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69" r:id="rId4"/>
    <p:sldId id="258" r:id="rId5"/>
    <p:sldId id="271" r:id="rId6"/>
    <p:sldId id="261" r:id="rId7"/>
    <p:sldId id="273" r:id="rId8"/>
    <p:sldId id="266" r:id="rId9"/>
    <p:sldId id="265" r:id="rId10"/>
    <p:sldId id="257" r:id="rId11"/>
    <p:sldId id="264" r:id="rId12"/>
    <p:sldId id="270" r:id="rId13"/>
    <p:sldId id="259" r:id="rId14"/>
    <p:sldId id="262" r:id="rId15"/>
    <p:sldId id="267" r:id="rId16"/>
    <p:sldId id="268" r:id="rId17"/>
    <p:sldId id="263"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E1567-73E8-4E03-BC10-CCFB91362674}" v="55" dt="2026-06-09T02:21:45.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93" d="100"/>
          <a:sy n="93" d="100"/>
        </p:scale>
        <p:origin x="1188" y="306"/>
      </p:cViewPr>
      <p:guideLst>
        <p:guide orient="horz" pos="2160"/>
        <p:guide pos="386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Spencer" userId="cc2e1cadd21c3126" providerId="LiveId" clId="{BFBE1567-73E8-4E03-BC10-CCFB91362674}"/>
    <pc:docChg chg="undo custSel addSld modSld sldOrd modMainMaster">
      <pc:chgData name="Howard Spencer" userId="cc2e1cadd21c3126" providerId="LiveId" clId="{BFBE1567-73E8-4E03-BC10-CCFB91362674}" dt="2026-06-09T16:41:35.006" v="3498" actId="6549"/>
      <pc:docMkLst>
        <pc:docMk/>
      </pc:docMkLst>
      <pc:sldChg chg="addSp modSp mod">
        <pc:chgData name="Howard Spencer" userId="cc2e1cadd21c3126" providerId="LiveId" clId="{BFBE1567-73E8-4E03-BC10-CCFB91362674}" dt="2026-06-09T01:03:04.339" v="1709" actId="207"/>
        <pc:sldMkLst>
          <pc:docMk/>
          <pc:sldMk cId="2350826358" sldId="256"/>
        </pc:sldMkLst>
        <pc:spChg chg="mod">
          <ac:chgData name="Howard Spencer" userId="cc2e1cadd21c3126" providerId="LiveId" clId="{BFBE1567-73E8-4E03-BC10-CCFB91362674}" dt="2026-06-09T01:02:12.414" v="1636" actId="1035"/>
          <ac:spMkLst>
            <pc:docMk/>
            <pc:sldMk cId="2350826358" sldId="256"/>
            <ac:spMk id="2" creationId="{FB8BCA54-2135-2EE8-FB96-56914F51D265}"/>
          </ac:spMkLst>
        </pc:spChg>
        <pc:spChg chg="mod">
          <ac:chgData name="Howard Spencer" userId="cc2e1cadd21c3126" providerId="LiveId" clId="{BFBE1567-73E8-4E03-BC10-CCFB91362674}" dt="2026-06-09T01:02:23.517" v="1655" actId="14100"/>
          <ac:spMkLst>
            <pc:docMk/>
            <pc:sldMk cId="2350826358" sldId="256"/>
            <ac:spMk id="3" creationId="{28A2C285-E888-E3F6-D983-237BE6450B72}"/>
          </ac:spMkLst>
        </pc:spChg>
        <pc:spChg chg="add mod">
          <ac:chgData name="Howard Spencer" userId="cc2e1cadd21c3126" providerId="LiveId" clId="{BFBE1567-73E8-4E03-BC10-CCFB91362674}" dt="2026-06-09T01:03:04.339" v="1709" actId="207"/>
          <ac:spMkLst>
            <pc:docMk/>
            <pc:sldMk cId="2350826358" sldId="256"/>
            <ac:spMk id="4" creationId="{A2AE6EE5-17E3-A5F4-9C64-C71B4739884A}"/>
          </ac:spMkLst>
        </pc:spChg>
      </pc:sldChg>
      <pc:sldChg chg="addSp delSp modSp new mod ord">
        <pc:chgData name="Howard Spencer" userId="cc2e1cadd21c3126" providerId="LiveId" clId="{BFBE1567-73E8-4E03-BC10-CCFB91362674}" dt="2026-06-09T02:32:20.886" v="3489" actId="14100"/>
        <pc:sldMkLst>
          <pc:docMk/>
          <pc:sldMk cId="4293891627" sldId="257"/>
        </pc:sldMkLst>
        <pc:spChg chg="mod">
          <ac:chgData name="Howard Spencer" userId="cc2e1cadd21c3126" providerId="LiveId" clId="{BFBE1567-73E8-4E03-BC10-CCFB91362674}" dt="2026-05-29T01:34:44.013" v="166" actId="207"/>
          <ac:spMkLst>
            <pc:docMk/>
            <pc:sldMk cId="4293891627" sldId="257"/>
            <ac:spMk id="2" creationId="{161D8E90-79EB-BD90-31BD-5F7F4E875C79}"/>
          </ac:spMkLst>
        </pc:spChg>
        <pc:picChg chg="add mod modCrop">
          <ac:chgData name="Howard Spencer" userId="cc2e1cadd21c3126" providerId="LiveId" clId="{BFBE1567-73E8-4E03-BC10-CCFB91362674}" dt="2026-06-09T02:32:20.886" v="3489" actId="14100"/>
          <ac:picMkLst>
            <pc:docMk/>
            <pc:sldMk cId="4293891627" sldId="257"/>
            <ac:picMk id="4" creationId="{D9321FE0-B318-D59C-2556-FB52B47F3156}"/>
          </ac:picMkLst>
        </pc:picChg>
      </pc:sldChg>
      <pc:sldChg chg="addSp delSp modSp new mod ord">
        <pc:chgData name="Howard Spencer" userId="cc2e1cadd21c3126" providerId="LiveId" clId="{BFBE1567-73E8-4E03-BC10-CCFB91362674}" dt="2026-06-09T01:05:31.518" v="1749" actId="123"/>
        <pc:sldMkLst>
          <pc:docMk/>
          <pc:sldMk cId="167242264" sldId="258"/>
        </pc:sldMkLst>
        <pc:spChg chg="add mod">
          <ac:chgData name="Howard Spencer" userId="cc2e1cadd21c3126" providerId="LiveId" clId="{BFBE1567-73E8-4E03-BC10-CCFB91362674}" dt="2026-06-09T01:05:31.518" v="1749" actId="123"/>
          <ac:spMkLst>
            <pc:docMk/>
            <pc:sldMk cId="167242264" sldId="258"/>
            <ac:spMk id="2" creationId="{DB201E7E-E716-EA55-D455-B725F7C1FD3B}"/>
          </ac:spMkLst>
        </pc:spChg>
        <pc:spChg chg="add mod">
          <ac:chgData name="Howard Spencer" userId="cc2e1cadd21c3126" providerId="LiveId" clId="{BFBE1567-73E8-4E03-BC10-CCFB91362674}" dt="2026-06-09T01:01:08.746" v="1621" actId="1035"/>
          <ac:spMkLst>
            <pc:docMk/>
            <pc:sldMk cId="167242264" sldId="258"/>
            <ac:spMk id="5" creationId="{5AEB6386-468D-A2D0-650C-E3F4D1390D73}"/>
          </ac:spMkLst>
        </pc:spChg>
        <pc:picChg chg="add">
          <ac:chgData name="Howard Spencer" userId="cc2e1cadd21c3126" providerId="LiveId" clId="{BFBE1567-73E8-4E03-BC10-CCFB91362674}" dt="2026-06-09T00:43:51.948" v="1301"/>
          <ac:picMkLst>
            <pc:docMk/>
            <pc:sldMk cId="167242264" sldId="258"/>
            <ac:picMk id="3" creationId="{BBEC1499-764F-1F55-FFF0-3B0A5B3CC407}"/>
          </ac:picMkLst>
        </pc:picChg>
        <pc:picChg chg="add mod modCrop">
          <ac:chgData name="Howard Spencer" userId="cc2e1cadd21c3126" providerId="LiveId" clId="{BFBE1567-73E8-4E03-BC10-CCFB91362674}" dt="2026-05-29T01:31:00.094" v="12" actId="14100"/>
          <ac:picMkLst>
            <pc:docMk/>
            <pc:sldMk cId="167242264" sldId="258"/>
            <ac:picMk id="4" creationId="{AE885F80-C31E-C315-538F-EACEEFDC61FB}"/>
          </ac:picMkLst>
        </pc:picChg>
      </pc:sldChg>
      <pc:sldChg chg="addSp delSp modSp new mod">
        <pc:chgData name="Howard Spencer" userId="cc2e1cadd21c3126" providerId="LiveId" clId="{BFBE1567-73E8-4E03-BC10-CCFB91362674}" dt="2026-06-09T02:34:52.421" v="3494" actId="14100"/>
        <pc:sldMkLst>
          <pc:docMk/>
          <pc:sldMk cId="547197380" sldId="259"/>
        </pc:sldMkLst>
        <pc:spChg chg="mod">
          <ac:chgData name="Howard Spencer" userId="cc2e1cadd21c3126" providerId="LiveId" clId="{BFBE1567-73E8-4E03-BC10-CCFB91362674}" dt="2026-05-29T01:36:37.493" v="212" actId="14100"/>
          <ac:spMkLst>
            <pc:docMk/>
            <pc:sldMk cId="547197380" sldId="259"/>
            <ac:spMk id="2" creationId="{53758153-CEC8-24B9-2662-F6030545858D}"/>
          </ac:spMkLst>
        </pc:spChg>
        <pc:spChg chg="add mod">
          <ac:chgData name="Howard Spencer" userId="cc2e1cadd21c3126" providerId="LiveId" clId="{BFBE1567-73E8-4E03-BC10-CCFB91362674}" dt="2026-06-09T02:33:59.116" v="3490" actId="20577"/>
          <ac:spMkLst>
            <pc:docMk/>
            <pc:sldMk cId="547197380" sldId="259"/>
            <ac:spMk id="3" creationId="{65305266-09D4-4DBC-123D-20A13E03C57A}"/>
          </ac:spMkLst>
        </pc:spChg>
        <pc:picChg chg="add mod modCrop">
          <ac:chgData name="Howard Spencer" userId="cc2e1cadd21c3126" providerId="LiveId" clId="{BFBE1567-73E8-4E03-BC10-CCFB91362674}" dt="2026-06-09T02:34:52.421" v="3494" actId="14100"/>
          <ac:picMkLst>
            <pc:docMk/>
            <pc:sldMk cId="547197380" sldId="259"/>
            <ac:picMk id="4" creationId="{C24BC0A4-1691-7F6D-4203-EF481D99248C}"/>
          </ac:picMkLst>
        </pc:picChg>
      </pc:sldChg>
      <pc:sldChg chg="addSp delSp modSp new mod">
        <pc:chgData name="Howard Spencer" userId="cc2e1cadd21c3126" providerId="LiveId" clId="{BFBE1567-73E8-4E03-BC10-CCFB91362674}" dt="2026-06-09T02:36:16.603" v="3497" actId="14100"/>
        <pc:sldMkLst>
          <pc:docMk/>
          <pc:sldMk cId="3122854192" sldId="260"/>
        </pc:sldMkLst>
        <pc:spChg chg="mod">
          <ac:chgData name="Howard Spencer" userId="cc2e1cadd21c3126" providerId="LiveId" clId="{BFBE1567-73E8-4E03-BC10-CCFB91362674}" dt="2026-05-29T01:38:33.131" v="268" actId="207"/>
          <ac:spMkLst>
            <pc:docMk/>
            <pc:sldMk cId="3122854192" sldId="260"/>
            <ac:spMk id="2" creationId="{6C37F392-1401-FEEF-9A6D-B2D0AF6926F7}"/>
          </ac:spMkLst>
        </pc:spChg>
        <pc:picChg chg="add mod modCrop">
          <ac:chgData name="Howard Spencer" userId="cc2e1cadd21c3126" providerId="LiveId" clId="{BFBE1567-73E8-4E03-BC10-CCFB91362674}" dt="2026-06-09T02:36:16.603" v="3497" actId="14100"/>
          <ac:picMkLst>
            <pc:docMk/>
            <pc:sldMk cId="3122854192" sldId="260"/>
            <ac:picMk id="4" creationId="{9694B8D1-5C1E-C59F-2157-69FE5F610485}"/>
          </ac:picMkLst>
        </pc:picChg>
      </pc:sldChg>
      <pc:sldChg chg="addSp delSp modSp new mod">
        <pc:chgData name="Howard Spencer" userId="cc2e1cadd21c3126" providerId="LiveId" clId="{BFBE1567-73E8-4E03-BC10-CCFB91362674}" dt="2026-06-09T01:11:12.367" v="1856" actId="122"/>
        <pc:sldMkLst>
          <pc:docMk/>
          <pc:sldMk cId="2576988613" sldId="261"/>
        </pc:sldMkLst>
        <pc:spChg chg="mod">
          <ac:chgData name="Howard Spencer" userId="cc2e1cadd21c3126" providerId="LiveId" clId="{BFBE1567-73E8-4E03-BC10-CCFB91362674}" dt="2026-05-29T01:41:02.618" v="348" actId="122"/>
          <ac:spMkLst>
            <pc:docMk/>
            <pc:sldMk cId="2576988613" sldId="261"/>
            <ac:spMk id="2" creationId="{7494CA6D-9AA7-A882-DC64-F6A2BE67CB97}"/>
          </ac:spMkLst>
        </pc:spChg>
        <pc:spChg chg="add mod">
          <ac:chgData name="Howard Spencer" userId="cc2e1cadd21c3126" providerId="LiveId" clId="{BFBE1567-73E8-4E03-BC10-CCFB91362674}" dt="2026-06-09T00:36:58.511" v="1256" actId="1036"/>
          <ac:spMkLst>
            <pc:docMk/>
            <pc:sldMk cId="2576988613" sldId="261"/>
            <ac:spMk id="3" creationId="{80911C2F-0B63-5550-9BC2-9087BF75CDF8}"/>
          </ac:spMkLst>
        </pc:spChg>
        <pc:spChg chg="add mod">
          <ac:chgData name="Howard Spencer" userId="cc2e1cadd21c3126" providerId="LiveId" clId="{BFBE1567-73E8-4E03-BC10-CCFB91362674}" dt="2026-06-09T00:39:20.067" v="1283" actId="122"/>
          <ac:spMkLst>
            <pc:docMk/>
            <pc:sldMk cId="2576988613" sldId="261"/>
            <ac:spMk id="5" creationId="{58DC1272-250A-7D5A-C363-FA42A1CBB63A}"/>
          </ac:spMkLst>
        </pc:spChg>
        <pc:spChg chg="add mod">
          <ac:chgData name="Howard Spencer" userId="cc2e1cadd21c3126" providerId="LiveId" clId="{BFBE1567-73E8-4E03-BC10-CCFB91362674}" dt="2026-06-09T01:11:12.367" v="1856" actId="122"/>
          <ac:spMkLst>
            <pc:docMk/>
            <pc:sldMk cId="2576988613" sldId="261"/>
            <ac:spMk id="6" creationId="{A9A874BF-BCE0-8161-4E73-01DDFEC637B0}"/>
          </ac:spMkLst>
        </pc:spChg>
        <pc:picChg chg="add mod">
          <ac:chgData name="Howard Spencer" userId="cc2e1cadd21c3126" providerId="LiveId" clId="{BFBE1567-73E8-4E03-BC10-CCFB91362674}" dt="2026-06-09T01:09:56.685" v="1766" actId="1036"/>
          <ac:picMkLst>
            <pc:docMk/>
            <pc:sldMk cId="2576988613" sldId="261"/>
            <ac:picMk id="4" creationId="{80EC040A-FF7A-1A01-DC3C-22DEF06EA7AD}"/>
          </ac:picMkLst>
        </pc:picChg>
      </pc:sldChg>
      <pc:sldChg chg="addSp delSp modSp new mod">
        <pc:chgData name="Howard Spencer" userId="cc2e1cadd21c3126" providerId="LiveId" clId="{BFBE1567-73E8-4E03-BC10-CCFB91362674}" dt="2026-06-09T01:00:04.911" v="1565" actId="20577"/>
        <pc:sldMkLst>
          <pc:docMk/>
          <pc:sldMk cId="4086348195" sldId="262"/>
        </pc:sldMkLst>
        <pc:spChg chg="mod">
          <ac:chgData name="Howard Spencer" userId="cc2e1cadd21c3126" providerId="LiveId" clId="{BFBE1567-73E8-4E03-BC10-CCFB91362674}" dt="2026-06-09T01:00:04.911" v="1565" actId="20577"/>
          <ac:spMkLst>
            <pc:docMk/>
            <pc:sldMk cId="4086348195" sldId="262"/>
            <ac:spMk id="2" creationId="{7FE09813-CAD3-7B5F-8326-99D26C6AE162}"/>
          </ac:spMkLst>
        </pc:spChg>
        <pc:spChg chg="add mod">
          <ac:chgData name="Howard Spencer" userId="cc2e1cadd21c3126" providerId="LiveId" clId="{BFBE1567-73E8-4E03-BC10-CCFB91362674}" dt="2026-06-09T00:31:34.894" v="1197" actId="20577"/>
          <ac:spMkLst>
            <pc:docMk/>
            <pc:sldMk cId="4086348195" sldId="262"/>
            <ac:spMk id="3" creationId="{7DDC40AB-540B-DE73-5587-BE6A0C5D62C6}"/>
          </ac:spMkLst>
        </pc:spChg>
        <pc:picChg chg="add mod">
          <ac:chgData name="Howard Spencer" userId="cc2e1cadd21c3126" providerId="LiveId" clId="{BFBE1567-73E8-4E03-BC10-CCFB91362674}" dt="2026-06-09T00:28:05.625" v="1106" actId="1035"/>
          <ac:picMkLst>
            <pc:docMk/>
            <pc:sldMk cId="4086348195" sldId="262"/>
            <ac:picMk id="4" creationId="{235D487C-59E5-420D-AAD0-9AA69052692B}"/>
          </ac:picMkLst>
        </pc:picChg>
      </pc:sldChg>
      <pc:sldChg chg="addSp delSp modSp new mod">
        <pc:chgData name="Howard Spencer" userId="cc2e1cadd21c3126" providerId="LiveId" clId="{BFBE1567-73E8-4E03-BC10-CCFB91362674}" dt="2026-06-09T01:54:54.780" v="2532" actId="207"/>
        <pc:sldMkLst>
          <pc:docMk/>
          <pc:sldMk cId="3249808994" sldId="263"/>
        </pc:sldMkLst>
        <pc:spChg chg="mod">
          <ac:chgData name="Howard Spencer" userId="cc2e1cadd21c3126" providerId="LiveId" clId="{BFBE1567-73E8-4E03-BC10-CCFB91362674}" dt="2026-05-29T01:46:07.742" v="439" actId="14100"/>
          <ac:spMkLst>
            <pc:docMk/>
            <pc:sldMk cId="3249808994" sldId="263"/>
            <ac:spMk id="2" creationId="{72727010-90EE-A575-419D-6D070DBC0E3E}"/>
          </ac:spMkLst>
        </pc:spChg>
        <pc:spChg chg="add mod">
          <ac:chgData name="Howard Spencer" userId="cc2e1cadd21c3126" providerId="LiveId" clId="{BFBE1567-73E8-4E03-BC10-CCFB91362674}" dt="2026-06-09T01:54:54.780" v="2532" actId="207"/>
          <ac:spMkLst>
            <pc:docMk/>
            <pc:sldMk cId="3249808994" sldId="263"/>
            <ac:spMk id="5" creationId="{0E083960-AB74-A975-1554-A3DF2B29A10B}"/>
          </ac:spMkLst>
        </pc:spChg>
        <pc:picChg chg="add mod modCrop">
          <ac:chgData name="Howard Spencer" userId="cc2e1cadd21c3126" providerId="LiveId" clId="{BFBE1567-73E8-4E03-BC10-CCFB91362674}" dt="2026-06-09T01:54:13.327" v="2528" actId="1076"/>
          <ac:picMkLst>
            <pc:docMk/>
            <pc:sldMk cId="3249808994" sldId="263"/>
            <ac:picMk id="4" creationId="{4F0E37D3-8572-1221-9AB7-B2C9358B4A90}"/>
          </ac:picMkLst>
        </pc:picChg>
      </pc:sldChg>
      <pc:sldChg chg="addSp delSp modSp new mod modNotes">
        <pc:chgData name="Howard Spencer" userId="cc2e1cadd21c3126" providerId="LiveId" clId="{BFBE1567-73E8-4E03-BC10-CCFB91362674}" dt="2026-06-09T00:58:35.631" v="1564" actId="20577"/>
        <pc:sldMkLst>
          <pc:docMk/>
          <pc:sldMk cId="2532343421" sldId="264"/>
        </pc:sldMkLst>
        <pc:spChg chg="mod">
          <ac:chgData name="Howard Spencer" userId="cc2e1cadd21c3126" providerId="LiveId" clId="{BFBE1567-73E8-4E03-BC10-CCFB91362674}" dt="2026-05-29T06:21:42.062" v="494" actId="207"/>
          <ac:spMkLst>
            <pc:docMk/>
            <pc:sldMk cId="2532343421" sldId="264"/>
            <ac:spMk id="2" creationId="{25FEEC51-FB5A-9625-1898-56BD238A3112}"/>
          </ac:spMkLst>
        </pc:spChg>
        <pc:spChg chg="add mod">
          <ac:chgData name="Howard Spencer" userId="cc2e1cadd21c3126" providerId="LiveId" clId="{BFBE1567-73E8-4E03-BC10-CCFB91362674}" dt="2026-06-09T00:48:39.353" v="1431" actId="113"/>
          <ac:spMkLst>
            <pc:docMk/>
            <pc:sldMk cId="2532343421" sldId="264"/>
            <ac:spMk id="3" creationId="{F5FED4CA-6754-6E4E-9050-E2E0C046F6C9}"/>
          </ac:spMkLst>
        </pc:spChg>
        <pc:picChg chg="add mod">
          <ac:chgData name="Howard Spencer" userId="cc2e1cadd21c3126" providerId="LiveId" clId="{BFBE1567-73E8-4E03-BC10-CCFB91362674}" dt="2026-05-29T06:22:16.650" v="499" actId="14100"/>
          <ac:picMkLst>
            <pc:docMk/>
            <pc:sldMk cId="2532343421" sldId="264"/>
            <ac:picMk id="4" creationId="{FABDCCC8-8F11-AA96-BBF4-A781FB34FF2E}"/>
          </ac:picMkLst>
        </pc:picChg>
      </pc:sldChg>
      <pc:sldChg chg="addSp delSp modSp new mod ord">
        <pc:chgData name="Howard Spencer" userId="cc2e1cadd21c3126" providerId="LiveId" clId="{BFBE1567-73E8-4E03-BC10-CCFB91362674}" dt="2026-06-09T02:31:05.047" v="3487" actId="1038"/>
        <pc:sldMkLst>
          <pc:docMk/>
          <pc:sldMk cId="1769028743" sldId="265"/>
        </pc:sldMkLst>
        <pc:spChg chg="mod">
          <ac:chgData name="Howard Spencer" userId="cc2e1cadd21c3126" providerId="LiveId" clId="{BFBE1567-73E8-4E03-BC10-CCFB91362674}" dt="2026-05-29T06:27:20.794" v="704" actId="14100"/>
          <ac:spMkLst>
            <pc:docMk/>
            <pc:sldMk cId="1769028743" sldId="265"/>
            <ac:spMk id="2" creationId="{1E5DF443-AE37-0DCD-A0E1-078D7091EF17}"/>
          </ac:spMkLst>
        </pc:spChg>
        <pc:spChg chg="add mod">
          <ac:chgData name="Howard Spencer" userId="cc2e1cadd21c3126" providerId="LiveId" clId="{BFBE1567-73E8-4E03-BC10-CCFB91362674}" dt="2026-05-29T06:26:51.646" v="702" actId="1038"/>
          <ac:spMkLst>
            <pc:docMk/>
            <pc:sldMk cId="1769028743" sldId="265"/>
            <ac:spMk id="5" creationId="{B8BAD6A5-7DC5-21E9-7561-CFE15374BB35}"/>
          </ac:spMkLst>
        </pc:spChg>
        <pc:picChg chg="add mod modCrop">
          <ac:chgData name="Howard Spencer" userId="cc2e1cadd21c3126" providerId="LiveId" clId="{BFBE1567-73E8-4E03-BC10-CCFB91362674}" dt="2026-06-09T02:31:05.047" v="3487" actId="1038"/>
          <ac:picMkLst>
            <pc:docMk/>
            <pc:sldMk cId="1769028743" sldId="265"/>
            <ac:picMk id="4" creationId="{020F8DC1-28F1-0587-0F94-362557A71967}"/>
          </ac:picMkLst>
        </pc:picChg>
      </pc:sldChg>
      <pc:sldChg chg="modSp new mod setBg">
        <pc:chgData name="Howard Spencer" userId="cc2e1cadd21c3126" providerId="LiveId" clId="{BFBE1567-73E8-4E03-BC10-CCFB91362674}" dt="2026-06-09T01:39:02.037" v="2227"/>
        <pc:sldMkLst>
          <pc:docMk/>
          <pc:sldMk cId="2613220822" sldId="266"/>
        </pc:sldMkLst>
        <pc:spChg chg="mod">
          <ac:chgData name="Howard Spencer" userId="cc2e1cadd21c3126" providerId="LiveId" clId="{BFBE1567-73E8-4E03-BC10-CCFB91362674}" dt="2026-06-09T01:36:43.551" v="2176" actId="404"/>
          <ac:spMkLst>
            <pc:docMk/>
            <pc:sldMk cId="2613220822" sldId="266"/>
            <ac:spMk id="2" creationId="{79F2FE13-2F1A-FF6F-A709-E297046C007A}"/>
          </ac:spMkLst>
        </pc:spChg>
        <pc:spChg chg="mod">
          <ac:chgData name="Howard Spencer" userId="cc2e1cadd21c3126" providerId="LiveId" clId="{BFBE1567-73E8-4E03-BC10-CCFB91362674}" dt="2026-06-09T01:39:02.037" v="2227"/>
          <ac:spMkLst>
            <pc:docMk/>
            <pc:sldMk cId="2613220822" sldId="266"/>
            <ac:spMk id="3" creationId="{EB44E689-6AD4-A5F9-BABD-68417FC1D325}"/>
          </ac:spMkLst>
        </pc:spChg>
      </pc:sldChg>
      <pc:sldChg chg="addSp delSp modSp new mod">
        <pc:chgData name="Howard Spencer" userId="cc2e1cadd21c3126" providerId="LiveId" clId="{BFBE1567-73E8-4E03-BC10-CCFB91362674}" dt="2026-06-09T01:41:30.619" v="2275" actId="403"/>
        <pc:sldMkLst>
          <pc:docMk/>
          <pc:sldMk cId="3970279734" sldId="267"/>
        </pc:sldMkLst>
        <pc:spChg chg="mod">
          <ac:chgData name="Howard Spencer" userId="cc2e1cadd21c3126" providerId="LiveId" clId="{BFBE1567-73E8-4E03-BC10-CCFB91362674}" dt="2026-06-09T00:04:11.309" v="873" actId="14100"/>
          <ac:spMkLst>
            <pc:docMk/>
            <pc:sldMk cId="3970279734" sldId="267"/>
            <ac:spMk id="2" creationId="{071C239B-193D-7C77-6636-8F4E63425320}"/>
          </ac:spMkLst>
        </pc:spChg>
        <pc:spChg chg="del">
          <ac:chgData name="Howard Spencer" userId="cc2e1cadd21c3126" providerId="LiveId" clId="{BFBE1567-73E8-4E03-BC10-CCFB91362674}" dt="2026-06-09T00:01:39.269" v="810" actId="931"/>
          <ac:spMkLst>
            <pc:docMk/>
            <pc:sldMk cId="3970279734" sldId="267"/>
            <ac:spMk id="3" creationId="{1CF61704-B41F-8FF4-1769-2B84FD795B5E}"/>
          </ac:spMkLst>
        </pc:spChg>
        <pc:spChg chg="add mod">
          <ac:chgData name="Howard Spencer" userId="cc2e1cadd21c3126" providerId="LiveId" clId="{BFBE1567-73E8-4E03-BC10-CCFB91362674}" dt="2026-06-09T01:41:30.619" v="2275" actId="403"/>
          <ac:spMkLst>
            <pc:docMk/>
            <pc:sldMk cId="3970279734" sldId="267"/>
            <ac:spMk id="6" creationId="{509F6C5C-39F9-7BFA-0B4F-5C1E0C919818}"/>
          </ac:spMkLst>
        </pc:spChg>
        <pc:picChg chg="add mod">
          <ac:chgData name="Howard Spencer" userId="cc2e1cadd21c3126" providerId="LiveId" clId="{BFBE1567-73E8-4E03-BC10-CCFB91362674}" dt="2026-06-09T00:04:14.966" v="874" actId="14100"/>
          <ac:picMkLst>
            <pc:docMk/>
            <pc:sldMk cId="3970279734" sldId="267"/>
            <ac:picMk id="5" creationId="{79EA6BF1-EB1C-0948-F320-911473C85E2C}"/>
          </ac:picMkLst>
        </pc:picChg>
      </pc:sldChg>
      <pc:sldChg chg="addSp delSp modSp new mod">
        <pc:chgData name="Howard Spencer" userId="cc2e1cadd21c3126" providerId="LiveId" clId="{BFBE1567-73E8-4E03-BC10-CCFB91362674}" dt="2026-06-09T01:33:04.641" v="2159" actId="20577"/>
        <pc:sldMkLst>
          <pc:docMk/>
          <pc:sldMk cId="1087710645" sldId="268"/>
        </pc:sldMkLst>
        <pc:spChg chg="mod">
          <ac:chgData name="Howard Spencer" userId="cc2e1cadd21c3126" providerId="LiveId" clId="{BFBE1567-73E8-4E03-BC10-CCFB91362674}" dt="2026-06-09T01:33:04.641" v="2159" actId="20577"/>
          <ac:spMkLst>
            <pc:docMk/>
            <pc:sldMk cId="1087710645" sldId="268"/>
            <ac:spMk id="2" creationId="{82554C24-207C-7269-D4B9-7483AD8742EA}"/>
          </ac:spMkLst>
        </pc:spChg>
        <pc:spChg chg="del">
          <ac:chgData name="Howard Spencer" userId="cc2e1cadd21c3126" providerId="LiveId" clId="{BFBE1567-73E8-4E03-BC10-CCFB91362674}" dt="2026-06-09T00:07:28.785" v="876" actId="931"/>
          <ac:spMkLst>
            <pc:docMk/>
            <pc:sldMk cId="1087710645" sldId="268"/>
            <ac:spMk id="3" creationId="{CF72BC9A-EE95-BFCB-A13E-08C12EA474FD}"/>
          </ac:spMkLst>
        </pc:spChg>
        <pc:spChg chg="add mod">
          <ac:chgData name="Howard Spencer" userId="cc2e1cadd21c3126" providerId="LiveId" clId="{BFBE1567-73E8-4E03-BC10-CCFB91362674}" dt="2026-06-09T00:20:56.404" v="1053" actId="1035"/>
          <ac:spMkLst>
            <pc:docMk/>
            <pc:sldMk cId="1087710645" sldId="268"/>
            <ac:spMk id="7" creationId="{F4063454-065D-9BB0-CB38-E1E3F2C210CA}"/>
          </ac:spMkLst>
        </pc:spChg>
        <pc:spChg chg="add mod">
          <ac:chgData name="Howard Spencer" userId="cc2e1cadd21c3126" providerId="LiveId" clId="{BFBE1567-73E8-4E03-BC10-CCFB91362674}" dt="2026-06-09T00:23:04.181" v="1090" actId="122"/>
          <ac:spMkLst>
            <pc:docMk/>
            <pc:sldMk cId="1087710645" sldId="268"/>
            <ac:spMk id="8" creationId="{7205ACFA-81A2-0839-8A37-A9AADFED1084}"/>
          </ac:spMkLst>
        </pc:spChg>
        <pc:picChg chg="add mod modCrop">
          <ac:chgData name="Howard Spencer" userId="cc2e1cadd21c3126" providerId="LiveId" clId="{BFBE1567-73E8-4E03-BC10-CCFB91362674}" dt="2026-06-09T00:17:44.352" v="943" actId="1076"/>
          <ac:picMkLst>
            <pc:docMk/>
            <pc:sldMk cId="1087710645" sldId="268"/>
            <ac:picMk id="5" creationId="{A240C349-8921-0849-7C8A-AD6896DD920C}"/>
          </ac:picMkLst>
        </pc:picChg>
      </pc:sldChg>
      <pc:sldChg chg="addSp delSp modSp new mod modNotes">
        <pc:chgData name="Howard Spencer" userId="cc2e1cadd21c3126" providerId="LiveId" clId="{BFBE1567-73E8-4E03-BC10-CCFB91362674}" dt="2026-06-09T01:30:38.337" v="2157" actId="20577"/>
        <pc:sldMkLst>
          <pc:docMk/>
          <pc:sldMk cId="1918113867" sldId="269"/>
        </pc:sldMkLst>
        <pc:spChg chg="mod">
          <ac:chgData name="Howard Spencer" userId="cc2e1cadd21c3126" providerId="LiveId" clId="{BFBE1567-73E8-4E03-BC10-CCFB91362674}" dt="2026-06-09T01:14:12.946" v="1881" actId="14100"/>
          <ac:spMkLst>
            <pc:docMk/>
            <pc:sldMk cId="1918113867" sldId="269"/>
            <ac:spMk id="2" creationId="{151DB637-AA1A-D507-8FCC-52D3B4478350}"/>
          </ac:spMkLst>
        </pc:spChg>
        <pc:spChg chg="del">
          <ac:chgData name="Howard Spencer" userId="cc2e1cadd21c3126" providerId="LiveId" clId="{BFBE1567-73E8-4E03-BC10-CCFB91362674}" dt="2026-06-09T01:13:28.939" v="1858"/>
          <ac:spMkLst>
            <pc:docMk/>
            <pc:sldMk cId="1918113867" sldId="269"/>
            <ac:spMk id="3" creationId="{AB47773B-02B5-6C4E-D17E-98C3240A45A9}"/>
          </ac:spMkLst>
        </pc:spChg>
        <pc:spChg chg="add mod">
          <ac:chgData name="Howard Spencer" userId="cc2e1cadd21c3126" providerId="LiveId" clId="{BFBE1567-73E8-4E03-BC10-CCFB91362674}" dt="2026-06-09T01:20:22.176" v="2063" actId="20577"/>
          <ac:spMkLst>
            <pc:docMk/>
            <pc:sldMk cId="1918113867" sldId="269"/>
            <ac:spMk id="5" creationId="{8C5A407B-A138-EA7B-E925-1C2C6F84F7B9}"/>
          </ac:spMkLst>
        </pc:spChg>
        <pc:spChg chg="add del mod">
          <ac:chgData name="Howard Spencer" userId="cc2e1cadd21c3126" providerId="LiveId" clId="{BFBE1567-73E8-4E03-BC10-CCFB91362674}" dt="2026-06-09T01:21:17.082" v="2066"/>
          <ac:spMkLst>
            <pc:docMk/>
            <pc:sldMk cId="1918113867" sldId="269"/>
            <ac:spMk id="6" creationId="{E89E84E1-94EF-C16B-37CE-84DA70F65DC6}"/>
          </ac:spMkLst>
        </pc:spChg>
        <pc:spChg chg="add del mod">
          <ac:chgData name="Howard Spencer" userId="cc2e1cadd21c3126" providerId="LiveId" clId="{BFBE1567-73E8-4E03-BC10-CCFB91362674}" dt="2026-06-09T01:21:24.281" v="2069"/>
          <ac:spMkLst>
            <pc:docMk/>
            <pc:sldMk cId="1918113867" sldId="269"/>
            <ac:spMk id="7" creationId="{6E34349F-A177-8AC2-9F04-680DBCD32583}"/>
          </ac:spMkLst>
        </pc:spChg>
        <pc:spChg chg="add del">
          <ac:chgData name="Howard Spencer" userId="cc2e1cadd21c3126" providerId="LiveId" clId="{BFBE1567-73E8-4E03-BC10-CCFB91362674}" dt="2026-06-09T01:21:30.045" v="2071" actId="22"/>
          <ac:spMkLst>
            <pc:docMk/>
            <pc:sldMk cId="1918113867" sldId="269"/>
            <ac:spMk id="9" creationId="{A2C2E2B9-239B-F9E0-22B0-BF115760C8FA}"/>
          </ac:spMkLst>
        </pc:spChg>
        <pc:spChg chg="add del mod">
          <ac:chgData name="Howard Spencer" userId="cc2e1cadd21c3126" providerId="LiveId" clId="{BFBE1567-73E8-4E03-BC10-CCFB91362674}" dt="2026-06-09T01:21:55.176" v="2074"/>
          <ac:spMkLst>
            <pc:docMk/>
            <pc:sldMk cId="1918113867" sldId="269"/>
            <ac:spMk id="10" creationId="{2F1959F3-9B06-C6AE-3312-A6967F56B1E5}"/>
          </ac:spMkLst>
        </pc:spChg>
        <pc:spChg chg="add mod">
          <ac:chgData name="Howard Spencer" userId="cc2e1cadd21c3126" providerId="LiveId" clId="{BFBE1567-73E8-4E03-BC10-CCFB91362674}" dt="2026-06-09T01:23:40.155" v="2128"/>
          <ac:spMkLst>
            <pc:docMk/>
            <pc:sldMk cId="1918113867" sldId="269"/>
            <ac:spMk id="12" creationId="{02D98D13-DFB1-7737-B2A3-1E9C8F47E96F}"/>
          </ac:spMkLst>
        </pc:spChg>
        <pc:spChg chg="add del mod">
          <ac:chgData name="Howard Spencer" userId="cc2e1cadd21c3126" providerId="LiveId" clId="{BFBE1567-73E8-4E03-BC10-CCFB91362674}" dt="2026-06-09T01:22:45.276" v="2123"/>
          <ac:spMkLst>
            <pc:docMk/>
            <pc:sldMk cId="1918113867" sldId="269"/>
            <ac:spMk id="13" creationId="{E50244EB-8D7F-ECF7-C848-FA780B602E5F}"/>
          </ac:spMkLst>
        </pc:spChg>
        <pc:picChg chg="add mod modCrop">
          <ac:chgData name="Howard Spencer" userId="cc2e1cadd21c3126" providerId="LiveId" clId="{BFBE1567-73E8-4E03-BC10-CCFB91362674}" dt="2026-06-09T01:14:44.464" v="1964" actId="1035"/>
          <ac:picMkLst>
            <pc:docMk/>
            <pc:sldMk cId="1918113867" sldId="269"/>
            <ac:picMk id="4" creationId="{41CF6551-975F-1697-B3FA-F694FBB98199}"/>
          </ac:picMkLst>
        </pc:picChg>
      </pc:sldChg>
      <pc:sldChg chg="addSp delSp modSp new mod">
        <pc:chgData name="Howard Spencer" userId="cc2e1cadd21c3126" providerId="LiveId" clId="{BFBE1567-73E8-4E03-BC10-CCFB91362674}" dt="2026-06-09T01:18:05.284" v="2015" actId="14100"/>
        <pc:sldMkLst>
          <pc:docMk/>
          <pc:sldMk cId="3916817915" sldId="270"/>
        </pc:sldMkLst>
        <pc:spChg chg="mod">
          <ac:chgData name="Howard Spencer" userId="cc2e1cadd21c3126" providerId="LiveId" clId="{BFBE1567-73E8-4E03-BC10-CCFB91362674}" dt="2026-06-09T01:17:44.221" v="2009" actId="14100"/>
          <ac:spMkLst>
            <pc:docMk/>
            <pc:sldMk cId="3916817915" sldId="270"/>
            <ac:spMk id="2" creationId="{CB50F43A-9E27-9749-7A6E-89B7B651CC42}"/>
          </ac:spMkLst>
        </pc:spChg>
        <pc:spChg chg="del">
          <ac:chgData name="Howard Spencer" userId="cc2e1cadd21c3126" providerId="LiveId" clId="{BFBE1567-73E8-4E03-BC10-CCFB91362674}" dt="2026-06-09T01:17:01.193" v="1966"/>
          <ac:spMkLst>
            <pc:docMk/>
            <pc:sldMk cId="3916817915" sldId="270"/>
            <ac:spMk id="3" creationId="{0ACA7956-039D-ECEE-C443-633C90335F80}"/>
          </ac:spMkLst>
        </pc:spChg>
        <pc:picChg chg="add mod">
          <ac:chgData name="Howard Spencer" userId="cc2e1cadd21c3126" providerId="LiveId" clId="{BFBE1567-73E8-4E03-BC10-CCFB91362674}" dt="2026-06-09T01:18:05.284" v="2015" actId="14100"/>
          <ac:picMkLst>
            <pc:docMk/>
            <pc:sldMk cId="3916817915" sldId="270"/>
            <ac:picMk id="4" creationId="{1618FC77-D2A3-CC74-617A-1F6CCBF505B6}"/>
          </ac:picMkLst>
        </pc:picChg>
      </pc:sldChg>
      <pc:sldChg chg="addSp delSp modSp new mod">
        <pc:chgData name="Howard Spencer" userId="cc2e1cadd21c3126" providerId="LiveId" clId="{BFBE1567-73E8-4E03-BC10-CCFB91362674}" dt="2026-06-09T01:59:43.813" v="2601" actId="1038"/>
        <pc:sldMkLst>
          <pc:docMk/>
          <pc:sldMk cId="3483693345" sldId="271"/>
        </pc:sldMkLst>
        <pc:spChg chg="mod">
          <ac:chgData name="Howard Spencer" userId="cc2e1cadd21c3126" providerId="LiveId" clId="{BFBE1567-73E8-4E03-BC10-CCFB91362674}" dt="2026-06-09T01:34:46.796" v="2168" actId="207"/>
          <ac:spMkLst>
            <pc:docMk/>
            <pc:sldMk cId="3483693345" sldId="271"/>
            <ac:spMk id="2" creationId="{2F60CAD8-7381-F03E-C5DB-594CBD5F5FB1}"/>
          </ac:spMkLst>
        </pc:spChg>
        <pc:spChg chg="del">
          <ac:chgData name="Howard Spencer" userId="cc2e1cadd21c3126" providerId="LiveId" clId="{BFBE1567-73E8-4E03-BC10-CCFB91362674}" dt="2026-06-09T01:33:58.964" v="2161"/>
          <ac:spMkLst>
            <pc:docMk/>
            <pc:sldMk cId="3483693345" sldId="271"/>
            <ac:spMk id="3" creationId="{C42A7CA7-175A-F146-15F4-E58D162C1A35}"/>
          </ac:spMkLst>
        </pc:spChg>
        <pc:spChg chg="add del mod">
          <ac:chgData name="Howard Spencer" userId="cc2e1cadd21c3126" providerId="LiveId" clId="{BFBE1567-73E8-4E03-BC10-CCFB91362674}" dt="2026-06-09T01:59:14.095" v="2545"/>
          <ac:spMkLst>
            <pc:docMk/>
            <pc:sldMk cId="3483693345" sldId="271"/>
            <ac:spMk id="6" creationId="{A110AD36-E965-F131-4636-A22BC8486B4B}"/>
          </ac:spMkLst>
        </pc:spChg>
        <pc:picChg chg="add del mod">
          <ac:chgData name="Howard Spencer" userId="cc2e1cadd21c3126" providerId="LiveId" clId="{BFBE1567-73E8-4E03-BC10-CCFB91362674}" dt="2026-06-09T01:59:09.975" v="2544" actId="478"/>
          <ac:picMkLst>
            <pc:docMk/>
            <pc:sldMk cId="3483693345" sldId="271"/>
            <ac:picMk id="4" creationId="{29C469AA-2B61-3D64-195F-DD864EA6601B}"/>
          </ac:picMkLst>
        </pc:picChg>
        <pc:picChg chg="add mod">
          <ac:chgData name="Howard Spencer" userId="cc2e1cadd21c3126" providerId="LiveId" clId="{BFBE1567-73E8-4E03-BC10-CCFB91362674}" dt="2026-06-09T01:59:43.813" v="2601" actId="1038"/>
          <ac:picMkLst>
            <pc:docMk/>
            <pc:sldMk cId="3483693345" sldId="271"/>
            <ac:picMk id="7" creationId="{FD44917E-8BAA-E81E-144B-02489F60B462}"/>
          </ac:picMkLst>
        </pc:picChg>
      </pc:sldChg>
      <pc:sldChg chg="addSp delSp modSp new mod">
        <pc:chgData name="Howard Spencer" userId="cc2e1cadd21c3126" providerId="LiveId" clId="{BFBE1567-73E8-4E03-BC10-CCFB91362674}" dt="2026-06-09T02:19:43.524" v="3024" actId="14100"/>
        <pc:sldMkLst>
          <pc:docMk/>
          <pc:sldMk cId="3553902219" sldId="272"/>
        </pc:sldMkLst>
        <pc:spChg chg="del mod">
          <ac:chgData name="Howard Spencer" userId="cc2e1cadd21c3126" providerId="LiveId" clId="{BFBE1567-73E8-4E03-BC10-CCFB91362674}" dt="2026-06-09T01:57:13.485" v="2535" actId="478"/>
          <ac:spMkLst>
            <pc:docMk/>
            <pc:sldMk cId="3553902219" sldId="272"/>
            <ac:spMk id="2" creationId="{DA2B4572-313C-18B8-7281-6F95FA064707}"/>
          </ac:spMkLst>
        </pc:spChg>
        <pc:spChg chg="del">
          <ac:chgData name="Howard Spencer" userId="cc2e1cadd21c3126" providerId="LiveId" clId="{BFBE1567-73E8-4E03-BC10-CCFB91362674}" dt="2026-06-09T01:57:17.062" v="2536"/>
          <ac:spMkLst>
            <pc:docMk/>
            <pc:sldMk cId="3553902219" sldId="272"/>
            <ac:spMk id="3" creationId="{32412743-04FE-FBE2-6650-CB8FDB3002A9}"/>
          </ac:spMkLst>
        </pc:spChg>
        <pc:spChg chg="add mod">
          <ac:chgData name="Howard Spencer" userId="cc2e1cadd21c3126" providerId="LiveId" clId="{BFBE1567-73E8-4E03-BC10-CCFB91362674}" dt="2026-06-09T02:17:07.519" v="3017" actId="208"/>
          <ac:spMkLst>
            <pc:docMk/>
            <pc:sldMk cId="3553902219" sldId="272"/>
            <ac:spMk id="5" creationId="{E347C10D-4656-B583-BB62-3BA9B12FD982}"/>
          </ac:spMkLst>
        </pc:spChg>
        <pc:picChg chg="add mod modCrop">
          <ac:chgData name="Howard Spencer" userId="cc2e1cadd21c3126" providerId="LiveId" clId="{BFBE1567-73E8-4E03-BC10-CCFB91362674}" dt="2026-06-09T02:19:43.524" v="3024" actId="14100"/>
          <ac:picMkLst>
            <pc:docMk/>
            <pc:sldMk cId="3553902219" sldId="272"/>
            <ac:picMk id="4" creationId="{8342D6B1-8EC3-494F-D766-0082421C02C8}"/>
          </ac:picMkLst>
        </pc:picChg>
      </pc:sldChg>
      <pc:sldChg chg="addSp delSp modSp new mod">
        <pc:chgData name="Howard Spencer" userId="cc2e1cadd21c3126" providerId="LiveId" clId="{BFBE1567-73E8-4E03-BC10-CCFB91362674}" dt="2026-06-09T16:41:35.006" v="3498" actId="6549"/>
        <pc:sldMkLst>
          <pc:docMk/>
          <pc:sldMk cId="4043731109" sldId="273"/>
        </pc:sldMkLst>
        <pc:spChg chg="mod">
          <ac:chgData name="Howard Spencer" userId="cc2e1cadd21c3126" providerId="LiveId" clId="{BFBE1567-73E8-4E03-BC10-CCFB91362674}" dt="2026-06-09T02:07:33.378" v="2650" actId="122"/>
          <ac:spMkLst>
            <pc:docMk/>
            <pc:sldMk cId="4043731109" sldId="273"/>
            <ac:spMk id="2" creationId="{EB0C10D1-E472-23D4-A4E5-AC99873557C7}"/>
          </ac:spMkLst>
        </pc:spChg>
        <pc:spChg chg="del">
          <ac:chgData name="Howard Spencer" userId="cc2e1cadd21c3126" providerId="LiveId" clId="{BFBE1567-73E8-4E03-BC10-CCFB91362674}" dt="2026-06-09T02:05:30.487" v="2603"/>
          <ac:spMkLst>
            <pc:docMk/>
            <pc:sldMk cId="4043731109" sldId="273"/>
            <ac:spMk id="3" creationId="{36512F8C-E644-3298-CDDB-724768AC433C}"/>
          </ac:spMkLst>
        </pc:spChg>
        <pc:spChg chg="add mod">
          <ac:chgData name="Howard Spencer" userId="cc2e1cadd21c3126" providerId="LiveId" clId="{BFBE1567-73E8-4E03-BC10-CCFB91362674}" dt="2026-06-09T16:41:35.006" v="3498" actId="6549"/>
          <ac:spMkLst>
            <pc:docMk/>
            <pc:sldMk cId="4043731109" sldId="273"/>
            <ac:spMk id="6" creationId="{A1D3E2DF-A3F9-F972-2E9C-1C47BF7CF35A}"/>
          </ac:spMkLst>
        </pc:spChg>
        <pc:spChg chg="add mod">
          <ac:chgData name="Howard Spencer" userId="cc2e1cadd21c3126" providerId="LiveId" clId="{BFBE1567-73E8-4E03-BC10-CCFB91362674}" dt="2026-06-09T02:11:10.945" v="2856" actId="1036"/>
          <ac:spMkLst>
            <pc:docMk/>
            <pc:sldMk cId="4043731109" sldId="273"/>
            <ac:spMk id="7" creationId="{FD6874D8-736F-C8B5-C243-C701360053CD}"/>
          </ac:spMkLst>
        </pc:spChg>
        <pc:spChg chg="add mod">
          <ac:chgData name="Howard Spencer" userId="cc2e1cadd21c3126" providerId="LiveId" clId="{BFBE1567-73E8-4E03-BC10-CCFB91362674}" dt="2026-06-09T02:13:57.031" v="3007" actId="1035"/>
          <ac:spMkLst>
            <pc:docMk/>
            <pc:sldMk cId="4043731109" sldId="273"/>
            <ac:spMk id="8" creationId="{5EFF6906-F15E-BB1C-6DB1-652801665E3F}"/>
          </ac:spMkLst>
        </pc:spChg>
        <pc:picChg chg="add mod modCrop">
          <ac:chgData name="Howard Spencer" userId="cc2e1cadd21c3126" providerId="LiveId" clId="{BFBE1567-73E8-4E03-BC10-CCFB91362674}" dt="2026-06-09T02:15:06.202" v="3009" actId="1076"/>
          <ac:picMkLst>
            <pc:docMk/>
            <pc:sldMk cId="4043731109" sldId="273"/>
            <ac:picMk id="4" creationId="{43D0346B-EBDE-03CE-6AA5-758B54915321}"/>
          </ac:picMkLst>
        </pc:picChg>
      </pc:sldChg>
      <pc:sldMasterChg chg="setBg modSldLayout">
        <pc:chgData name="Howard Spencer" userId="cc2e1cadd21c3126" providerId="LiveId" clId="{BFBE1567-73E8-4E03-BC10-CCFB91362674}" dt="2026-05-29T06:35:36.985" v="804"/>
        <pc:sldMasterMkLst>
          <pc:docMk/>
          <pc:sldMasterMk cId="1793427246" sldId="2147483648"/>
        </pc:sldMasterMkLst>
        <pc:sldLayoutChg chg="setBg">
          <pc:chgData name="Howard Spencer" userId="cc2e1cadd21c3126" providerId="LiveId" clId="{BFBE1567-73E8-4E03-BC10-CCFB91362674}" dt="2026-05-29T06:35:36.985" v="804"/>
          <pc:sldLayoutMkLst>
            <pc:docMk/>
            <pc:sldMasterMk cId="1793427246" sldId="2147483648"/>
            <pc:sldLayoutMk cId="2019205303" sldId="2147483649"/>
          </pc:sldLayoutMkLst>
        </pc:sldLayoutChg>
        <pc:sldLayoutChg chg="setBg">
          <pc:chgData name="Howard Spencer" userId="cc2e1cadd21c3126" providerId="LiveId" clId="{BFBE1567-73E8-4E03-BC10-CCFB91362674}" dt="2026-05-29T06:35:36.985" v="804"/>
          <pc:sldLayoutMkLst>
            <pc:docMk/>
            <pc:sldMasterMk cId="1793427246" sldId="2147483648"/>
            <pc:sldLayoutMk cId="3128802461" sldId="2147483650"/>
          </pc:sldLayoutMkLst>
        </pc:sldLayoutChg>
        <pc:sldLayoutChg chg="setBg">
          <pc:chgData name="Howard Spencer" userId="cc2e1cadd21c3126" providerId="LiveId" clId="{BFBE1567-73E8-4E03-BC10-CCFB91362674}" dt="2026-05-29T06:35:36.985" v="804"/>
          <pc:sldLayoutMkLst>
            <pc:docMk/>
            <pc:sldMasterMk cId="1793427246" sldId="2147483648"/>
            <pc:sldLayoutMk cId="4006407542" sldId="2147483651"/>
          </pc:sldLayoutMkLst>
        </pc:sldLayoutChg>
        <pc:sldLayoutChg chg="setBg">
          <pc:chgData name="Howard Spencer" userId="cc2e1cadd21c3126" providerId="LiveId" clId="{BFBE1567-73E8-4E03-BC10-CCFB91362674}" dt="2026-05-29T06:35:36.985" v="804"/>
          <pc:sldLayoutMkLst>
            <pc:docMk/>
            <pc:sldMasterMk cId="1793427246" sldId="2147483648"/>
            <pc:sldLayoutMk cId="2311891210" sldId="2147483652"/>
          </pc:sldLayoutMkLst>
        </pc:sldLayoutChg>
        <pc:sldLayoutChg chg="setBg">
          <pc:chgData name="Howard Spencer" userId="cc2e1cadd21c3126" providerId="LiveId" clId="{BFBE1567-73E8-4E03-BC10-CCFB91362674}" dt="2026-05-29T06:35:36.985" v="804"/>
          <pc:sldLayoutMkLst>
            <pc:docMk/>
            <pc:sldMasterMk cId="1793427246" sldId="2147483648"/>
            <pc:sldLayoutMk cId="2566760555" sldId="2147483653"/>
          </pc:sldLayoutMkLst>
        </pc:sldLayoutChg>
        <pc:sldLayoutChg chg="setBg">
          <pc:chgData name="Howard Spencer" userId="cc2e1cadd21c3126" providerId="LiveId" clId="{BFBE1567-73E8-4E03-BC10-CCFB91362674}" dt="2026-05-29T06:35:36.985" v="804"/>
          <pc:sldLayoutMkLst>
            <pc:docMk/>
            <pc:sldMasterMk cId="1793427246" sldId="2147483648"/>
            <pc:sldLayoutMk cId="1106463130" sldId="2147483654"/>
          </pc:sldLayoutMkLst>
        </pc:sldLayoutChg>
        <pc:sldLayoutChg chg="setBg">
          <pc:chgData name="Howard Spencer" userId="cc2e1cadd21c3126" providerId="LiveId" clId="{BFBE1567-73E8-4E03-BC10-CCFB91362674}" dt="2026-05-29T06:35:36.985" v="804"/>
          <pc:sldLayoutMkLst>
            <pc:docMk/>
            <pc:sldMasterMk cId="1793427246" sldId="2147483648"/>
            <pc:sldLayoutMk cId="4009050010" sldId="2147483655"/>
          </pc:sldLayoutMkLst>
        </pc:sldLayoutChg>
        <pc:sldLayoutChg chg="setBg">
          <pc:chgData name="Howard Spencer" userId="cc2e1cadd21c3126" providerId="LiveId" clId="{BFBE1567-73E8-4E03-BC10-CCFB91362674}" dt="2026-05-29T06:35:36.985" v="804"/>
          <pc:sldLayoutMkLst>
            <pc:docMk/>
            <pc:sldMasterMk cId="1793427246" sldId="2147483648"/>
            <pc:sldLayoutMk cId="1883345706" sldId="2147483656"/>
          </pc:sldLayoutMkLst>
        </pc:sldLayoutChg>
        <pc:sldLayoutChg chg="setBg">
          <pc:chgData name="Howard Spencer" userId="cc2e1cadd21c3126" providerId="LiveId" clId="{BFBE1567-73E8-4E03-BC10-CCFB91362674}" dt="2026-05-29T06:35:36.985" v="804"/>
          <pc:sldLayoutMkLst>
            <pc:docMk/>
            <pc:sldMasterMk cId="1793427246" sldId="2147483648"/>
            <pc:sldLayoutMk cId="2686583931" sldId="2147483657"/>
          </pc:sldLayoutMkLst>
        </pc:sldLayoutChg>
        <pc:sldLayoutChg chg="setBg">
          <pc:chgData name="Howard Spencer" userId="cc2e1cadd21c3126" providerId="LiveId" clId="{BFBE1567-73E8-4E03-BC10-CCFB91362674}" dt="2026-05-29T06:35:36.985" v="804"/>
          <pc:sldLayoutMkLst>
            <pc:docMk/>
            <pc:sldMasterMk cId="1793427246" sldId="2147483648"/>
            <pc:sldLayoutMk cId="2256816534" sldId="2147483658"/>
          </pc:sldLayoutMkLst>
        </pc:sldLayoutChg>
        <pc:sldLayoutChg chg="setBg">
          <pc:chgData name="Howard Spencer" userId="cc2e1cadd21c3126" providerId="LiveId" clId="{BFBE1567-73E8-4E03-BC10-CCFB91362674}" dt="2026-05-29T06:35:36.985" v="804"/>
          <pc:sldLayoutMkLst>
            <pc:docMk/>
            <pc:sldMasterMk cId="1793427246" sldId="2147483648"/>
            <pc:sldLayoutMk cId="252589022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9170D-40C7-4F80-8053-09559F0BD49A}"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5C88E-D007-455C-9578-B2D75EB15E19}" type="slidenum">
              <a:rPr lang="en-US" smtClean="0"/>
              <a:t>‹#›</a:t>
            </a:fld>
            <a:endParaRPr lang="en-US"/>
          </a:p>
        </p:txBody>
      </p:sp>
    </p:spTree>
    <p:extLst>
      <p:ext uri="{BB962C8B-B14F-4D97-AF65-F5344CB8AC3E}">
        <p14:creationId xmlns:p14="http://schemas.microsoft.com/office/powerpoint/2010/main" val="51891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visitors enter the museum, they are invited to watch an 18- minute video documentary of Roebling locals as they discuss life in Roebling and the Steel factory. Then, visitors walk through several exhibits about the Roebling family, workers of the factory, the creations of the factory, and life in the town. Various artifacts, including original cables from several bridges using Roebling wire, are on display. Afterward, learning about the Company and Town, visitors can walk around a small portion of the outside grounds to see some of the steel equipment. The Museum offers a unique history of New Jersey towns, which is worth exploring.</a:t>
            </a:r>
          </a:p>
        </p:txBody>
      </p:sp>
      <p:sp>
        <p:nvSpPr>
          <p:cNvPr id="4" name="Slide Number Placeholder 3"/>
          <p:cNvSpPr>
            <a:spLocks noGrp="1"/>
          </p:cNvSpPr>
          <p:nvPr>
            <p:ph type="sldNum" sz="quarter" idx="5"/>
          </p:nvPr>
        </p:nvSpPr>
        <p:spPr/>
        <p:txBody>
          <a:bodyPr/>
          <a:lstStyle/>
          <a:p>
            <a:fld id="{9025C88E-D007-455C-9578-B2D75EB15E19}" type="slidenum">
              <a:rPr lang="en-US" smtClean="0"/>
              <a:t>3</a:t>
            </a:fld>
            <a:endParaRPr lang="en-US"/>
          </a:p>
        </p:txBody>
      </p:sp>
    </p:spTree>
    <p:extLst>
      <p:ext uri="{BB962C8B-B14F-4D97-AF65-F5344CB8AC3E}">
        <p14:creationId xmlns:p14="http://schemas.microsoft.com/office/powerpoint/2010/main" val="3433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25C88E-D007-455C-9578-B2D75EB15E19}" type="slidenum">
              <a:rPr lang="en-US" smtClean="0"/>
              <a:t>10</a:t>
            </a:fld>
            <a:endParaRPr lang="en-US"/>
          </a:p>
        </p:txBody>
      </p:sp>
    </p:spTree>
    <p:extLst>
      <p:ext uri="{BB962C8B-B14F-4D97-AF65-F5344CB8AC3E}">
        <p14:creationId xmlns:p14="http://schemas.microsoft.com/office/powerpoint/2010/main" val="425993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80975"/>
            <a:ext cx="5486400" cy="3086100"/>
          </a:xfrm>
        </p:spPr>
      </p:sp>
      <p:sp>
        <p:nvSpPr>
          <p:cNvPr id="3" name="Notes Placeholder 2"/>
          <p:cNvSpPr>
            <a:spLocks noGrp="1"/>
          </p:cNvSpPr>
          <p:nvPr>
            <p:ph type="body" idx="1"/>
          </p:nvPr>
        </p:nvSpPr>
        <p:spPr>
          <a:xfrm>
            <a:off x="154380" y="3325092"/>
            <a:ext cx="6578930" cy="5533900"/>
          </a:xfrm>
        </p:spPr>
        <p:txBody>
          <a:bodyPr/>
          <a:lstStyle/>
          <a:p>
            <a:pPr algn="just"/>
            <a:r>
              <a:rPr lang="en-US" sz="1050" dirty="0">
                <a:latin typeface="Arial" panose="020B0604020202020204" pitchFamily="34" charset="0"/>
                <a:cs typeface="Arial" panose="020B0604020202020204" pitchFamily="34" charset="0"/>
              </a:rPr>
              <a:t>The village of Roebling was conceived and executed by Charles G. Roebling, and it stands today as a very real and living monument to his engineering genius. John A. Roebling founded the Company.  It had deep roots in Trenton, where it commenced operations in 1848, and John Roebling planned and made the wire rope for the Brooklyn Bridge, the first of a long line of majestic structures that included the latter-day Golden Gate and the George Washington.</a:t>
            </a:r>
          </a:p>
          <a:p>
            <a:pPr algn="just"/>
            <a:r>
              <a:rPr lang="en-US" sz="1050" dirty="0">
                <a:latin typeface="Arial" panose="020B0604020202020204" pitchFamily="34" charset="0"/>
                <a:cs typeface="Arial" panose="020B0604020202020204" pitchFamily="34" charset="0"/>
              </a:rPr>
              <a:t>In 1904, ground was broken for the mammoth steel plant that included a Steel Mill, a Blooming Mill, Rod Mills, Wire Mills, Cleaning Houses, Annealing and Tempering Shops and a woven wire Fabrics Factory. </a:t>
            </a:r>
          </a:p>
          <a:p>
            <a:pPr algn="just"/>
            <a:r>
              <a:rPr lang="en-US" sz="1050" dirty="0">
                <a:latin typeface="Arial" panose="020B0604020202020204" pitchFamily="34" charset="0"/>
                <a:cs typeface="Arial" panose="020B0604020202020204" pitchFamily="34" charset="0"/>
              </a:rPr>
              <a:t>Having a great compassion for the welfare of the worker, despite the antipathy of some of his contemporaries, John’s son Charles created a model town along the lines of an English Tudor Village. It was a complete self-sustaining unit with brick houses for the workers, hospital, schools, shops, bank and a theater to house a population of 4000.  Completed in 1910, it contained every amenity known for the comfort, welfare, and recreation of the employee.</a:t>
            </a:r>
          </a:p>
          <a:p>
            <a:pPr algn="just"/>
            <a:r>
              <a:rPr lang="en-US" sz="1050" dirty="0">
                <a:latin typeface="Arial" panose="020B0604020202020204" pitchFamily="34" charset="0"/>
                <a:cs typeface="Arial" panose="020B0604020202020204" pitchFamily="34" charset="0"/>
              </a:rPr>
              <a:t>All the utilities were included: water, sewer, gas &amp; later electric.  The streets were lined with trees &amp; the two main streets were boulevards with grass dividers that were filled with flowers that bloomed the colors of the rainbow from late spring to early fall.  A riverfront park with a bandstand and benches was opened.</a:t>
            </a:r>
          </a:p>
          <a:p>
            <a:pPr algn="just"/>
            <a:r>
              <a:rPr lang="en-US" sz="1050" dirty="0">
                <a:latin typeface="Arial" panose="020B0604020202020204" pitchFamily="34" charset="0"/>
                <a:cs typeface="Arial" panose="020B0604020202020204" pitchFamily="34" charset="0"/>
              </a:rPr>
              <a:t>The new town soon had a station on the Pennsylvania Railroad and several stops for the trolley that ran from Trenton to Riverside.</a:t>
            </a:r>
          </a:p>
          <a:p>
            <a:pPr algn="just"/>
            <a:r>
              <a:rPr lang="en-US" sz="1050" dirty="0">
                <a:latin typeface="Arial" panose="020B0604020202020204" pitchFamily="34" charset="0"/>
                <a:cs typeface="Arial" panose="020B0604020202020204" pitchFamily="34" charset="0"/>
              </a:rPr>
              <a:t>Although it was a part of Florence Township, it was operated as an independent village with its own Mayor, Chief of Police &amp; complete police force and fire department.  A chain was connected once annually to concrete posts at each street entry to break off any claims of adverse use &amp; to retain its identity as private property.</a:t>
            </a:r>
          </a:p>
          <a:p>
            <a:pPr algn="just"/>
            <a:r>
              <a:rPr lang="en-US" sz="1050" dirty="0">
                <a:latin typeface="Arial" panose="020B0604020202020204" pitchFamily="34" charset="0"/>
                <a:cs typeface="Arial" panose="020B0604020202020204" pitchFamily="34" charset="0"/>
              </a:rPr>
              <a:t> Charles Roebling loved his town, his factory and his people and got reciprocity from his workers who took pride in their homes, their streets &amp; their lives.  Charles loved green grass, flowers, trees, and shrubs and he would stop his carriage or car to pull a weed.</a:t>
            </a:r>
          </a:p>
          <a:p>
            <a:pPr algn="just"/>
            <a:r>
              <a:rPr lang="en-US" sz="1050" dirty="0">
                <a:latin typeface="Arial" panose="020B0604020202020204" pitchFamily="34" charset="0"/>
                <a:cs typeface="Arial" panose="020B0604020202020204" pitchFamily="34" charset="0"/>
              </a:rPr>
              <a:t>​The call was sounded for immigrants to work the mills and they came in droves from the Austro-Hungarian Empire, from Sweden, Germany and England to this village of opportunity.  Other nationalities and blacks came later.  They joined the cadre of Trentonians who started the mills.</a:t>
            </a:r>
          </a:p>
          <a:p>
            <a:pPr algn="just"/>
            <a:r>
              <a:rPr lang="en-US" sz="1050" dirty="0">
                <a:latin typeface="Arial" panose="020B0604020202020204" pitchFamily="34" charset="0"/>
                <a:cs typeface="Arial" panose="020B0604020202020204" pitchFamily="34" charset="0"/>
              </a:rPr>
              <a:t>Almost as soon as they got off the train from Ellis Island Charles Roebling made his presence-known and made them welcome.</a:t>
            </a:r>
          </a:p>
          <a:p>
            <a:pPr algn="just"/>
            <a:r>
              <a:rPr lang="en-US" sz="1050" dirty="0">
                <a:latin typeface="Arial" panose="020B0604020202020204" pitchFamily="34" charset="0"/>
                <a:cs typeface="Arial" panose="020B0604020202020204" pitchFamily="34" charset="0"/>
              </a:rPr>
              <a:t> Deeply religious, the newcomers needed a place of worship and space was provided until the congregations could provide their own.  The Town Hall, above the drug store, was the meeting place for church groups and clubs. The company encouraged the immigrants to study English and become citizens.  Tutors and instructor were provided to make certain that</a:t>
            </a:r>
          </a:p>
        </p:txBody>
      </p:sp>
      <p:sp>
        <p:nvSpPr>
          <p:cNvPr id="4" name="Slide Number Placeholder 3"/>
          <p:cNvSpPr>
            <a:spLocks noGrp="1"/>
          </p:cNvSpPr>
          <p:nvPr>
            <p:ph type="sldNum" sz="quarter" idx="5"/>
          </p:nvPr>
        </p:nvSpPr>
        <p:spPr/>
        <p:txBody>
          <a:bodyPr/>
          <a:lstStyle/>
          <a:p>
            <a:fld id="{9025C88E-D007-455C-9578-B2D75EB15E19}" type="slidenum">
              <a:rPr lang="en-US" smtClean="0"/>
              <a:t>11</a:t>
            </a:fld>
            <a:endParaRPr lang="en-US"/>
          </a:p>
        </p:txBody>
      </p:sp>
    </p:spTree>
    <p:extLst>
      <p:ext uri="{BB962C8B-B14F-4D97-AF65-F5344CB8AC3E}">
        <p14:creationId xmlns:p14="http://schemas.microsoft.com/office/powerpoint/2010/main" val="222579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25C88E-D007-455C-9578-B2D75EB15E19}" type="slidenum">
              <a:rPr lang="en-US" smtClean="0"/>
              <a:t>13</a:t>
            </a:fld>
            <a:endParaRPr lang="en-US"/>
          </a:p>
        </p:txBody>
      </p:sp>
    </p:spTree>
    <p:extLst>
      <p:ext uri="{BB962C8B-B14F-4D97-AF65-F5344CB8AC3E}">
        <p14:creationId xmlns:p14="http://schemas.microsoft.com/office/powerpoint/2010/main" val="351296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25C88E-D007-455C-9578-B2D75EB15E19}" type="slidenum">
              <a:rPr lang="en-US" smtClean="0"/>
              <a:t>14</a:t>
            </a:fld>
            <a:endParaRPr lang="en-US"/>
          </a:p>
        </p:txBody>
      </p:sp>
    </p:spTree>
    <p:extLst>
      <p:ext uri="{BB962C8B-B14F-4D97-AF65-F5344CB8AC3E}">
        <p14:creationId xmlns:p14="http://schemas.microsoft.com/office/powerpoint/2010/main" val="18047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25C88E-D007-455C-9578-B2D75EB15E19}" type="slidenum">
              <a:rPr lang="en-US" smtClean="0"/>
              <a:t>15</a:t>
            </a:fld>
            <a:endParaRPr lang="en-US"/>
          </a:p>
        </p:txBody>
      </p:sp>
    </p:spTree>
    <p:extLst>
      <p:ext uri="{BB962C8B-B14F-4D97-AF65-F5344CB8AC3E}">
        <p14:creationId xmlns:p14="http://schemas.microsoft.com/office/powerpoint/2010/main" val="386893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44F8-551F-0470-6613-8613FE3C8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6F2959-BB6D-FAB0-C693-D73808E77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8AF09-A731-338E-2274-A0D83CF003D0}"/>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5" name="Footer Placeholder 4">
            <a:extLst>
              <a:ext uri="{FF2B5EF4-FFF2-40B4-BE49-F238E27FC236}">
                <a16:creationId xmlns:a16="http://schemas.microsoft.com/office/drawing/2014/main" id="{B11C5024-050A-74EA-198F-A12A9291A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41E86-493D-BBDF-9CD7-4C749672557B}"/>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201920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89DD-BE60-A862-333E-74FCB9827C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C5963-C198-8370-CCC5-1E17DE052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5016D-7A6E-E7A7-D015-55A6B9A01F85}"/>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5" name="Footer Placeholder 4">
            <a:extLst>
              <a:ext uri="{FF2B5EF4-FFF2-40B4-BE49-F238E27FC236}">
                <a16:creationId xmlns:a16="http://schemas.microsoft.com/office/drawing/2014/main" id="{3A747306-13E8-846F-4061-C660F3123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E2A85-3CFC-1F62-5AF7-A8113E3E960A}"/>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22568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49ABA8-3170-36CE-F492-D66007EFAD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E7E02-92E2-08D4-AD44-27AC44CB6A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50614-A68F-B78F-2C0F-3CCF568235BC}"/>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5" name="Footer Placeholder 4">
            <a:extLst>
              <a:ext uri="{FF2B5EF4-FFF2-40B4-BE49-F238E27FC236}">
                <a16:creationId xmlns:a16="http://schemas.microsoft.com/office/drawing/2014/main" id="{1544537E-AC94-FBED-34E3-D65C5B5DB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7AB8C-8E80-FC7B-CB22-479A8924AE63}"/>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252589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8E9A-FFAA-E5B9-D4BA-369737348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5F406-2492-9AA1-9AFB-B66A6C894F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C7752-81BF-01D7-28CD-F290E0986E07}"/>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5" name="Footer Placeholder 4">
            <a:extLst>
              <a:ext uri="{FF2B5EF4-FFF2-40B4-BE49-F238E27FC236}">
                <a16:creationId xmlns:a16="http://schemas.microsoft.com/office/drawing/2014/main" id="{3B440797-34CC-67AB-31D5-DD575E2A3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14BD6-EBE8-D1A8-C9D7-B2CF47E40997}"/>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312880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3828-5ADD-52AF-667E-A19DAC622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C8663F-36E1-B614-1332-814B844208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DFD7C-13ED-1363-80DB-0445415620E6}"/>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5" name="Footer Placeholder 4">
            <a:extLst>
              <a:ext uri="{FF2B5EF4-FFF2-40B4-BE49-F238E27FC236}">
                <a16:creationId xmlns:a16="http://schemas.microsoft.com/office/drawing/2014/main" id="{16247861-DD32-6251-5A34-D57EF7F00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01ACD-D675-C9AD-A3A4-891994257031}"/>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400640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601D-195F-B74A-37F3-5DE35156A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59816-C32C-6466-63B4-8D7A34B820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7B5798-57D3-0F49-84F8-C4B026E8A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F53402-C478-1DE5-3906-BD97BDDE717E}"/>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6" name="Footer Placeholder 5">
            <a:extLst>
              <a:ext uri="{FF2B5EF4-FFF2-40B4-BE49-F238E27FC236}">
                <a16:creationId xmlns:a16="http://schemas.microsoft.com/office/drawing/2014/main" id="{5726B382-D36A-A2EA-3B86-921B04088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32192-1F1E-0EAF-90E5-A866EF7271EB}"/>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231189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CF8F-C669-7DC6-A07F-A4892D1B6C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18DCE-DFA8-5B6D-C261-1EE251435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FB652-9252-3052-8416-2347A1D73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CFE86-420B-59D6-DC1B-AC0F15FFF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DB217-ED42-9FA6-55F5-9194214BC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A3D2C-D43A-4A41-06BB-AF8E2C192D6A}"/>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8" name="Footer Placeholder 7">
            <a:extLst>
              <a:ext uri="{FF2B5EF4-FFF2-40B4-BE49-F238E27FC236}">
                <a16:creationId xmlns:a16="http://schemas.microsoft.com/office/drawing/2014/main" id="{4ED351D9-A6DF-2DA1-C985-D179AAE47E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EAC59-5675-CFD5-E9DB-FCAD24645343}"/>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256676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64C2-7D19-9334-9EB7-433DCCCF6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B702FC-8B07-5D18-97A3-46EEBD88DDA9}"/>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4" name="Footer Placeholder 3">
            <a:extLst>
              <a:ext uri="{FF2B5EF4-FFF2-40B4-BE49-F238E27FC236}">
                <a16:creationId xmlns:a16="http://schemas.microsoft.com/office/drawing/2014/main" id="{87EBD03F-849D-FC23-0FB2-175961538C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7B96C-D2B3-BF02-5A52-1BF3D64A4B9F}"/>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110646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396EC-0F97-1352-A730-215AEF13FEC2}"/>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3" name="Footer Placeholder 2">
            <a:extLst>
              <a:ext uri="{FF2B5EF4-FFF2-40B4-BE49-F238E27FC236}">
                <a16:creationId xmlns:a16="http://schemas.microsoft.com/office/drawing/2014/main" id="{C8B4E4D6-B6A8-4F22-5D0A-E42A0CBDD8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12A30-C1A2-E86A-DA6D-35078A3FA5AF}"/>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400905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12C5-8A3D-3C97-E30D-6FCC03F60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66965D-79B2-EA61-43D4-A54FE2C86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931DD7-6B82-FE69-60DB-F99BAEA45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E134A-FABD-9433-0004-0CF85BBD1A45}"/>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6" name="Footer Placeholder 5">
            <a:extLst>
              <a:ext uri="{FF2B5EF4-FFF2-40B4-BE49-F238E27FC236}">
                <a16:creationId xmlns:a16="http://schemas.microsoft.com/office/drawing/2014/main" id="{CEA4CB44-6C15-4262-E123-2F828A56A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AE08B-F482-3EC9-EFA2-7FFBA6DA42B1}"/>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188334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9721-3132-2DF3-08BE-A57CE9D09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778E0-7B44-0632-3346-03638FF3E0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64B64C-2127-714A-A51A-4448F98CF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7C85F2-5342-93B3-05BF-D2CB87494B9D}"/>
              </a:ext>
            </a:extLst>
          </p:cNvPr>
          <p:cNvSpPr>
            <a:spLocks noGrp="1"/>
          </p:cNvSpPr>
          <p:nvPr>
            <p:ph type="dt" sz="half" idx="10"/>
          </p:nvPr>
        </p:nvSpPr>
        <p:spPr/>
        <p:txBody>
          <a:bodyPr/>
          <a:lstStyle/>
          <a:p>
            <a:fld id="{6957087A-8BB1-4B21-8F2D-AEE97B145B8F}" type="datetimeFigureOut">
              <a:rPr lang="en-US" smtClean="0"/>
              <a:t>6/9/2026</a:t>
            </a:fld>
            <a:endParaRPr lang="en-US"/>
          </a:p>
        </p:txBody>
      </p:sp>
      <p:sp>
        <p:nvSpPr>
          <p:cNvPr id="6" name="Footer Placeholder 5">
            <a:extLst>
              <a:ext uri="{FF2B5EF4-FFF2-40B4-BE49-F238E27FC236}">
                <a16:creationId xmlns:a16="http://schemas.microsoft.com/office/drawing/2014/main" id="{F349AF88-8050-CBDB-EBE4-B997E07A9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02981-AC92-912A-361C-84AEC1BF1E61}"/>
              </a:ext>
            </a:extLst>
          </p:cNvPr>
          <p:cNvSpPr>
            <a:spLocks noGrp="1"/>
          </p:cNvSpPr>
          <p:nvPr>
            <p:ph type="sldNum" sz="quarter" idx="12"/>
          </p:nvPr>
        </p:nvSpPr>
        <p:spPr/>
        <p:txBody>
          <a:bodyPr/>
          <a:lstStyle/>
          <a:p>
            <a:fld id="{7BD6CCDB-8E1D-40A1-8EAB-B2593244860C}" type="slidenum">
              <a:rPr lang="en-US" smtClean="0"/>
              <a:t>‹#›</a:t>
            </a:fld>
            <a:endParaRPr lang="en-US"/>
          </a:p>
        </p:txBody>
      </p:sp>
    </p:spTree>
    <p:extLst>
      <p:ext uri="{BB962C8B-B14F-4D97-AF65-F5344CB8AC3E}">
        <p14:creationId xmlns:p14="http://schemas.microsoft.com/office/powerpoint/2010/main" val="268658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9AAD6-63F7-3A12-2895-1580234C7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F80AC8-A24C-EAE8-DFA7-069754D95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2B1F1-865C-D768-C6BD-5685FD14B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57087A-8BB1-4B21-8F2D-AEE97B145B8F}" type="datetimeFigureOut">
              <a:rPr lang="en-US" smtClean="0"/>
              <a:t>6/9/2026</a:t>
            </a:fld>
            <a:endParaRPr lang="en-US"/>
          </a:p>
        </p:txBody>
      </p:sp>
      <p:sp>
        <p:nvSpPr>
          <p:cNvPr id="5" name="Footer Placeholder 4">
            <a:extLst>
              <a:ext uri="{FF2B5EF4-FFF2-40B4-BE49-F238E27FC236}">
                <a16:creationId xmlns:a16="http://schemas.microsoft.com/office/drawing/2014/main" id="{1FFCE7F2-1ABB-4E84-2DED-8108B61A4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4063C7-DD7A-872B-BC10-391222AC69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D6CCDB-8E1D-40A1-8EAB-B2593244860C}" type="slidenum">
              <a:rPr lang="en-US" smtClean="0"/>
              <a:t>‹#›</a:t>
            </a:fld>
            <a:endParaRPr lang="en-US"/>
          </a:p>
        </p:txBody>
      </p:sp>
    </p:spTree>
    <p:extLst>
      <p:ext uri="{BB962C8B-B14F-4D97-AF65-F5344CB8AC3E}">
        <p14:creationId xmlns:p14="http://schemas.microsoft.com/office/powerpoint/2010/main" val="179342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CA54-2135-2EE8-FB96-56914F51D265}"/>
              </a:ext>
            </a:extLst>
          </p:cNvPr>
          <p:cNvSpPr>
            <a:spLocks noGrp="1"/>
          </p:cNvSpPr>
          <p:nvPr>
            <p:ph type="ctrTitle"/>
          </p:nvPr>
        </p:nvSpPr>
        <p:spPr>
          <a:xfrm>
            <a:off x="1479479" y="760292"/>
            <a:ext cx="9188521" cy="1818526"/>
          </a:xfrm>
        </p:spPr>
        <p:txBody>
          <a:bodyPr/>
          <a:lstStyle/>
          <a:p>
            <a:r>
              <a:rPr lang="en-US" dirty="0">
                <a:solidFill>
                  <a:srgbClr val="002060"/>
                </a:solidFill>
                <a:latin typeface="Arial Black" panose="020B0A04020102020204" pitchFamily="34" charset="0"/>
              </a:rPr>
              <a:t>Roebling Museum Tour</a:t>
            </a:r>
          </a:p>
        </p:txBody>
      </p:sp>
      <p:sp>
        <p:nvSpPr>
          <p:cNvPr id="3" name="Subtitle 2">
            <a:extLst>
              <a:ext uri="{FF2B5EF4-FFF2-40B4-BE49-F238E27FC236}">
                <a16:creationId xmlns:a16="http://schemas.microsoft.com/office/drawing/2014/main" id="{28A2C285-E888-E3F6-D983-237BE6450B72}"/>
              </a:ext>
            </a:extLst>
          </p:cNvPr>
          <p:cNvSpPr>
            <a:spLocks noGrp="1"/>
          </p:cNvSpPr>
          <p:nvPr>
            <p:ph type="subTitle" idx="1"/>
          </p:nvPr>
        </p:nvSpPr>
        <p:spPr>
          <a:xfrm>
            <a:off x="1524000" y="3006138"/>
            <a:ext cx="9144000" cy="1082977"/>
          </a:xfrm>
        </p:spPr>
        <p:txBody>
          <a:bodyPr>
            <a:normAutofit/>
          </a:bodyPr>
          <a:lstStyle/>
          <a:p>
            <a:r>
              <a:rPr lang="en-US" sz="2800" dirty="0">
                <a:solidFill>
                  <a:srgbClr val="002060"/>
                </a:solidFill>
                <a:latin typeface="Arial Black" panose="020B0A04020102020204" pitchFamily="34" charset="0"/>
              </a:rPr>
              <a:t>Penn-Jersey Chapter ASSP</a:t>
            </a:r>
          </a:p>
          <a:p>
            <a:r>
              <a:rPr lang="en-US" sz="2800" dirty="0">
                <a:solidFill>
                  <a:srgbClr val="002060"/>
                </a:solidFill>
                <a:latin typeface="Arial Black" panose="020B0A04020102020204" pitchFamily="34" charset="0"/>
              </a:rPr>
              <a:t>May 28, 2026</a:t>
            </a:r>
          </a:p>
        </p:txBody>
      </p:sp>
      <p:sp>
        <p:nvSpPr>
          <p:cNvPr id="4" name="TextBox 3">
            <a:extLst>
              <a:ext uri="{FF2B5EF4-FFF2-40B4-BE49-F238E27FC236}">
                <a16:creationId xmlns:a16="http://schemas.microsoft.com/office/drawing/2014/main" id="{A2AE6EE5-17E3-A5F4-9C64-C71B4739884A}"/>
              </a:ext>
            </a:extLst>
          </p:cNvPr>
          <p:cNvSpPr txBox="1"/>
          <p:nvPr/>
        </p:nvSpPr>
        <p:spPr>
          <a:xfrm>
            <a:off x="565080" y="4150762"/>
            <a:ext cx="11239928" cy="1631216"/>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cs typeface="Arial" panose="020B0604020202020204" pitchFamily="34" charset="0"/>
              </a:rPr>
              <a:t>Roebling Museum tells the story of the origins and growth of Roebling, NJ, a company town built by </a:t>
            </a:r>
            <a:r>
              <a:rPr lang="en-US" sz="20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A. Roebling’s Sons Company</a:t>
            </a:r>
            <a:r>
              <a:rPr lang="en-US" sz="2000" dirty="0">
                <a:solidFill>
                  <a:srgbClr val="002060"/>
                </a:solidFill>
                <a:latin typeface="Arial" panose="020B0604020202020204" pitchFamily="34" charset="0"/>
                <a:cs typeface="Arial" panose="020B0604020202020204" pitchFamily="34" charset="0"/>
              </a:rPr>
              <a:t>.  Some of the most important technological achievements of the industrial age, such as big bridges, telegraphs, telephones, electrification, deep mines, big ships, elevators, and airplanes, as well as everyday objects, were built in Roebling. For more information, go to: </a:t>
            </a:r>
            <a:r>
              <a:rPr lang="en-US" sz="2000" i="1" dirty="0">
                <a:solidFill>
                  <a:srgbClr val="0070C0"/>
                </a:solidFill>
                <a:latin typeface="Arial" panose="020B0604020202020204" pitchFamily="34" charset="0"/>
                <a:cs typeface="Arial" panose="020B0604020202020204" pitchFamily="34" charset="0"/>
              </a:rPr>
              <a:t>https://www.roeblinghistoricalsociety.org/roebling-history</a:t>
            </a:r>
          </a:p>
        </p:txBody>
      </p:sp>
    </p:spTree>
    <p:extLst>
      <p:ext uri="{BB962C8B-B14F-4D97-AF65-F5344CB8AC3E}">
        <p14:creationId xmlns:p14="http://schemas.microsoft.com/office/powerpoint/2010/main" val="235082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8E90-79EB-BD90-31BD-5F7F4E875C79}"/>
              </a:ext>
            </a:extLst>
          </p:cNvPr>
          <p:cNvSpPr>
            <a:spLocks noGrp="1"/>
          </p:cNvSpPr>
          <p:nvPr>
            <p:ph type="title"/>
          </p:nvPr>
        </p:nvSpPr>
        <p:spPr>
          <a:xfrm>
            <a:off x="0" y="1"/>
            <a:ext cx="12192000" cy="1212350"/>
          </a:xfrm>
        </p:spPr>
        <p:txBody>
          <a:bodyPr/>
          <a:lstStyle/>
          <a:p>
            <a:pPr algn="ctr"/>
            <a:r>
              <a:rPr lang="en-US" dirty="0">
                <a:solidFill>
                  <a:srgbClr val="002060"/>
                </a:solidFill>
                <a:latin typeface="Arial Black" panose="020B0A04020102020204" pitchFamily="34" charset="0"/>
              </a:rPr>
              <a:t>Great Docent explaining the timeline</a:t>
            </a:r>
          </a:p>
        </p:txBody>
      </p:sp>
      <p:pic>
        <p:nvPicPr>
          <p:cNvPr id="4" name="Content Placeholder 3">
            <a:extLst>
              <a:ext uri="{FF2B5EF4-FFF2-40B4-BE49-F238E27FC236}">
                <a16:creationId xmlns:a16="http://schemas.microsoft.com/office/drawing/2014/main" id="{D9321FE0-B318-D59C-2556-FB52B47F3156}"/>
              </a:ext>
            </a:extLst>
          </p:cNvPr>
          <p:cNvPicPr>
            <a:picLocks noGrp="1" noChangeAspect="1"/>
          </p:cNvPicPr>
          <p:nvPr>
            <p:ph idx="1"/>
          </p:nvPr>
        </p:nvPicPr>
        <p:blipFill>
          <a:blip r:embed="rId3"/>
          <a:srcRect r="9494"/>
          <a:stretch>
            <a:fillRect/>
          </a:stretch>
        </p:blipFill>
        <p:spPr>
          <a:xfrm>
            <a:off x="0" y="1099336"/>
            <a:ext cx="12192000" cy="5758664"/>
          </a:xfrm>
          <a:prstGeom prst="rect">
            <a:avLst/>
          </a:prstGeom>
        </p:spPr>
      </p:pic>
    </p:spTree>
    <p:extLst>
      <p:ext uri="{BB962C8B-B14F-4D97-AF65-F5344CB8AC3E}">
        <p14:creationId xmlns:p14="http://schemas.microsoft.com/office/powerpoint/2010/main" val="429389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EC51-FB5A-9625-1898-56BD238A3112}"/>
              </a:ext>
            </a:extLst>
          </p:cNvPr>
          <p:cNvSpPr>
            <a:spLocks noGrp="1"/>
          </p:cNvSpPr>
          <p:nvPr>
            <p:ph type="title"/>
          </p:nvPr>
        </p:nvSpPr>
        <p:spPr>
          <a:xfrm>
            <a:off x="0" y="1"/>
            <a:ext cx="12192000" cy="1263720"/>
          </a:xfrm>
        </p:spPr>
        <p:txBody>
          <a:bodyPr>
            <a:normAutofit fontScale="90000"/>
          </a:bodyPr>
          <a:lstStyle/>
          <a:p>
            <a:pPr algn="ctr"/>
            <a:r>
              <a:rPr lang="en-US" dirty="0">
                <a:solidFill>
                  <a:srgbClr val="002060"/>
                </a:solidFill>
                <a:latin typeface="Arial Black" panose="020B0A04020102020204" pitchFamily="34" charset="0"/>
              </a:rPr>
              <a:t>Sign  from the original Roebling General Store</a:t>
            </a:r>
          </a:p>
        </p:txBody>
      </p:sp>
      <p:pic>
        <p:nvPicPr>
          <p:cNvPr id="4" name="Content Placeholder 3">
            <a:extLst>
              <a:ext uri="{FF2B5EF4-FFF2-40B4-BE49-F238E27FC236}">
                <a16:creationId xmlns:a16="http://schemas.microsoft.com/office/drawing/2014/main" id="{FABDCCC8-8F11-AA96-BBF4-A781FB34FF2E}"/>
              </a:ext>
            </a:extLst>
          </p:cNvPr>
          <p:cNvPicPr>
            <a:picLocks noGrp="1" noChangeAspect="1"/>
          </p:cNvPicPr>
          <p:nvPr>
            <p:ph idx="1"/>
          </p:nvPr>
        </p:nvPicPr>
        <p:blipFill>
          <a:blip r:embed="rId3"/>
          <a:stretch>
            <a:fillRect/>
          </a:stretch>
        </p:blipFill>
        <p:spPr>
          <a:xfrm>
            <a:off x="0" y="1263722"/>
            <a:ext cx="12192000" cy="5594278"/>
          </a:xfrm>
          <a:prstGeom prst="rect">
            <a:avLst/>
          </a:prstGeom>
        </p:spPr>
      </p:pic>
      <p:sp>
        <p:nvSpPr>
          <p:cNvPr id="3" name="TextBox 2">
            <a:extLst>
              <a:ext uri="{FF2B5EF4-FFF2-40B4-BE49-F238E27FC236}">
                <a16:creationId xmlns:a16="http://schemas.microsoft.com/office/drawing/2014/main" id="{F5FED4CA-6754-6E4E-9050-E2E0C046F6C9}"/>
              </a:ext>
            </a:extLst>
          </p:cNvPr>
          <p:cNvSpPr txBox="1"/>
          <p:nvPr/>
        </p:nvSpPr>
        <p:spPr>
          <a:xfrm>
            <a:off x="0" y="6133667"/>
            <a:ext cx="12192000" cy="738664"/>
          </a:xfrm>
          <a:prstGeom prst="rect">
            <a:avLst/>
          </a:prstGeom>
          <a:blipFill>
            <a:blip r:embed="rId4"/>
            <a:tile tx="0" ty="0" sx="100000" sy="100000" flip="none" algn="tl"/>
          </a:blip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Having a great compassion for the welfare of the worker, despite the antipathy of some of his contemporaries, John’s son Charles created a model town along the lines of an English Tudor Village.  It was a complete self-sustaining unit with brick houses for the workers, a hospital, schools, shops, a bank, &amp; a theater to house a population of </a:t>
            </a:r>
            <a:r>
              <a:rPr lang="en-US" sz="1400" b="1" dirty="0">
                <a:solidFill>
                  <a:srgbClr val="002060"/>
                </a:solidFill>
                <a:latin typeface="Arial" panose="020B0604020202020204" pitchFamily="34" charset="0"/>
                <a:cs typeface="Arial" panose="020B0604020202020204" pitchFamily="34" charset="0"/>
              </a:rPr>
              <a:t>4000</a:t>
            </a:r>
            <a:r>
              <a:rPr lang="en-US" sz="1400" dirty="0">
                <a:solidFill>
                  <a:srgbClr val="002060"/>
                </a:solidFill>
                <a:latin typeface="Arial" panose="020B0604020202020204" pitchFamily="34" charset="0"/>
                <a:cs typeface="Arial" panose="020B0604020202020204" pitchFamily="34" charset="0"/>
              </a:rPr>
              <a:t>.  Completed in 1910, it contained every amenity known for the comfort, welfare, &amp; recreation of the employee.</a:t>
            </a:r>
          </a:p>
        </p:txBody>
      </p:sp>
    </p:spTree>
    <p:extLst>
      <p:ext uri="{BB962C8B-B14F-4D97-AF65-F5344CB8AC3E}">
        <p14:creationId xmlns:p14="http://schemas.microsoft.com/office/powerpoint/2010/main" val="253234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F43A-9E27-9749-7A6E-89B7B651CC42}"/>
              </a:ext>
            </a:extLst>
          </p:cNvPr>
          <p:cNvSpPr>
            <a:spLocks noGrp="1"/>
          </p:cNvSpPr>
          <p:nvPr>
            <p:ph type="title"/>
          </p:nvPr>
        </p:nvSpPr>
        <p:spPr>
          <a:xfrm>
            <a:off x="0" y="1"/>
            <a:ext cx="12192000" cy="1263720"/>
          </a:xfrm>
        </p:spPr>
        <p:txBody>
          <a:bodyPr/>
          <a:lstStyle/>
          <a:p>
            <a:r>
              <a:rPr lang="en-US" dirty="0">
                <a:solidFill>
                  <a:srgbClr val="002060"/>
                </a:solidFill>
                <a:latin typeface="Arial Black" panose="020B0A04020102020204" pitchFamily="34" charset="0"/>
              </a:rPr>
              <a:t>Some of the village houses in Roebling</a:t>
            </a:r>
          </a:p>
        </p:txBody>
      </p:sp>
      <p:pic>
        <p:nvPicPr>
          <p:cNvPr id="4" name="Content Placeholder 3">
            <a:extLst>
              <a:ext uri="{FF2B5EF4-FFF2-40B4-BE49-F238E27FC236}">
                <a16:creationId xmlns:a16="http://schemas.microsoft.com/office/drawing/2014/main" id="{1618FC77-D2A3-CC74-617A-1F6CCBF505B6}"/>
              </a:ext>
            </a:extLst>
          </p:cNvPr>
          <p:cNvPicPr>
            <a:picLocks noGrp="1" noChangeAspect="1"/>
          </p:cNvPicPr>
          <p:nvPr>
            <p:ph idx="1"/>
          </p:nvPr>
        </p:nvPicPr>
        <p:blipFill>
          <a:blip r:embed="rId2"/>
          <a:stretch>
            <a:fillRect/>
          </a:stretch>
        </p:blipFill>
        <p:spPr>
          <a:xfrm>
            <a:off x="0" y="1212351"/>
            <a:ext cx="12192000" cy="5645649"/>
          </a:xfrm>
          <a:prstGeom prst="rect">
            <a:avLst/>
          </a:prstGeom>
        </p:spPr>
      </p:pic>
    </p:spTree>
    <p:extLst>
      <p:ext uri="{BB962C8B-B14F-4D97-AF65-F5344CB8AC3E}">
        <p14:creationId xmlns:p14="http://schemas.microsoft.com/office/powerpoint/2010/main" val="391681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8153-CEC8-24B9-2662-F6030545858D}"/>
              </a:ext>
            </a:extLst>
          </p:cNvPr>
          <p:cNvSpPr>
            <a:spLocks noGrp="1"/>
          </p:cNvSpPr>
          <p:nvPr>
            <p:ph type="title"/>
          </p:nvPr>
        </p:nvSpPr>
        <p:spPr>
          <a:xfrm>
            <a:off x="0" y="1"/>
            <a:ext cx="12192000" cy="1068511"/>
          </a:xfrm>
        </p:spPr>
        <p:txBody>
          <a:bodyPr/>
          <a:lstStyle/>
          <a:p>
            <a:pPr algn="ctr"/>
            <a:r>
              <a:rPr lang="en-US" dirty="0">
                <a:solidFill>
                  <a:srgbClr val="002060"/>
                </a:solidFill>
                <a:latin typeface="Arial Black" panose="020B0A04020102020204" pitchFamily="34" charset="0"/>
              </a:rPr>
              <a:t>Auggie’s Brooklyn Bridge model</a:t>
            </a:r>
          </a:p>
        </p:txBody>
      </p:sp>
      <p:pic>
        <p:nvPicPr>
          <p:cNvPr id="4" name="Content Placeholder 3">
            <a:extLst>
              <a:ext uri="{FF2B5EF4-FFF2-40B4-BE49-F238E27FC236}">
                <a16:creationId xmlns:a16="http://schemas.microsoft.com/office/drawing/2014/main" id="{C24BC0A4-1691-7F6D-4203-EF481D99248C}"/>
              </a:ext>
            </a:extLst>
          </p:cNvPr>
          <p:cNvPicPr>
            <a:picLocks noGrp="1" noChangeAspect="1"/>
          </p:cNvPicPr>
          <p:nvPr>
            <p:ph idx="1"/>
          </p:nvPr>
        </p:nvPicPr>
        <p:blipFill>
          <a:blip r:embed="rId3"/>
          <a:srcRect l="13989"/>
          <a:stretch>
            <a:fillRect/>
          </a:stretch>
        </p:blipFill>
        <p:spPr>
          <a:xfrm>
            <a:off x="0" y="770562"/>
            <a:ext cx="12192000" cy="6087438"/>
          </a:xfrm>
          <a:prstGeom prst="rect">
            <a:avLst/>
          </a:prstGeom>
        </p:spPr>
      </p:pic>
      <p:sp>
        <p:nvSpPr>
          <p:cNvPr id="3" name="TextBox 2">
            <a:extLst>
              <a:ext uri="{FF2B5EF4-FFF2-40B4-BE49-F238E27FC236}">
                <a16:creationId xmlns:a16="http://schemas.microsoft.com/office/drawing/2014/main" id="{65305266-09D4-4DBC-123D-20A13E03C57A}"/>
              </a:ext>
            </a:extLst>
          </p:cNvPr>
          <p:cNvSpPr txBox="1"/>
          <p:nvPr/>
        </p:nvSpPr>
        <p:spPr>
          <a:xfrm>
            <a:off x="73573" y="911690"/>
            <a:ext cx="11456272" cy="1015663"/>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cs typeface="Arial" panose="020B0604020202020204" pitchFamily="34" charset="0"/>
              </a:rPr>
              <a:t>Long-time contributor to the museum, Auggie </a:t>
            </a:r>
            <a:r>
              <a:rPr lang="en-US" sz="2000" dirty="0" err="1">
                <a:solidFill>
                  <a:srgbClr val="002060"/>
                </a:solidFill>
                <a:latin typeface="Arial" panose="020B0604020202020204" pitchFamily="34" charset="0"/>
                <a:cs typeface="Arial" panose="020B0604020202020204" pitchFamily="34" charset="0"/>
              </a:rPr>
              <a:t>Pechinnie</a:t>
            </a:r>
            <a:r>
              <a:rPr lang="en-US" sz="2000" dirty="0">
                <a:solidFill>
                  <a:srgbClr val="002060"/>
                </a:solidFill>
                <a:latin typeface="Arial" panose="020B0604020202020204" pitchFamily="34" charset="0"/>
                <a:cs typeface="Arial" panose="020B0604020202020204" pitchFamily="34" charset="0"/>
              </a:rPr>
              <a:t>, built this educational scale model of the bridge and, for many years, took it to schools to describe the construction of the bridge. In 2016, he made a special evening presentation to our P-NJ ASSE chapter members here at the museum.</a:t>
            </a:r>
          </a:p>
        </p:txBody>
      </p:sp>
    </p:spTree>
    <p:extLst>
      <p:ext uri="{BB962C8B-B14F-4D97-AF65-F5344CB8AC3E}">
        <p14:creationId xmlns:p14="http://schemas.microsoft.com/office/powerpoint/2010/main" val="54719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9813-CAD3-7B5F-8326-99D26C6AE162}"/>
              </a:ext>
            </a:extLst>
          </p:cNvPr>
          <p:cNvSpPr>
            <a:spLocks noGrp="1"/>
          </p:cNvSpPr>
          <p:nvPr>
            <p:ph type="title"/>
          </p:nvPr>
        </p:nvSpPr>
        <p:spPr>
          <a:xfrm>
            <a:off x="0" y="1"/>
            <a:ext cx="12192000" cy="996592"/>
          </a:xfrm>
        </p:spPr>
        <p:txBody>
          <a:bodyPr/>
          <a:lstStyle/>
          <a:p>
            <a:pPr algn="ctr"/>
            <a:r>
              <a:rPr lang="en-US" dirty="0">
                <a:solidFill>
                  <a:srgbClr val="002060"/>
                </a:solidFill>
                <a:latin typeface="Arial Black" panose="020B0A04020102020204" pitchFamily="34" charset="0"/>
              </a:rPr>
              <a:t>Auggie’s Caisson Model</a:t>
            </a:r>
          </a:p>
        </p:txBody>
      </p:sp>
      <p:pic>
        <p:nvPicPr>
          <p:cNvPr id="4" name="Content Placeholder 3">
            <a:extLst>
              <a:ext uri="{FF2B5EF4-FFF2-40B4-BE49-F238E27FC236}">
                <a16:creationId xmlns:a16="http://schemas.microsoft.com/office/drawing/2014/main" id="{235D487C-59E5-420D-AAD0-9AA69052692B}"/>
              </a:ext>
            </a:extLst>
          </p:cNvPr>
          <p:cNvPicPr>
            <a:picLocks noGrp="1" noChangeAspect="1"/>
          </p:cNvPicPr>
          <p:nvPr>
            <p:ph idx="1"/>
          </p:nvPr>
        </p:nvPicPr>
        <p:blipFill>
          <a:blip r:embed="rId3"/>
          <a:stretch>
            <a:fillRect/>
          </a:stretch>
        </p:blipFill>
        <p:spPr>
          <a:xfrm>
            <a:off x="1469204" y="832208"/>
            <a:ext cx="8979614" cy="5655923"/>
          </a:xfrm>
          <a:prstGeom prst="rect">
            <a:avLst/>
          </a:prstGeom>
        </p:spPr>
      </p:pic>
      <p:sp>
        <p:nvSpPr>
          <p:cNvPr id="3" name="TextBox 2">
            <a:extLst>
              <a:ext uri="{FF2B5EF4-FFF2-40B4-BE49-F238E27FC236}">
                <a16:creationId xmlns:a16="http://schemas.microsoft.com/office/drawing/2014/main" id="{7DDC40AB-540B-DE73-5587-BE6A0C5D62C6}"/>
              </a:ext>
            </a:extLst>
          </p:cNvPr>
          <p:cNvSpPr txBox="1"/>
          <p:nvPr/>
        </p:nvSpPr>
        <p:spPr>
          <a:xfrm>
            <a:off x="318499" y="5198726"/>
            <a:ext cx="11445411" cy="1323439"/>
          </a:xfrm>
          <a:prstGeom prst="rect">
            <a:avLst/>
          </a:prstGeom>
          <a:blipFill>
            <a:blip r:embed="rId4"/>
            <a:tile tx="0" ty="0" sx="100000" sy="100000" flip="none" algn="tl"/>
          </a:blipFill>
        </p:spPr>
        <p:txBody>
          <a:bodyPr wrap="square" rtlCol="0">
            <a:spAutoFit/>
          </a:bodyPr>
          <a:lstStyle/>
          <a:p>
            <a:pPr algn="just"/>
            <a:r>
              <a:rPr lang="en-US" sz="2000" dirty="0">
                <a:solidFill>
                  <a:srgbClr val="002060"/>
                </a:solidFill>
                <a:latin typeface="Arial" panose="020B0604020202020204" pitchFamily="34" charset="0"/>
                <a:cs typeface="Arial" panose="020B0604020202020204" pitchFamily="34" charset="0"/>
              </a:rPr>
              <a:t> A caisson is a box-like structure made of steel and reinforced concrete, designed to be sunk into the ground or underwater to serve as a foundation for bridges or piers.  Its primary purpose is to transfer structural loads to deeper, more stable rock layers, while also keeping water out to allow safe and dry working conditions during construction. </a:t>
            </a:r>
          </a:p>
        </p:txBody>
      </p:sp>
    </p:spTree>
    <p:extLst>
      <p:ext uri="{BB962C8B-B14F-4D97-AF65-F5344CB8AC3E}">
        <p14:creationId xmlns:p14="http://schemas.microsoft.com/office/powerpoint/2010/main" val="408634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239B-193D-7C77-6636-8F4E63425320}"/>
              </a:ext>
            </a:extLst>
          </p:cNvPr>
          <p:cNvSpPr>
            <a:spLocks noGrp="1"/>
          </p:cNvSpPr>
          <p:nvPr>
            <p:ph type="title"/>
          </p:nvPr>
        </p:nvSpPr>
        <p:spPr>
          <a:xfrm>
            <a:off x="0" y="1"/>
            <a:ext cx="12267344" cy="1253446"/>
          </a:xfrm>
        </p:spPr>
        <p:txBody>
          <a:bodyPr/>
          <a:lstStyle/>
          <a:p>
            <a:pPr algn="ctr"/>
            <a:r>
              <a:rPr lang="en-US" dirty="0">
                <a:solidFill>
                  <a:srgbClr val="002060"/>
                </a:solidFill>
                <a:latin typeface="Arial Black" panose="020B0A04020102020204" pitchFamily="34" charset="0"/>
              </a:rPr>
              <a:t>Fascinated by the docent’s stories</a:t>
            </a:r>
          </a:p>
        </p:txBody>
      </p:sp>
      <p:pic>
        <p:nvPicPr>
          <p:cNvPr id="5" name="Content Placeholder 4" descr="A group of people standing in a room&#10;&#10;AI-generated content may be incorrect.">
            <a:extLst>
              <a:ext uri="{FF2B5EF4-FFF2-40B4-BE49-F238E27FC236}">
                <a16:creationId xmlns:a16="http://schemas.microsoft.com/office/drawing/2014/main" id="{79EA6BF1-EB1C-0948-F320-911473C85E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47965"/>
            <a:ext cx="12192000" cy="5810036"/>
          </a:xfrm>
        </p:spPr>
      </p:pic>
      <p:sp>
        <p:nvSpPr>
          <p:cNvPr id="6" name="TextBox 5">
            <a:extLst>
              <a:ext uri="{FF2B5EF4-FFF2-40B4-BE49-F238E27FC236}">
                <a16:creationId xmlns:a16="http://schemas.microsoft.com/office/drawing/2014/main" id="{509F6C5C-39F9-7BFA-0B4F-5C1E0C919818}"/>
              </a:ext>
            </a:extLst>
          </p:cNvPr>
          <p:cNvSpPr txBox="1"/>
          <p:nvPr/>
        </p:nvSpPr>
        <p:spPr>
          <a:xfrm>
            <a:off x="0" y="6215863"/>
            <a:ext cx="12192000" cy="707886"/>
          </a:xfrm>
          <a:prstGeom prst="rect">
            <a:avLst/>
          </a:prstGeom>
          <a:blipFill>
            <a:blip r:embed="rId4"/>
            <a:tile tx="0" ty="0" sx="100000" sy="100000" flip="none" algn="tl"/>
          </a:blipFill>
        </p:spPr>
        <p:txBody>
          <a:bodyPr wrap="square" rtlCol="0">
            <a:spAutoFit/>
          </a:bodyPr>
          <a:lstStyle/>
          <a:p>
            <a:pPr algn="just"/>
            <a:r>
              <a:rPr lang="en-US" sz="2000" dirty="0">
                <a:latin typeface="Arial" panose="020B0604020202020204" pitchFamily="34" charset="0"/>
                <a:cs typeface="Arial" panose="020B0604020202020204" pitchFamily="34" charset="0"/>
              </a:rPr>
              <a:t> The innovations of John A Roebling’s Company were used to create advancements in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telegraphs, telephones, ships</a:t>
            </a:r>
            <a:r>
              <a:rPr lang="en-US" sz="2000" dirty="0">
                <a:latin typeface="Arial" panose="020B0604020202020204" pitchFamily="34" charset="0"/>
                <a:cs typeface="Arial" panose="020B0604020202020204" pitchFamily="34" charset="0"/>
              </a:rPr>
              <a:t>, </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elevators</a:t>
            </a:r>
            <a:r>
              <a:rPr lang="en-US" sz="2000" dirty="0">
                <a:latin typeface="Arial" panose="020B0604020202020204" pitchFamily="34" charset="0"/>
                <a:cs typeface="Arial" panose="020B0604020202020204" pitchFamily="34" charset="0"/>
              </a:rPr>
              <a:t>, and airplanes.</a:t>
            </a:r>
          </a:p>
        </p:txBody>
      </p:sp>
    </p:spTree>
    <p:extLst>
      <p:ext uri="{BB962C8B-B14F-4D97-AF65-F5344CB8AC3E}">
        <p14:creationId xmlns:p14="http://schemas.microsoft.com/office/powerpoint/2010/main" val="397027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4C24-207C-7269-D4B9-7483AD8742EA}"/>
              </a:ext>
            </a:extLst>
          </p:cNvPr>
          <p:cNvSpPr>
            <a:spLocks noGrp="1"/>
          </p:cNvSpPr>
          <p:nvPr>
            <p:ph type="title"/>
          </p:nvPr>
        </p:nvSpPr>
        <p:spPr>
          <a:xfrm>
            <a:off x="92466" y="0"/>
            <a:ext cx="12099533" cy="1690689"/>
          </a:xfrm>
        </p:spPr>
        <p:txBody>
          <a:bodyPr/>
          <a:lstStyle/>
          <a:p>
            <a:pPr algn="ctr"/>
            <a:r>
              <a:rPr lang="en-US" dirty="0">
                <a:solidFill>
                  <a:srgbClr val="002060"/>
                </a:solidFill>
                <a:latin typeface="Arial Black" panose="020B0A04020102020204" pitchFamily="34" charset="0"/>
              </a:rPr>
              <a:t>Roebling Company made Lawnmowers during hard times</a:t>
            </a:r>
          </a:p>
        </p:txBody>
      </p:sp>
      <p:pic>
        <p:nvPicPr>
          <p:cNvPr id="5" name="Content Placeholder 4" descr="A mannequin in a room with a cart&#10;&#10;AI-generated content may be incorrect.">
            <a:extLst>
              <a:ext uri="{FF2B5EF4-FFF2-40B4-BE49-F238E27FC236}">
                <a16:creationId xmlns:a16="http://schemas.microsoft.com/office/drawing/2014/main" id="{A240C349-8921-0849-7C8A-AD6896DD92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5152" b="17061"/>
          <a:stretch>
            <a:fillRect/>
          </a:stretch>
        </p:blipFill>
        <p:spPr>
          <a:xfrm rot="5400000">
            <a:off x="657414" y="1448524"/>
            <a:ext cx="4428428" cy="4674741"/>
          </a:xfrm>
        </p:spPr>
      </p:pic>
      <p:sp>
        <p:nvSpPr>
          <p:cNvPr id="7" name="TextBox 6">
            <a:extLst>
              <a:ext uri="{FF2B5EF4-FFF2-40B4-BE49-F238E27FC236}">
                <a16:creationId xmlns:a16="http://schemas.microsoft.com/office/drawing/2014/main" id="{F4063454-065D-9BB0-CB38-E1E3F2C210CA}"/>
              </a:ext>
            </a:extLst>
          </p:cNvPr>
          <p:cNvSpPr txBox="1"/>
          <p:nvPr/>
        </p:nvSpPr>
        <p:spPr>
          <a:xfrm>
            <a:off x="5239820" y="1624394"/>
            <a:ext cx="6472719" cy="4093428"/>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Roebling lawn mowers are a rare and interesting footnote in the history of the Roebling family and their industrial legacy. The brand is tied to John A. Roebling’s Sons Company, a Trenton, New Jersey–based manufacturer of steel products and suspension bridges.</a:t>
            </a:r>
          </a:p>
          <a:p>
            <a:pPr marL="342900" indent="-34290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 In the 1950s or early 1960s, the steel mill produced its own lawn mowers — a short-lived but notable foray into the lawn care market. These mowers were expensive at the time, reflecting the high-quality steel and engineering standards the </a:t>
            </a:r>
            <a:r>
              <a:rPr lang="en-US" sz="2000" dirty="0" err="1">
                <a:solidFill>
                  <a:srgbClr val="002060"/>
                </a:solidFill>
                <a:latin typeface="Arial" panose="020B0604020202020204" pitchFamily="34" charset="0"/>
                <a:cs typeface="Arial" panose="020B0604020202020204" pitchFamily="34" charset="0"/>
              </a:rPr>
              <a:t>Roeblings</a:t>
            </a:r>
            <a:r>
              <a:rPr lang="en-US" sz="2000" dirty="0">
                <a:solidFill>
                  <a:srgbClr val="002060"/>
                </a:solidFill>
                <a:latin typeface="Arial" panose="020B0604020202020204" pitchFamily="34" charset="0"/>
                <a:cs typeface="Arial" panose="020B0604020202020204" pitchFamily="34" charset="0"/>
              </a:rPr>
              <a:t> were known for. Production was limited to a few years, making them uncommon today.</a:t>
            </a:r>
          </a:p>
        </p:txBody>
      </p:sp>
      <p:sp>
        <p:nvSpPr>
          <p:cNvPr id="8" name="TextBox 7">
            <a:extLst>
              <a:ext uri="{FF2B5EF4-FFF2-40B4-BE49-F238E27FC236}">
                <a16:creationId xmlns:a16="http://schemas.microsoft.com/office/drawing/2014/main" id="{7205ACFA-81A2-0839-8A37-A9AADFED1084}"/>
              </a:ext>
            </a:extLst>
          </p:cNvPr>
          <p:cNvSpPr txBox="1"/>
          <p:nvPr/>
        </p:nvSpPr>
        <p:spPr>
          <a:xfrm>
            <a:off x="544530" y="5989840"/>
            <a:ext cx="4695289" cy="400110"/>
          </a:xfrm>
          <a:prstGeom prst="rect">
            <a:avLst/>
          </a:prstGeom>
          <a:noFill/>
        </p:spPr>
        <p:txBody>
          <a:bodyPr wrap="square" rtlCol="0">
            <a:spAutoFit/>
          </a:bodyPr>
          <a:lstStyle/>
          <a:p>
            <a:pPr algn="ctr"/>
            <a:r>
              <a:rPr lang="en-US" sz="2000">
                <a:solidFill>
                  <a:srgbClr val="002060"/>
                </a:solidFill>
                <a:latin typeface="Arial" panose="020B0604020202020204" pitchFamily="34" charset="0"/>
                <a:cs typeface="Arial" panose="020B0604020202020204" pitchFamily="34" charset="0"/>
              </a:rPr>
              <a:t>318 and 322 models </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710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7010-90EE-A575-419D-6D070DBC0E3E}"/>
              </a:ext>
            </a:extLst>
          </p:cNvPr>
          <p:cNvSpPr>
            <a:spLocks noGrp="1"/>
          </p:cNvSpPr>
          <p:nvPr>
            <p:ph type="title"/>
          </p:nvPr>
        </p:nvSpPr>
        <p:spPr>
          <a:xfrm>
            <a:off x="0" y="1"/>
            <a:ext cx="12192000" cy="1017142"/>
          </a:xfrm>
        </p:spPr>
        <p:txBody>
          <a:bodyPr/>
          <a:lstStyle/>
          <a:p>
            <a:pPr algn="ctr"/>
            <a:r>
              <a:rPr lang="en-US" dirty="0">
                <a:solidFill>
                  <a:srgbClr val="002060"/>
                </a:solidFill>
                <a:latin typeface="Arial Black" panose="020B0A04020102020204" pitchFamily="34" charset="0"/>
              </a:rPr>
              <a:t>Security tour tools – internal police</a:t>
            </a:r>
          </a:p>
        </p:txBody>
      </p:sp>
      <p:pic>
        <p:nvPicPr>
          <p:cNvPr id="4" name="Content Placeholder 3">
            <a:extLst>
              <a:ext uri="{FF2B5EF4-FFF2-40B4-BE49-F238E27FC236}">
                <a16:creationId xmlns:a16="http://schemas.microsoft.com/office/drawing/2014/main" id="{4F0E37D3-8572-1221-9AB7-B2C9358B4A90}"/>
              </a:ext>
            </a:extLst>
          </p:cNvPr>
          <p:cNvPicPr>
            <a:picLocks noGrp="1" noChangeAspect="1"/>
          </p:cNvPicPr>
          <p:nvPr>
            <p:ph idx="1"/>
          </p:nvPr>
        </p:nvPicPr>
        <p:blipFill>
          <a:blip r:embed="rId2"/>
          <a:srcRect l="20028" t="10132" b="25961"/>
          <a:stretch>
            <a:fillRect/>
          </a:stretch>
        </p:blipFill>
        <p:spPr>
          <a:xfrm>
            <a:off x="-34246" y="1006869"/>
            <a:ext cx="12226246" cy="3780888"/>
          </a:xfrm>
          <a:prstGeom prst="rect">
            <a:avLst/>
          </a:prstGeom>
        </p:spPr>
      </p:pic>
      <p:sp>
        <p:nvSpPr>
          <p:cNvPr id="5" name="TextBox 4">
            <a:extLst>
              <a:ext uri="{FF2B5EF4-FFF2-40B4-BE49-F238E27FC236}">
                <a16:creationId xmlns:a16="http://schemas.microsoft.com/office/drawing/2014/main" id="{0E083960-AB74-A975-1554-A3DF2B29A10B}"/>
              </a:ext>
            </a:extLst>
          </p:cNvPr>
          <p:cNvSpPr txBox="1"/>
          <p:nvPr/>
        </p:nvSpPr>
        <p:spPr>
          <a:xfrm>
            <a:off x="1" y="4928129"/>
            <a:ext cx="12195424" cy="1631216"/>
          </a:xfrm>
          <a:prstGeom prst="rect">
            <a:avLst/>
          </a:prstGeom>
          <a:noFill/>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Historical records indicate that security at the Roebling plant was a significant concern. Internal security at the Roebling plant was a critical concern during wartime, with documented </a:t>
            </a:r>
            <a:r>
              <a:rPr lang="en-US" sz="2000" u="sng" dirty="0">
                <a:solidFill>
                  <a:srgbClr val="002060"/>
                </a:solidFill>
                <a:latin typeface="Arial" panose="020B0604020202020204" pitchFamily="34" charset="0"/>
                <a:cs typeface="Arial" panose="020B0604020202020204" pitchFamily="34" charset="0"/>
              </a:rPr>
              <a:t>sabotage</a:t>
            </a:r>
            <a:r>
              <a:rPr lang="en-US" sz="2000" dirty="0">
                <a:solidFill>
                  <a:srgbClr val="002060"/>
                </a:solidFill>
                <a:latin typeface="Arial" panose="020B0604020202020204" pitchFamily="34" charset="0"/>
                <a:cs typeface="Arial" panose="020B0604020202020204" pitchFamily="34" charset="0"/>
              </a:rPr>
              <a:t> incidents that prompted both physical and operational security measures to protect the facility and its workforce. </a:t>
            </a:r>
          </a:p>
          <a:p>
            <a:pPr algn="just"/>
            <a:r>
              <a:rPr lang="en-US" sz="2000" dirty="0">
                <a:solidFill>
                  <a:srgbClr val="002060"/>
                </a:solidFill>
                <a:highlight>
                  <a:srgbClr val="FFFF00"/>
                </a:highlight>
                <a:latin typeface="Arial" panose="020B0604020202020204" pitchFamily="34" charset="0"/>
                <a:cs typeface="Arial" panose="020B0604020202020204" pitchFamily="34" charset="0"/>
              </a:rPr>
              <a:t>During World War I, the Roebling Company’s Trenton works were a major supplier of structural steel and wire for Allied war efforts, producing anti-submarine netting, artillery chains, and other armaments.</a:t>
            </a:r>
          </a:p>
        </p:txBody>
      </p:sp>
    </p:spTree>
    <p:extLst>
      <p:ext uri="{BB962C8B-B14F-4D97-AF65-F5344CB8AC3E}">
        <p14:creationId xmlns:p14="http://schemas.microsoft.com/office/powerpoint/2010/main" val="324980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F392-1401-FEEF-9A6D-B2D0AF6926F7}"/>
              </a:ext>
            </a:extLst>
          </p:cNvPr>
          <p:cNvSpPr>
            <a:spLocks noGrp="1"/>
          </p:cNvSpPr>
          <p:nvPr>
            <p:ph type="title"/>
          </p:nvPr>
        </p:nvSpPr>
        <p:spPr>
          <a:xfrm>
            <a:off x="0" y="1"/>
            <a:ext cx="12192000" cy="1366462"/>
          </a:xfrm>
        </p:spPr>
        <p:txBody>
          <a:bodyPr/>
          <a:lstStyle/>
          <a:p>
            <a:pPr algn="ctr"/>
            <a:r>
              <a:rPr lang="en-US" dirty="0">
                <a:solidFill>
                  <a:srgbClr val="002060"/>
                </a:solidFill>
                <a:latin typeface="Arial Black" panose="020B0A04020102020204" pitchFamily="34" charset="0"/>
              </a:rPr>
              <a:t>Roebling’s Safety Efforts</a:t>
            </a:r>
          </a:p>
        </p:txBody>
      </p:sp>
      <p:pic>
        <p:nvPicPr>
          <p:cNvPr id="4" name="Content Placeholder 3">
            <a:extLst>
              <a:ext uri="{FF2B5EF4-FFF2-40B4-BE49-F238E27FC236}">
                <a16:creationId xmlns:a16="http://schemas.microsoft.com/office/drawing/2014/main" id="{9694B8D1-5C1E-C59F-2157-69FE5F610485}"/>
              </a:ext>
            </a:extLst>
          </p:cNvPr>
          <p:cNvPicPr>
            <a:picLocks noGrp="1" noChangeAspect="1"/>
          </p:cNvPicPr>
          <p:nvPr>
            <p:ph idx="1"/>
          </p:nvPr>
        </p:nvPicPr>
        <p:blipFill>
          <a:blip r:embed="rId2"/>
          <a:srcRect b="6784"/>
          <a:stretch>
            <a:fillRect/>
          </a:stretch>
        </p:blipFill>
        <p:spPr>
          <a:xfrm>
            <a:off x="1181529" y="1027416"/>
            <a:ext cx="9873464" cy="5435029"/>
          </a:xfrm>
          <a:prstGeom prst="rect">
            <a:avLst/>
          </a:prstGeom>
        </p:spPr>
      </p:pic>
    </p:spTree>
    <p:extLst>
      <p:ext uri="{BB962C8B-B14F-4D97-AF65-F5344CB8AC3E}">
        <p14:creationId xmlns:p14="http://schemas.microsoft.com/office/powerpoint/2010/main" val="312285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42D6B1-8EC3-494F-D766-0082421C02C8}"/>
              </a:ext>
            </a:extLst>
          </p:cNvPr>
          <p:cNvPicPr>
            <a:picLocks noGrp="1" noChangeAspect="1"/>
          </p:cNvPicPr>
          <p:nvPr>
            <p:ph idx="1"/>
          </p:nvPr>
        </p:nvPicPr>
        <p:blipFill>
          <a:blip r:embed="rId2"/>
          <a:srcRect l="12846" r="14454" b="14636"/>
          <a:stretch>
            <a:fillRect/>
          </a:stretch>
        </p:blipFill>
        <p:spPr>
          <a:xfrm>
            <a:off x="-1" y="-1"/>
            <a:ext cx="12092683" cy="6698751"/>
          </a:xfrm>
          <a:prstGeom prst="rect">
            <a:avLst/>
          </a:prstGeom>
          <a:ln>
            <a:noFill/>
          </a:ln>
          <a:effectLst>
            <a:softEdge rad="112500"/>
          </a:effectLst>
        </p:spPr>
      </p:pic>
      <p:sp>
        <p:nvSpPr>
          <p:cNvPr id="5" name="Oval 4">
            <a:extLst>
              <a:ext uri="{FF2B5EF4-FFF2-40B4-BE49-F238E27FC236}">
                <a16:creationId xmlns:a16="http://schemas.microsoft.com/office/drawing/2014/main" id="{E347C10D-4656-B583-BB62-3BA9B12FD982}"/>
              </a:ext>
            </a:extLst>
          </p:cNvPr>
          <p:cNvSpPr/>
          <p:nvPr/>
        </p:nvSpPr>
        <p:spPr>
          <a:xfrm>
            <a:off x="523981" y="1839074"/>
            <a:ext cx="9339209" cy="158992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B637-AA1A-D507-8FCC-52D3B4478350}"/>
              </a:ext>
            </a:extLst>
          </p:cNvPr>
          <p:cNvSpPr>
            <a:spLocks noGrp="1"/>
          </p:cNvSpPr>
          <p:nvPr>
            <p:ph type="title"/>
          </p:nvPr>
        </p:nvSpPr>
        <p:spPr>
          <a:xfrm>
            <a:off x="0" y="1"/>
            <a:ext cx="12192000" cy="1191801"/>
          </a:xfrm>
        </p:spPr>
        <p:txBody>
          <a:bodyPr/>
          <a:lstStyle/>
          <a:p>
            <a:pPr algn="ctr"/>
            <a:r>
              <a:rPr lang="en-US" dirty="0">
                <a:solidFill>
                  <a:srgbClr val="002060"/>
                </a:solidFill>
                <a:latin typeface="Arial Black" panose="020B0A04020102020204" pitchFamily="34" charset="0"/>
              </a:rPr>
              <a:t>Roebling Museum</a:t>
            </a:r>
          </a:p>
        </p:txBody>
      </p:sp>
      <p:pic>
        <p:nvPicPr>
          <p:cNvPr id="4" name="Content Placeholder 3">
            <a:extLst>
              <a:ext uri="{FF2B5EF4-FFF2-40B4-BE49-F238E27FC236}">
                <a16:creationId xmlns:a16="http://schemas.microsoft.com/office/drawing/2014/main" id="{41CF6551-975F-1697-B3FA-F694FBB98199}"/>
              </a:ext>
            </a:extLst>
          </p:cNvPr>
          <p:cNvPicPr>
            <a:picLocks noGrp="1" noChangeAspect="1"/>
          </p:cNvPicPr>
          <p:nvPr>
            <p:ph idx="1"/>
          </p:nvPr>
        </p:nvPicPr>
        <p:blipFill>
          <a:blip r:embed="rId3"/>
          <a:srcRect t="16590"/>
          <a:stretch>
            <a:fillRect/>
          </a:stretch>
        </p:blipFill>
        <p:spPr>
          <a:xfrm>
            <a:off x="186491" y="965776"/>
            <a:ext cx="11618115" cy="3071973"/>
          </a:xfrm>
          <a:prstGeom prst="rect">
            <a:avLst/>
          </a:prstGeom>
        </p:spPr>
      </p:pic>
      <p:sp>
        <p:nvSpPr>
          <p:cNvPr id="5" name="TextBox 4">
            <a:extLst>
              <a:ext uri="{FF2B5EF4-FFF2-40B4-BE49-F238E27FC236}">
                <a16:creationId xmlns:a16="http://schemas.microsoft.com/office/drawing/2014/main" id="{8C5A407B-A138-EA7B-E925-1C2C6F84F7B9}"/>
              </a:ext>
            </a:extLst>
          </p:cNvPr>
          <p:cNvSpPr txBox="1"/>
          <p:nvPr/>
        </p:nvSpPr>
        <p:spPr>
          <a:xfrm>
            <a:off x="0" y="934948"/>
            <a:ext cx="12192000" cy="400110"/>
          </a:xfrm>
          <a:prstGeom prst="rect">
            <a:avLst/>
          </a:prstGeom>
          <a:blipFill>
            <a:blip r:embed="rId4"/>
            <a:tile tx="0" ty="0" sx="100000" sy="100000" flip="none" algn="tl"/>
          </a:blipFill>
        </p:spPr>
        <p:txBody>
          <a:bodyPr wrap="square" rtlCol="0">
            <a:spAutoFit/>
          </a:bodyPr>
          <a:lstStyle/>
          <a:p>
            <a:pPr algn="ctr"/>
            <a:r>
              <a:rPr lang="nn-NO" sz="2000" dirty="0">
                <a:solidFill>
                  <a:srgbClr val="002060"/>
                </a:solidFill>
                <a:latin typeface="Arial" panose="020B0604020202020204" pitchFamily="34" charset="0"/>
                <a:cs typeface="Arial" panose="020B0604020202020204" pitchFamily="34" charset="0"/>
              </a:rPr>
              <a:t>100 2nd Avenue, Roebling, NJ 08554</a:t>
            </a:r>
            <a:endParaRPr lang="en-US" sz="20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2D98D13-DFB1-7737-B2A3-1E9C8F47E96F}"/>
              </a:ext>
            </a:extLst>
          </p:cNvPr>
          <p:cNvSpPr txBox="1"/>
          <p:nvPr/>
        </p:nvSpPr>
        <p:spPr>
          <a:xfrm>
            <a:off x="184935" y="4198270"/>
            <a:ext cx="11589249" cy="2246769"/>
          </a:xfrm>
          <a:prstGeom prst="rect">
            <a:avLst/>
          </a:prstGeom>
          <a:noFill/>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As a former gateway to a sprawling steel mill, the Roebling Museum building once served as the passage point for thousands of workers each day.  Roebling Museum believes that the industrial development of the United States is best illustrated and understood through the experiences of the people who built our shared history. </a:t>
            </a:r>
          </a:p>
          <a:p>
            <a:pPr algn="just"/>
            <a:r>
              <a:rPr lang="en-US" sz="2000" dirty="0">
                <a:solidFill>
                  <a:srgbClr val="002060"/>
                </a:solidFill>
                <a:latin typeface="Arial" panose="020B0604020202020204" pitchFamily="34" charset="0"/>
                <a:cs typeface="Arial" panose="020B0604020202020204" pitchFamily="34" charset="0"/>
              </a:rPr>
              <a:t>Since opening our doors in 2010, Roebling Museum has offered a dynamic slate of programs, exhibits, and tours that emphasize and celebrate the experiences of those who lived in Roebling and worked for </a:t>
            </a:r>
            <a:r>
              <a:rPr lang="en-US" sz="20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A. Roebling’s Sons Company</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811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885F80-C31E-C315-538F-EACEEFDC61FB}"/>
              </a:ext>
            </a:extLst>
          </p:cNvPr>
          <p:cNvPicPr>
            <a:picLocks noGrp="1" noChangeAspect="1"/>
          </p:cNvPicPr>
          <p:nvPr>
            <p:ph idx="1"/>
          </p:nvPr>
        </p:nvPicPr>
        <p:blipFill>
          <a:blip r:embed="rId2"/>
          <a:srcRect b="26442"/>
          <a:stretch>
            <a:fillRect/>
          </a:stretch>
        </p:blipFill>
        <p:spPr>
          <a:xfrm>
            <a:off x="0" y="0"/>
            <a:ext cx="12246501" cy="6857999"/>
          </a:xfrm>
          <a:prstGeom prst="rect">
            <a:avLst/>
          </a:prstGeom>
        </p:spPr>
      </p:pic>
      <p:sp>
        <p:nvSpPr>
          <p:cNvPr id="5" name="TextBox 4">
            <a:extLst>
              <a:ext uri="{FF2B5EF4-FFF2-40B4-BE49-F238E27FC236}">
                <a16:creationId xmlns:a16="http://schemas.microsoft.com/office/drawing/2014/main" id="{5AEB6386-468D-A2D0-650C-E3F4D1390D73}"/>
              </a:ext>
            </a:extLst>
          </p:cNvPr>
          <p:cNvSpPr txBox="1"/>
          <p:nvPr/>
        </p:nvSpPr>
        <p:spPr>
          <a:xfrm>
            <a:off x="-1" y="1273996"/>
            <a:ext cx="12191999" cy="1200329"/>
          </a:xfrm>
          <a:prstGeom prst="rect">
            <a:avLst/>
          </a:prstGeom>
          <a:noFill/>
        </p:spPr>
        <p:txBody>
          <a:bodyPr wrap="square" rtlCol="0">
            <a:spAutoFit/>
          </a:bodyPr>
          <a:lstStyle/>
          <a:p>
            <a:pPr algn="ctr"/>
            <a:r>
              <a:rPr lang="en-US" sz="3600" dirty="0">
                <a:solidFill>
                  <a:schemeClr val="bg1">
                    <a:lumMod val="95000"/>
                  </a:schemeClr>
                </a:solidFill>
                <a:latin typeface="Arial Black" panose="020B0A04020102020204" pitchFamily="34" charset="0"/>
              </a:rPr>
              <a:t>Remnants of the plant equipment in </a:t>
            </a:r>
          </a:p>
          <a:p>
            <a:pPr algn="ctr"/>
            <a:r>
              <a:rPr lang="en-US" sz="3600" dirty="0">
                <a:solidFill>
                  <a:schemeClr val="bg1">
                    <a:lumMod val="95000"/>
                  </a:schemeClr>
                </a:solidFill>
                <a:latin typeface="Arial Black" panose="020B0A04020102020204" pitchFamily="34" charset="0"/>
              </a:rPr>
              <a:t>Roebling NJ</a:t>
            </a:r>
          </a:p>
        </p:txBody>
      </p:sp>
      <p:sp>
        <p:nvSpPr>
          <p:cNvPr id="2" name="TextBox 1">
            <a:extLst>
              <a:ext uri="{FF2B5EF4-FFF2-40B4-BE49-F238E27FC236}">
                <a16:creationId xmlns:a16="http://schemas.microsoft.com/office/drawing/2014/main" id="{DB201E7E-E716-EA55-D455-B725F7C1FD3B}"/>
              </a:ext>
            </a:extLst>
          </p:cNvPr>
          <p:cNvSpPr txBox="1"/>
          <p:nvPr/>
        </p:nvSpPr>
        <p:spPr>
          <a:xfrm>
            <a:off x="0" y="5763798"/>
            <a:ext cx="12277618" cy="1077218"/>
          </a:xfrm>
          <a:prstGeom prst="rect">
            <a:avLst/>
          </a:prstGeom>
          <a:blipFill>
            <a:blip r:embed="rId3"/>
            <a:tile tx="0" ty="0" sx="100000" sy="100000" flip="none" algn="tl"/>
          </a:blipFill>
        </p:spPr>
        <p:txBody>
          <a:bodyPr wrap="square" rtlCol="0">
            <a:spAutoFit/>
          </a:bodyPr>
          <a:lstStyle/>
          <a:p>
            <a:pPr algn="just"/>
            <a:r>
              <a:rPr lang="en-US" sz="2000" dirty="0">
                <a:solidFill>
                  <a:srgbClr val="002060"/>
                </a:solidFill>
                <a:latin typeface="Arial" panose="020B0604020202020204" pitchFamily="34" charset="0"/>
                <a:cs typeface="Arial" panose="020B0604020202020204" pitchFamily="34" charset="0"/>
              </a:rPr>
              <a:t> In </a:t>
            </a:r>
            <a:r>
              <a:rPr lang="en-US"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1849</a:t>
            </a:r>
            <a:r>
              <a:rPr lang="en-US" sz="2000" dirty="0">
                <a:solidFill>
                  <a:srgbClr val="002060"/>
                </a:solidFill>
                <a:latin typeface="Arial" panose="020B0604020202020204" pitchFamily="34" charset="0"/>
                <a:cs typeface="Arial" panose="020B0604020202020204" pitchFamily="34" charset="0"/>
              </a:rPr>
              <a:t>, Roebling founded a steel wire manufacturing company in </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Trenton, New Jersey</a:t>
            </a:r>
            <a:r>
              <a:rPr lang="en-US" sz="2000" dirty="0">
                <a:solidFill>
                  <a:srgbClr val="002060"/>
                </a:solidFill>
                <a:latin typeface="Arial" panose="020B0604020202020204" pitchFamily="34" charset="0"/>
                <a:cs typeface="Arial" panose="020B0604020202020204" pitchFamily="34" charset="0"/>
              </a:rPr>
              <a:t>, on the western side of the Chambersburg area, chosen for its proximity to the Delaware and Raritan Canal, rail lines, and port connections.</a:t>
            </a:r>
          </a:p>
        </p:txBody>
      </p:sp>
    </p:spTree>
    <p:extLst>
      <p:ext uri="{BB962C8B-B14F-4D97-AF65-F5344CB8AC3E}">
        <p14:creationId xmlns:p14="http://schemas.microsoft.com/office/powerpoint/2010/main" val="16724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CAD8-7381-F03E-C5DB-594CBD5F5FB1}"/>
              </a:ext>
            </a:extLst>
          </p:cNvPr>
          <p:cNvSpPr>
            <a:spLocks noGrp="1"/>
          </p:cNvSpPr>
          <p:nvPr>
            <p:ph type="title"/>
          </p:nvPr>
        </p:nvSpPr>
        <p:spPr>
          <a:xfrm>
            <a:off x="0" y="1"/>
            <a:ext cx="12192000" cy="1690688"/>
          </a:xfrm>
        </p:spPr>
        <p:txBody>
          <a:bodyPr>
            <a:normAutofit/>
          </a:bodyPr>
          <a:lstStyle/>
          <a:p>
            <a:pPr algn="ctr"/>
            <a:r>
              <a:rPr lang="en-US" sz="4000" dirty="0">
                <a:solidFill>
                  <a:srgbClr val="002060"/>
                </a:solidFill>
                <a:latin typeface="Arial Black" panose="020B0A04020102020204" pitchFamily="34" charset="0"/>
              </a:rPr>
              <a:t>“The Railroad Crane outside the Roebling Museum” </a:t>
            </a:r>
          </a:p>
        </p:txBody>
      </p:sp>
      <p:pic>
        <p:nvPicPr>
          <p:cNvPr id="7" name="Content Placeholder 6">
            <a:extLst>
              <a:ext uri="{FF2B5EF4-FFF2-40B4-BE49-F238E27FC236}">
                <a16:creationId xmlns:a16="http://schemas.microsoft.com/office/drawing/2014/main" id="{FD44917E-8BAA-E81E-144B-02489F60B462}"/>
              </a:ext>
            </a:extLst>
          </p:cNvPr>
          <p:cNvPicPr>
            <a:picLocks noGrp="1" noChangeAspect="1"/>
          </p:cNvPicPr>
          <p:nvPr>
            <p:ph idx="1"/>
          </p:nvPr>
        </p:nvPicPr>
        <p:blipFill>
          <a:blip r:embed="rId2"/>
          <a:stretch>
            <a:fillRect/>
          </a:stretch>
        </p:blipFill>
        <p:spPr>
          <a:xfrm>
            <a:off x="1530839" y="1373784"/>
            <a:ext cx="9205645" cy="5008659"/>
          </a:xfrm>
          <a:prstGeom prst="rect">
            <a:avLst/>
          </a:prstGeom>
        </p:spPr>
      </p:pic>
    </p:spTree>
    <p:extLst>
      <p:ext uri="{BB962C8B-B14F-4D97-AF65-F5344CB8AC3E}">
        <p14:creationId xmlns:p14="http://schemas.microsoft.com/office/powerpoint/2010/main" val="348369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CA6D-9AA7-A882-DC64-F6A2BE67CB97}"/>
              </a:ext>
            </a:extLst>
          </p:cNvPr>
          <p:cNvSpPr>
            <a:spLocks noGrp="1"/>
          </p:cNvSpPr>
          <p:nvPr>
            <p:ph type="title"/>
          </p:nvPr>
        </p:nvSpPr>
        <p:spPr>
          <a:xfrm>
            <a:off x="0" y="1"/>
            <a:ext cx="12192000" cy="1690688"/>
          </a:xfrm>
        </p:spPr>
        <p:txBody>
          <a:bodyPr/>
          <a:lstStyle/>
          <a:p>
            <a:pPr algn="ctr"/>
            <a:r>
              <a:rPr lang="en-US" dirty="0">
                <a:solidFill>
                  <a:srgbClr val="002060"/>
                </a:solidFill>
                <a:latin typeface="Arial Black" panose="020B0A04020102020204" pitchFamily="34" charset="0"/>
              </a:rPr>
              <a:t>View from the museum to the location of the steel mill</a:t>
            </a:r>
          </a:p>
        </p:txBody>
      </p:sp>
      <p:pic>
        <p:nvPicPr>
          <p:cNvPr id="4" name="Content Placeholder 3">
            <a:extLst>
              <a:ext uri="{FF2B5EF4-FFF2-40B4-BE49-F238E27FC236}">
                <a16:creationId xmlns:a16="http://schemas.microsoft.com/office/drawing/2014/main" id="{80EC040A-FF7A-1A01-DC3C-22DEF06EA7AD}"/>
              </a:ext>
            </a:extLst>
          </p:cNvPr>
          <p:cNvPicPr>
            <a:picLocks noGrp="1" noChangeAspect="1"/>
          </p:cNvPicPr>
          <p:nvPr>
            <p:ph idx="1"/>
          </p:nvPr>
        </p:nvPicPr>
        <p:blipFill>
          <a:blip r:embed="rId2"/>
          <a:stretch>
            <a:fillRect/>
          </a:stretch>
        </p:blipFill>
        <p:spPr>
          <a:xfrm>
            <a:off x="0" y="1489754"/>
            <a:ext cx="12191999" cy="5368246"/>
          </a:xfrm>
          <a:prstGeom prst="rect">
            <a:avLst/>
          </a:prstGeom>
        </p:spPr>
      </p:pic>
      <p:sp>
        <p:nvSpPr>
          <p:cNvPr id="3" name="TextBox 2">
            <a:extLst>
              <a:ext uri="{FF2B5EF4-FFF2-40B4-BE49-F238E27FC236}">
                <a16:creationId xmlns:a16="http://schemas.microsoft.com/office/drawing/2014/main" id="{80911C2F-0B63-5550-9BC2-9087BF75CDF8}"/>
              </a:ext>
            </a:extLst>
          </p:cNvPr>
          <p:cNvSpPr txBox="1"/>
          <p:nvPr/>
        </p:nvSpPr>
        <p:spPr>
          <a:xfrm>
            <a:off x="0" y="5856264"/>
            <a:ext cx="12191999" cy="1015663"/>
          </a:xfrm>
          <a:prstGeom prst="rect">
            <a:avLst/>
          </a:prstGeom>
          <a:blipFill>
            <a:blip r:embed="rId3"/>
            <a:tile tx="0" ty="0" sx="100000" sy="100000" flip="none" algn="tl"/>
          </a:blipFill>
        </p:spPr>
        <p:txBody>
          <a:bodyPr wrap="square" rtlCol="0">
            <a:spAutoFit/>
          </a:bodyPr>
          <a:lstStyle/>
          <a:p>
            <a:r>
              <a:rPr lang="en-US" sz="2000" dirty="0">
                <a:solidFill>
                  <a:srgbClr val="002060"/>
                </a:solidFill>
                <a:latin typeface="Arial" panose="020B0604020202020204" pitchFamily="34" charset="0"/>
                <a:cs typeface="Arial" panose="020B0604020202020204" pitchFamily="34" charset="0"/>
              </a:rPr>
              <a:t>In 1904, when competition pushed them to start making their own steel, they bought farmland on the Delaware River and built the factory complex known as the </a:t>
            </a:r>
            <a:r>
              <a:rPr lang="en-US" sz="2000" b="1" dirty="0">
                <a:solidFill>
                  <a:srgbClr val="002060"/>
                </a:solidFill>
                <a:latin typeface="Arial" panose="020B0604020202020204" pitchFamily="34" charset="0"/>
                <a:cs typeface="Arial" panose="020B0604020202020204" pitchFamily="34" charset="0"/>
              </a:rPr>
              <a:t>Kinkora Works </a:t>
            </a:r>
            <a:r>
              <a:rPr lang="en-US" sz="2000" dirty="0">
                <a:solidFill>
                  <a:srgbClr val="002060"/>
                </a:solidFill>
                <a:latin typeface="Arial" panose="020B0604020202020204" pitchFamily="34" charset="0"/>
                <a:cs typeface="Arial" panose="020B0604020202020204" pitchFamily="34" charset="0"/>
              </a:rPr>
              <a:t>and the company town known as Roebling, NJ, for their workers. </a:t>
            </a:r>
          </a:p>
        </p:txBody>
      </p:sp>
      <p:sp>
        <p:nvSpPr>
          <p:cNvPr id="5" name="TextBox 4">
            <a:extLst>
              <a:ext uri="{FF2B5EF4-FFF2-40B4-BE49-F238E27FC236}">
                <a16:creationId xmlns:a16="http://schemas.microsoft.com/office/drawing/2014/main" id="{58DC1272-250A-7D5A-C363-FA42A1CBB63A}"/>
              </a:ext>
            </a:extLst>
          </p:cNvPr>
          <p:cNvSpPr txBox="1"/>
          <p:nvPr/>
        </p:nvSpPr>
        <p:spPr>
          <a:xfrm>
            <a:off x="0" y="1643869"/>
            <a:ext cx="12192000" cy="707886"/>
          </a:xfrm>
          <a:prstGeom prst="rect">
            <a:avLst/>
          </a:prstGeom>
          <a:noFill/>
        </p:spPr>
        <p:txBody>
          <a:bodyPr wrap="square" rtlCol="0">
            <a:spAutoFit/>
          </a:bodyPr>
          <a:lstStyle/>
          <a:p>
            <a:pPr algn="ctr"/>
            <a:r>
              <a:rPr lang="en-US" sz="2000" dirty="0">
                <a:solidFill>
                  <a:srgbClr val="002060"/>
                </a:solidFill>
                <a:latin typeface="Arial" panose="020B0604020202020204" pitchFamily="34" charset="0"/>
                <a:cs typeface="Arial" panose="020B0604020202020204" pitchFamily="34" charset="0"/>
              </a:rPr>
              <a:t>Here, ideas and diverse cultures were exchanged through work, and the interactions of these communities changed the cultural and industrial landscape of New Jersey. </a:t>
            </a:r>
          </a:p>
        </p:txBody>
      </p:sp>
      <p:sp>
        <p:nvSpPr>
          <p:cNvPr id="6" name="TextBox 5">
            <a:extLst>
              <a:ext uri="{FF2B5EF4-FFF2-40B4-BE49-F238E27FC236}">
                <a16:creationId xmlns:a16="http://schemas.microsoft.com/office/drawing/2014/main" id="{A9A874BF-BCE0-8161-4E73-01DDFEC637B0}"/>
              </a:ext>
            </a:extLst>
          </p:cNvPr>
          <p:cNvSpPr txBox="1"/>
          <p:nvPr/>
        </p:nvSpPr>
        <p:spPr>
          <a:xfrm>
            <a:off x="0" y="5147351"/>
            <a:ext cx="12192000" cy="400110"/>
          </a:xfrm>
          <a:prstGeom prst="rect">
            <a:avLst/>
          </a:prstGeom>
          <a:blipFill>
            <a:blip r:embed="rId3"/>
            <a:tile tx="0" ty="0" sx="100000" sy="100000" flip="none" algn="tl"/>
          </a:blipFill>
        </p:spPr>
        <p:txBody>
          <a:bodyPr wrap="square" rtlCol="0">
            <a:spAutoFit/>
          </a:bodyPr>
          <a:lstStyle/>
          <a:p>
            <a:pPr algn="ctr"/>
            <a:r>
              <a:rPr lang="en-US" sz="2000">
                <a:solidFill>
                  <a:schemeClr val="accent6">
                    <a:lumMod val="50000"/>
                  </a:schemeClr>
                </a:solidFill>
                <a:latin typeface="Arial" panose="020B0604020202020204" pitchFamily="34" charset="0"/>
                <a:cs typeface="Arial" panose="020B0604020202020204" pitchFamily="34" charset="0"/>
              </a:rPr>
              <a:t>Roebling Steel Co is currently registered as an Active NPL superfund site by the EPA.</a:t>
            </a:r>
            <a:endParaRPr lang="en-US" sz="20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98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10D1-E472-23D4-A4E5-AC99873557C7}"/>
              </a:ext>
            </a:extLst>
          </p:cNvPr>
          <p:cNvSpPr>
            <a:spLocks noGrp="1"/>
          </p:cNvSpPr>
          <p:nvPr>
            <p:ph type="title"/>
          </p:nvPr>
        </p:nvSpPr>
        <p:spPr>
          <a:xfrm>
            <a:off x="0" y="1"/>
            <a:ext cx="12192000" cy="924674"/>
          </a:xfrm>
        </p:spPr>
        <p:txBody>
          <a:bodyPr/>
          <a:lstStyle/>
          <a:p>
            <a:pPr algn="ctr"/>
            <a:r>
              <a:rPr lang="en-US" dirty="0">
                <a:solidFill>
                  <a:srgbClr val="002060"/>
                </a:solidFill>
                <a:latin typeface="Arial Black" panose="020B0A04020102020204" pitchFamily="34" charset="0"/>
              </a:rPr>
              <a:t>The first wire rope project of Roebling</a:t>
            </a:r>
          </a:p>
        </p:txBody>
      </p:sp>
      <p:pic>
        <p:nvPicPr>
          <p:cNvPr id="4" name="Content Placeholder 3">
            <a:extLst>
              <a:ext uri="{FF2B5EF4-FFF2-40B4-BE49-F238E27FC236}">
                <a16:creationId xmlns:a16="http://schemas.microsoft.com/office/drawing/2014/main" id="{43D0346B-EBDE-03CE-6AA5-758B54915321}"/>
              </a:ext>
            </a:extLst>
          </p:cNvPr>
          <p:cNvPicPr>
            <a:picLocks noGrp="1" noChangeAspect="1"/>
          </p:cNvPicPr>
          <p:nvPr>
            <p:ph idx="1"/>
          </p:nvPr>
        </p:nvPicPr>
        <p:blipFill>
          <a:blip r:embed="rId2"/>
          <a:srcRect l="4217" t="10226" r="3185"/>
          <a:stretch>
            <a:fillRect/>
          </a:stretch>
        </p:blipFill>
        <p:spPr>
          <a:xfrm>
            <a:off x="1500027" y="873307"/>
            <a:ext cx="9246742" cy="3524032"/>
          </a:xfrm>
          <a:prstGeom prst="rect">
            <a:avLst/>
          </a:prstGeom>
        </p:spPr>
      </p:pic>
      <p:sp>
        <p:nvSpPr>
          <p:cNvPr id="6" name="TextBox 5">
            <a:extLst>
              <a:ext uri="{FF2B5EF4-FFF2-40B4-BE49-F238E27FC236}">
                <a16:creationId xmlns:a16="http://schemas.microsoft.com/office/drawing/2014/main" id="{A1D3E2DF-A3F9-F972-2E9C-1C47BF7CF35A}"/>
              </a:ext>
            </a:extLst>
          </p:cNvPr>
          <p:cNvSpPr txBox="1"/>
          <p:nvPr/>
        </p:nvSpPr>
        <p:spPr>
          <a:xfrm>
            <a:off x="288104" y="4759613"/>
            <a:ext cx="11691991" cy="1938992"/>
          </a:xfrm>
          <a:prstGeom prst="rect">
            <a:avLst/>
          </a:prstGeom>
          <a:noFill/>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The Allegheny Portage Railroad was the first railroad constructed through the Allegheny Mountains in central Pennsylvania, United States; it operated from 1834 to 1854 as the first transportation infrastructure through the gaps of the Allegheny that connected the Midwest to the eastern seaboard across the barrier range of </a:t>
            </a:r>
            <a:r>
              <a:rPr lang="en-US" sz="2000">
                <a:solidFill>
                  <a:srgbClr val="002060"/>
                </a:solidFill>
                <a:latin typeface="Arial" panose="020B0604020202020204" pitchFamily="34" charset="0"/>
                <a:cs typeface="Arial" panose="020B0604020202020204" pitchFamily="34" charset="0"/>
              </a:rPr>
              <a:t>the Allegheny. </a:t>
            </a:r>
            <a:r>
              <a:rPr lang="en-US" sz="2000" dirty="0">
                <a:solidFill>
                  <a:srgbClr val="002060"/>
                </a:solidFill>
                <a:latin typeface="Arial" panose="020B0604020202020204" pitchFamily="34" charset="0"/>
                <a:cs typeface="Arial" panose="020B0604020202020204" pitchFamily="34" charset="0"/>
              </a:rPr>
              <a:t>Approximately 36 miles long overall, both ends connected to the Pennsylvania Canal, and </a:t>
            </a:r>
            <a:r>
              <a:rPr lang="en-US" sz="2000" dirty="0">
                <a:solidFill>
                  <a:srgbClr val="002060"/>
                </a:solidFill>
                <a:highlight>
                  <a:srgbClr val="FFFF00"/>
                </a:highlight>
                <a:latin typeface="Arial" panose="020B0604020202020204" pitchFamily="34" charset="0"/>
                <a:cs typeface="Arial" panose="020B0604020202020204" pitchFamily="34" charset="0"/>
              </a:rPr>
              <a:t>the system was primarily used as a portage railway, hauling river boats and barges </a:t>
            </a:r>
            <a:r>
              <a:rPr lang="en-US" sz="2000" b="1" dirty="0">
                <a:solidFill>
                  <a:srgbClr val="002060"/>
                </a:solidFill>
                <a:highlight>
                  <a:srgbClr val="FFFF00"/>
                </a:highlight>
                <a:latin typeface="Arial" panose="020B0604020202020204" pitchFamily="34" charset="0"/>
                <a:cs typeface="Arial" panose="020B0604020202020204" pitchFamily="34" charset="0"/>
              </a:rPr>
              <a:t>over</a:t>
            </a:r>
            <a:r>
              <a:rPr lang="en-US" sz="2000" dirty="0">
                <a:solidFill>
                  <a:srgbClr val="002060"/>
                </a:solidFill>
                <a:highlight>
                  <a:srgbClr val="FFFF00"/>
                </a:highlight>
                <a:latin typeface="Arial" panose="020B0604020202020204" pitchFamily="34" charset="0"/>
                <a:cs typeface="Arial" panose="020B0604020202020204" pitchFamily="34" charset="0"/>
              </a:rPr>
              <a:t> the divide between the Ohio and the Susquehanna Rivers</a:t>
            </a:r>
            <a:r>
              <a:rPr lang="en-US" sz="2000" dirty="0">
                <a:solidFill>
                  <a:srgbClr val="002060"/>
                </a:solidFill>
                <a:latin typeface="Arial" panose="020B0604020202020204" pitchFamily="34" charset="0"/>
                <a:cs typeface="Arial" panose="020B0604020202020204" pitchFamily="34" charset="0"/>
              </a:rPr>
              <a:t>. </a:t>
            </a:r>
          </a:p>
        </p:txBody>
      </p:sp>
      <p:sp>
        <p:nvSpPr>
          <p:cNvPr id="7" name="Oval 6">
            <a:extLst>
              <a:ext uri="{FF2B5EF4-FFF2-40B4-BE49-F238E27FC236}">
                <a16:creationId xmlns:a16="http://schemas.microsoft.com/office/drawing/2014/main" id="{FD6874D8-736F-C8B5-C243-C701360053CD}"/>
              </a:ext>
            </a:extLst>
          </p:cNvPr>
          <p:cNvSpPr/>
          <p:nvPr/>
        </p:nvSpPr>
        <p:spPr>
          <a:xfrm rot="18726855">
            <a:off x="6264488" y="2430352"/>
            <a:ext cx="543761" cy="23225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FF6906-F15E-BB1C-6DB1-652801665E3F}"/>
              </a:ext>
            </a:extLst>
          </p:cNvPr>
          <p:cNvSpPr txBox="1"/>
          <p:nvPr/>
        </p:nvSpPr>
        <p:spPr>
          <a:xfrm>
            <a:off x="1500023" y="3665302"/>
            <a:ext cx="4727576" cy="707886"/>
          </a:xfrm>
          <a:prstGeom prst="rect">
            <a:avLst/>
          </a:prstGeom>
          <a:blipFill>
            <a:blip r:embed="rId3"/>
            <a:tile tx="0" ty="0" sx="100000" sy="100000" flip="none" algn="tl"/>
          </a:blipFill>
          <a:ln>
            <a:solidFill>
              <a:srgbClr val="002060"/>
            </a:solidFill>
          </a:ln>
        </p:spPr>
        <p:txBody>
          <a:bodyPr wrap="none" rtlCol="0">
            <a:spAutoFit/>
          </a:bodyPr>
          <a:lstStyle/>
          <a:p>
            <a:r>
              <a:rPr lang="en-US" sz="2000" dirty="0">
                <a:solidFill>
                  <a:srgbClr val="002060"/>
                </a:solidFill>
                <a:latin typeface="Arial" panose="020B0604020202020204" pitchFamily="34" charset="0"/>
                <a:cs typeface="Arial" panose="020B0604020202020204" pitchFamily="34" charset="0"/>
              </a:rPr>
              <a:t>Previously used 6” diameter hemp rope </a:t>
            </a:r>
          </a:p>
          <a:p>
            <a:r>
              <a:rPr lang="en-US" sz="2000" dirty="0">
                <a:solidFill>
                  <a:srgbClr val="002060"/>
                </a:solidFill>
                <a:latin typeface="Arial" panose="020B0604020202020204" pitchFamily="34" charset="0"/>
                <a:cs typeface="Arial" panose="020B0604020202020204" pitchFamily="34" charset="0"/>
              </a:rPr>
              <a:t>that wore out quickly due to friction</a:t>
            </a:r>
          </a:p>
        </p:txBody>
      </p:sp>
    </p:spTree>
    <p:extLst>
      <p:ext uri="{BB962C8B-B14F-4D97-AF65-F5344CB8AC3E}">
        <p14:creationId xmlns:p14="http://schemas.microsoft.com/office/powerpoint/2010/main" val="404373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FE13-2F1A-FF6F-A709-E297046C007A}"/>
              </a:ext>
            </a:extLst>
          </p:cNvPr>
          <p:cNvSpPr>
            <a:spLocks noGrp="1"/>
          </p:cNvSpPr>
          <p:nvPr>
            <p:ph type="title"/>
          </p:nvPr>
        </p:nvSpPr>
        <p:spPr>
          <a:xfrm>
            <a:off x="0" y="-102741"/>
            <a:ext cx="12192000" cy="873304"/>
          </a:xfrm>
        </p:spPr>
        <p:txBody>
          <a:bodyPr>
            <a:noAutofit/>
          </a:bodyPr>
          <a:lstStyle/>
          <a:p>
            <a:pPr algn="ctr"/>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Famous Bridges Built by the Roebling Company</a:t>
            </a:r>
            <a:br>
              <a:rPr lang="en-US" sz="3600" dirty="0">
                <a:solidFill>
                  <a:srgbClr val="002060"/>
                </a:solidFill>
                <a:latin typeface="Arial Black" panose="020B0A04020102020204" pitchFamily="34" charset="0"/>
              </a:rPr>
            </a:br>
            <a:endParaRPr lang="en-US" sz="3600" dirty="0">
              <a:solidFill>
                <a:srgbClr val="00206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44E689-6AD4-A5F9-BABD-68417FC1D325}"/>
              </a:ext>
            </a:extLst>
          </p:cNvPr>
          <p:cNvSpPr>
            <a:spLocks noGrp="1"/>
          </p:cNvSpPr>
          <p:nvPr>
            <p:ph idx="1"/>
          </p:nvPr>
        </p:nvSpPr>
        <p:spPr>
          <a:xfrm>
            <a:off x="195209" y="791112"/>
            <a:ext cx="11743362" cy="5815170"/>
          </a:xfrm>
        </p:spPr>
        <p:txBody>
          <a:bodyPr>
            <a:noAutofit/>
          </a:bodyPr>
          <a:lstStyle/>
          <a:p>
            <a:pPr marL="0" indent="0" algn="just">
              <a:buNone/>
            </a:pPr>
            <a:r>
              <a:rPr lang="en-US" sz="2000" dirty="0">
                <a:solidFill>
                  <a:srgbClr val="002060"/>
                </a:solidFill>
                <a:latin typeface="Arial" panose="020B0604020202020204" pitchFamily="34" charset="0"/>
                <a:cs typeface="Arial" panose="020B0604020202020204" pitchFamily="34" charset="0"/>
              </a:rPr>
              <a:t>The </a:t>
            </a:r>
            <a:r>
              <a:rPr lang="en-US" sz="20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A. Roebling Sons Company </a:t>
            </a:r>
            <a:r>
              <a:rPr lang="en-US" sz="2000" dirty="0">
                <a:solidFill>
                  <a:srgbClr val="002060"/>
                </a:solidFill>
                <a:latin typeface="Arial" panose="020B0604020202020204" pitchFamily="34" charset="0"/>
                <a:cs typeface="Arial" panose="020B0604020202020204" pitchFamily="34" charset="0"/>
              </a:rPr>
              <a:t>— founded by </a:t>
            </a:r>
            <a:r>
              <a:rPr lang="en-US" sz="2000" i="1" dirty="0">
                <a:solidFill>
                  <a:srgbClr val="002060"/>
                </a:solidFill>
                <a:latin typeface="Arial" panose="020B0604020202020204" pitchFamily="34" charset="0"/>
                <a:cs typeface="Arial" panose="020B0604020202020204" pitchFamily="34" charset="0"/>
              </a:rPr>
              <a:t>John A. Roebling </a:t>
            </a:r>
            <a:r>
              <a:rPr lang="en-US" sz="2000" dirty="0">
                <a:solidFill>
                  <a:srgbClr val="002060"/>
                </a:solidFill>
                <a:latin typeface="Arial" panose="020B0604020202020204" pitchFamily="34" charset="0"/>
                <a:cs typeface="Arial" panose="020B0604020202020204" pitchFamily="34" charset="0"/>
              </a:rPr>
              <a:t>and later expanded by his sons — was one of the most important engineering firms of the 19th and early 20th centuries, best known for its innovations in wire rope and suspension bridge construction. While the company did not “build” bridges directly, it supplied the cable systems and wire rope that made many of America’s most famous suspension bridges possible.</a:t>
            </a:r>
          </a:p>
          <a:p>
            <a:pPr marL="0" indent="0" algn="just">
              <a:buNone/>
            </a:pPr>
            <a:r>
              <a:rPr lang="en-US" sz="2000" b="1" dirty="0">
                <a:solidFill>
                  <a:srgbClr val="002060"/>
                </a:solidFill>
                <a:latin typeface="Arial" panose="020B0604020202020204" pitchFamily="34" charset="0"/>
                <a:cs typeface="Arial" panose="020B0604020202020204" pitchFamily="34" charset="0"/>
              </a:rPr>
              <a:t>Key Bridges Using Roebling Wire Rope</a:t>
            </a:r>
          </a:p>
          <a:p>
            <a:pPr algn="just"/>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A. Roebling Suspension Bridge </a:t>
            </a:r>
            <a:r>
              <a:rPr lang="en-US" sz="2000" dirty="0">
                <a:solidFill>
                  <a:srgbClr val="002060"/>
                </a:solidFill>
                <a:latin typeface="Arial" panose="020B0604020202020204" pitchFamily="34" charset="0"/>
                <a:cs typeface="Arial" panose="020B0604020202020204" pitchFamily="34" charset="0"/>
              </a:rPr>
              <a:t>(Ohio River, 1867) – Spanning the Ohio River between Cincinnati, Ohio, and Covington, Kentucky, this was the longest suspension bridge in the world when it opened, with a 1,057-foot main span. It used Roebling’s patented “spun” wire rope cables, each containing thousands of individual wires.</a:t>
            </a:r>
          </a:p>
          <a:p>
            <a:pPr algn="just"/>
            <a:r>
              <a:rPr lang="en-US"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Brooklyn Bridge </a:t>
            </a:r>
            <a:r>
              <a:rPr lang="en-US" sz="2000" dirty="0">
                <a:solidFill>
                  <a:srgbClr val="002060"/>
                </a:solidFill>
                <a:latin typeface="Arial" panose="020B0604020202020204" pitchFamily="34" charset="0"/>
                <a:cs typeface="Arial" panose="020B0604020202020204" pitchFamily="34" charset="0"/>
              </a:rPr>
              <a:t>(East River, 1883) – Designed by John A. Roebling and completed by his son </a:t>
            </a:r>
            <a:r>
              <a:rPr lang="en-US" sz="2000" i="1" dirty="0">
                <a:solidFill>
                  <a:srgbClr val="002060"/>
                </a:solidFill>
                <a:latin typeface="Arial" panose="020B0604020202020204" pitchFamily="34" charset="0"/>
                <a:cs typeface="Arial" panose="020B0604020202020204" pitchFamily="34" charset="0"/>
              </a:rPr>
              <a:t>Washington Roebling</a:t>
            </a:r>
            <a:r>
              <a:rPr lang="en-US" sz="2000" dirty="0">
                <a:solidFill>
                  <a:srgbClr val="002060"/>
                </a:solidFill>
                <a:latin typeface="Arial" panose="020B0604020202020204" pitchFamily="34" charset="0"/>
                <a:cs typeface="Arial" panose="020B0604020202020204" pitchFamily="34" charset="0"/>
              </a:rPr>
              <a:t>, this iconic suspension bridge connected Manhattan and Brooklyn. The Roebling Sons Company supplied the wire rope for its main suspension cables’</a:t>
            </a:r>
          </a:p>
          <a:p>
            <a:pPr algn="just"/>
            <a:r>
              <a:rPr lang="en-US" sz="2000" dirty="0">
                <a:solidFill>
                  <a:srgbClr val="002060"/>
                </a:solidFill>
                <a:latin typeface="Arial" panose="020B0604020202020204" pitchFamily="34" charset="0"/>
                <a:cs typeface="Arial" panose="020B0604020202020204" pitchFamily="34" charset="0"/>
              </a:rPr>
              <a:t>Other U.S. Suspension Bridges – Before 1950, Roebling wire rope was used in many major suspension bridges across the country, including the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Brooklyn–Queens Bridge</a:t>
            </a:r>
            <a:r>
              <a:rPr lang="en-US"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Williamsburg Bridge</a:t>
            </a:r>
            <a:r>
              <a:rPr lang="en-US" sz="2000" dirty="0">
                <a:solidFill>
                  <a:srgbClr val="002060"/>
                </a:solidFill>
                <a:latin typeface="Arial" panose="020B0604020202020204" pitchFamily="34" charset="0"/>
                <a:cs typeface="Arial" panose="020B0604020202020204" pitchFamily="34" charset="0"/>
              </a:rPr>
              <a:t>, and others. The company’s manufacturing facilities in Trenton, NJ, and other locations produced the cables for these projects.</a:t>
            </a:r>
          </a:p>
          <a:p>
            <a:pPr algn="just"/>
            <a:r>
              <a:rPr lang="en-US" sz="2000" dirty="0">
                <a:solidFill>
                  <a:srgbClr val="002060"/>
                </a:solidFill>
                <a:latin typeface="Arial" panose="020B0604020202020204" pitchFamily="34" charset="0"/>
                <a:cs typeface="Arial" panose="020B0604020202020204" pitchFamily="34" charset="0"/>
              </a:rPr>
              <a:t>Roebling’s wire rope helped build San Francisco’s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Golden Gate Bridge </a:t>
            </a:r>
            <a:r>
              <a:rPr lang="en-US" sz="2000" dirty="0">
                <a:solidFill>
                  <a:srgbClr val="002060"/>
                </a:solidFill>
                <a:latin typeface="Arial" panose="020B0604020202020204" pitchFamily="34" charset="0"/>
                <a:cs typeface="Arial" panose="020B0604020202020204" pitchFamily="34" charset="0"/>
              </a:rPr>
              <a:t>&amp; </a:t>
            </a:r>
            <a:r>
              <a:rPr lang="en-US"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George Washington Bridge</a:t>
            </a:r>
          </a:p>
        </p:txBody>
      </p:sp>
    </p:spTree>
    <p:extLst>
      <p:ext uri="{BB962C8B-B14F-4D97-AF65-F5344CB8AC3E}">
        <p14:creationId xmlns:p14="http://schemas.microsoft.com/office/powerpoint/2010/main" val="261322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F443-AE37-0DCD-A0E1-078D7091EF17}"/>
              </a:ext>
            </a:extLst>
          </p:cNvPr>
          <p:cNvSpPr>
            <a:spLocks noGrp="1"/>
          </p:cNvSpPr>
          <p:nvPr>
            <p:ph type="title"/>
          </p:nvPr>
        </p:nvSpPr>
        <p:spPr>
          <a:xfrm>
            <a:off x="0" y="1"/>
            <a:ext cx="12192000" cy="1371599"/>
          </a:xfrm>
        </p:spPr>
        <p:txBody>
          <a:bodyPr/>
          <a:lstStyle/>
          <a:p>
            <a:pPr algn="ctr"/>
            <a:r>
              <a:rPr lang="en-US" dirty="0">
                <a:solidFill>
                  <a:srgbClr val="002060"/>
                </a:solidFill>
                <a:latin typeface="Arial Black" panose="020B0A04020102020204" pitchFamily="34" charset="0"/>
              </a:rPr>
              <a:t>Golden Gate Bridge main cable cross-section</a:t>
            </a:r>
          </a:p>
        </p:txBody>
      </p:sp>
      <p:pic>
        <p:nvPicPr>
          <p:cNvPr id="4" name="Content Placeholder 3">
            <a:extLst>
              <a:ext uri="{FF2B5EF4-FFF2-40B4-BE49-F238E27FC236}">
                <a16:creationId xmlns:a16="http://schemas.microsoft.com/office/drawing/2014/main" id="{020F8DC1-28F1-0587-0F94-362557A71967}"/>
              </a:ext>
            </a:extLst>
          </p:cNvPr>
          <p:cNvPicPr>
            <a:picLocks noGrp="1" noChangeAspect="1"/>
          </p:cNvPicPr>
          <p:nvPr>
            <p:ph idx="1"/>
          </p:nvPr>
        </p:nvPicPr>
        <p:blipFill>
          <a:blip r:embed="rId2"/>
          <a:srcRect t="2954" r="9341" b="6432"/>
          <a:stretch>
            <a:fillRect/>
          </a:stretch>
        </p:blipFill>
        <p:spPr>
          <a:xfrm>
            <a:off x="3082247" y="1510300"/>
            <a:ext cx="6110484" cy="5339579"/>
          </a:xfrm>
          <a:prstGeom prst="rect">
            <a:avLst/>
          </a:prstGeom>
        </p:spPr>
      </p:pic>
      <p:sp>
        <p:nvSpPr>
          <p:cNvPr id="5" name="TextBox 4">
            <a:extLst>
              <a:ext uri="{FF2B5EF4-FFF2-40B4-BE49-F238E27FC236}">
                <a16:creationId xmlns:a16="http://schemas.microsoft.com/office/drawing/2014/main" id="{B8BAD6A5-7DC5-21E9-7561-CFE15374BB35}"/>
              </a:ext>
            </a:extLst>
          </p:cNvPr>
          <p:cNvSpPr txBox="1"/>
          <p:nvPr/>
        </p:nvSpPr>
        <p:spPr>
          <a:xfrm>
            <a:off x="4539966" y="3892426"/>
            <a:ext cx="3112262" cy="369332"/>
          </a:xfrm>
          <a:prstGeom prst="rect">
            <a:avLst/>
          </a:prstGeom>
          <a:noFill/>
        </p:spPr>
        <p:txBody>
          <a:bodyPr wrap="none" rtlCol="0">
            <a:spAutoFit/>
          </a:bodyPr>
          <a:lstStyle/>
          <a:p>
            <a:r>
              <a:rPr lang="en-US" dirty="0">
                <a:solidFill>
                  <a:srgbClr val="FFFF00"/>
                </a:solidFill>
                <a:latin typeface="Arial Black" panose="020B0A04020102020204" pitchFamily="34" charset="0"/>
              </a:rPr>
              <a:t>27,578 Individual wires</a:t>
            </a:r>
          </a:p>
        </p:txBody>
      </p:sp>
    </p:spTree>
    <p:extLst>
      <p:ext uri="{BB962C8B-B14F-4D97-AF65-F5344CB8AC3E}">
        <p14:creationId xmlns:p14="http://schemas.microsoft.com/office/powerpoint/2010/main" val="176902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TotalTime>
  <Words>1922</Words>
  <Application>Microsoft Office PowerPoint</Application>
  <PresentationFormat>Widescreen</PresentationFormat>
  <Paragraphs>64</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Arial Black</vt:lpstr>
      <vt:lpstr>Office Theme</vt:lpstr>
      <vt:lpstr>Roebling Museum Tour</vt:lpstr>
      <vt:lpstr>PowerPoint Presentation</vt:lpstr>
      <vt:lpstr>Roebling Museum</vt:lpstr>
      <vt:lpstr>PowerPoint Presentation</vt:lpstr>
      <vt:lpstr>“The Railroad Crane outside the Roebling Museum” </vt:lpstr>
      <vt:lpstr>View from the museum to the location of the steel mill</vt:lpstr>
      <vt:lpstr>The first wire rope project of Roebling</vt:lpstr>
      <vt:lpstr> Famous Bridges Built by the Roebling Company </vt:lpstr>
      <vt:lpstr>Golden Gate Bridge main cable cross-section</vt:lpstr>
      <vt:lpstr>Great Docent explaining the timeline</vt:lpstr>
      <vt:lpstr>Sign  from the original Roebling General Store</vt:lpstr>
      <vt:lpstr>Some of the village houses in Roebling</vt:lpstr>
      <vt:lpstr>Auggie’s Brooklyn Bridge model</vt:lpstr>
      <vt:lpstr>Auggie’s Caisson Model</vt:lpstr>
      <vt:lpstr>Fascinated by the docent’s stories</vt:lpstr>
      <vt:lpstr>Roebling Company made Lawnmowers during hard times</vt:lpstr>
      <vt:lpstr>Security tour tools – internal police</vt:lpstr>
      <vt:lpstr>Roebling’s Safety Efforts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Howard Spencer</dc:creator>
  <cp:lastModifiedBy>Howard Spencer</cp:lastModifiedBy>
  <cp:revision>1</cp:revision>
  <dcterms:created xsi:type="dcterms:W3CDTF">2026-05-29T01:19:23Z</dcterms:created>
  <dcterms:modified xsi:type="dcterms:W3CDTF">2026-06-09T16:41:38Z</dcterms:modified>
</cp:coreProperties>
</file>