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30"/>
  </p:notesMasterIdLst>
  <p:sldIdLst>
    <p:sldId id="263" r:id="rId2"/>
    <p:sldId id="301" r:id="rId3"/>
    <p:sldId id="300" r:id="rId4"/>
    <p:sldId id="303" r:id="rId5"/>
    <p:sldId id="298" r:id="rId6"/>
    <p:sldId id="266" r:id="rId7"/>
    <p:sldId id="304" r:id="rId8"/>
    <p:sldId id="323" r:id="rId9"/>
    <p:sldId id="324" r:id="rId10"/>
    <p:sldId id="306" r:id="rId11"/>
    <p:sldId id="325" r:id="rId12"/>
    <p:sldId id="305" r:id="rId13"/>
    <p:sldId id="326" r:id="rId14"/>
    <p:sldId id="308" r:id="rId15"/>
    <p:sldId id="311" r:id="rId16"/>
    <p:sldId id="310" r:id="rId17"/>
    <p:sldId id="322" r:id="rId18"/>
    <p:sldId id="327" r:id="rId19"/>
    <p:sldId id="328" r:id="rId20"/>
    <p:sldId id="312" r:id="rId21"/>
    <p:sldId id="307" r:id="rId22"/>
    <p:sldId id="315" r:id="rId23"/>
    <p:sldId id="314" r:id="rId24"/>
    <p:sldId id="317" r:id="rId25"/>
    <p:sldId id="318" r:id="rId26"/>
    <p:sldId id="319" r:id="rId27"/>
    <p:sldId id="320" r:id="rId28"/>
    <p:sldId id="321" r:id="rId29"/>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99C8"/>
    <a:srgbClr val="E7E6EC"/>
    <a:srgbClr val="00294E"/>
    <a:srgbClr val="E6E4EB"/>
    <a:srgbClr val="0079D1"/>
    <a:srgbClr val="1A32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26" autoAdjust="0"/>
    <p:restoredTop sz="81840" autoAdjust="0"/>
  </p:normalViewPr>
  <p:slideViewPr>
    <p:cSldViewPr snapToGrid="0" showGuides="1">
      <p:cViewPr varScale="1">
        <p:scale>
          <a:sx n="90" d="100"/>
          <a:sy n="90" d="100"/>
        </p:scale>
        <p:origin x="1428" y="120"/>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C77737E0-7B2A-4A47-8564-ABD2834F8C44}" type="datetimeFigureOut">
              <a:rPr lang="en-US" smtClean="0"/>
              <a:t>9/10/2025</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92F26A9-B259-3845-B75C-7413A7586C4E}" type="slidenum">
              <a:rPr lang="en-US" smtClean="0"/>
              <a:t>‹#›</a:t>
            </a:fld>
            <a:endParaRPr lang="en-US" dirty="0"/>
          </a:p>
        </p:txBody>
      </p:sp>
    </p:spTree>
    <p:extLst>
      <p:ext uri="{BB962C8B-B14F-4D97-AF65-F5344CB8AC3E}">
        <p14:creationId xmlns:p14="http://schemas.microsoft.com/office/powerpoint/2010/main" val="4187098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osha.gov/complianceassistance/cas" TargetMode="External"/><Relationship Id="rId3" Type="http://schemas.openxmlformats.org/officeDocument/2006/relationships/hyperlink" Target="https://www.osha.gov/consultation/directory-text" TargetMode="External"/><Relationship Id="rId7" Type="http://schemas.openxmlformats.org/officeDocument/2006/relationships/hyperlink" Target="#Recurring_Campaigns"/><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Alliance_Program"/><Relationship Id="rId5" Type="http://schemas.openxmlformats.org/officeDocument/2006/relationships/hyperlink" Target="#Strategic_Partnership_Program"/><Relationship Id="rId4" Type="http://schemas.openxmlformats.org/officeDocument/2006/relationships/hyperlink" Target="#VPP"/></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osha.gov/heat-exposure"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osha.gov/heat-exposure/illness-first-aid" TargetMode="External"/><Relationship Id="rId4" Type="http://schemas.openxmlformats.org/officeDocument/2006/relationships/hyperlink" Target="https://www.osha.gov/heat"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gcc02.safelinks.protection.outlook.com/?url=https%3A%2F%2Fwww.osha.gov%2Fheat-exposure%2Frulemaking&amp;data=05%7C02%7CDarby.Kimberly%40dol.gov%7C9ad6046ad32c4d0fdeb408ddd5f2427a%7C75a6305472044e0c9126adab971d4aca%7C0%7C0%7C638901958646768555%7CUnknown%7CTWFpbGZsb3d8eyJFbXB0eU1hcGkiOnRydWUsIlYiOiIwLjAuMDAwMCIsIlAiOiJXaW4zMiIsIkFOIjoiTWFpbCIsIldUIjoyfQ%3D%3D%7C0%7C%7C%7C&amp;sdata=ci6%2FVvoCY7q3Of6HYFMeYyG504tiMQ6anC6r%2BHS0Zpg%3D&amp;reserved=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gcc02.safelinks.protection.outlook.com/?url=https%3A%2F%2Fwww.whistleblowers.gov%2Fwhistleblower_acts-desk_reference&amp;data=05%7C01%7CDarby.Kimberly%40dol.gov%7Cac1c8203f2f7406d1a3108db9783abe5%7C75a6305472044e0c9126adab971d4aca%7C0%7C0%7C638270364011870891%7CUnknown%7CTWFpbGZsb3d8eyJWIjoiMC4wLjAwMDAiLCJQIjoiV2luMzIiLCJBTiI6Ik1haWwiLCJXVCI6Mn0%3D%7C3000%7C%7C%7C&amp;sdata=O9wwjPkBAoz6TMsOwgTe7bKro9c38jrlJ4tcY%2BX%2FUm4%3D&amp;reserved=0"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whistleblowers.gov/"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osha.gov/employer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gcc02.safelinks.protection.outlook.com/?url=http%3A%2F%2Fwww.osha.gov%2Fotiec&amp;data=05%7C01%7CMiller.Steven.L%40dol.gov%7C1c90683d7e094e8f213008da4e3fa852%7C75a6305472044e0c9126adab971d4aca%7C0%7C0%7C637908332550562610%7CUnknown%7CTWFpbGZsb3d8eyJWIjoiMC4wLjAwMDAiLCJQIjoiV2luMzIiLCJBTiI6Ik1haWwiLCJXVCI6Mn0%3D%7C3000%7C%7C%7C&amp;sdata=nCvktOU5PIt4d63Kdz2b6bGX4HKXaCqhp1tI%2Fowg4y0%3D&amp;reserved=0"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mailto:ford.tonya.e@dol.gov"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mailto:remembrance@dol.gov"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osha.gov/quicktakes/12162024"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file:///C:\Users\KMDarby\AppData\Local\Microsoft\Windows\INetCache\Content.Outlook\NTH6Q6IX\Did%20You%20Know%3f" TargetMode="External"/><Relationship Id="rId4" Type="http://schemas.openxmlformats.org/officeDocument/2006/relationships/hyperlink" Target="https://www.osha.gov/quicktakes/12162024-sp"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gcc02.safelinks.protection.outlook.com/?url=https%3A%2F%2Fwww.osha.gov%2Flaws-regs%2Fstandardinterpretations&amp;data=05%7C02%7CMeilinger.Francis%40dol.gov%7C8bb418cbaeaf41f1f2bd08dd9fab3d91%7C75a6305472044e0c9126adab971d4aca%7C0%7C0%7C638842280003506796%7CUnknown%7CTWFpbGZsb3d8eyJFbXB0eU1hcGkiOnRydWUsIlYiOiIwLjAuMDAwMCIsIlAiOiJXaW4zMiIsIkFOIjoiTWFpbCIsIldUIjoyfQ%3D%3D%7C0%7C%7C%7C&amp;sdata=Wf9W%2B0lV%2FPa%2BeGf2BV7%2BKJNWJJ%2Bq2o%2Fu%2FOSTJgcwah8%3D&amp;reserved=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osha.gov/safety-managemen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199C346-9683-4FB6-A7CE-E01020554409}" type="slidenum">
              <a:rPr lang="en-US" smtClean="0"/>
              <a:t>1</a:t>
            </a:fld>
            <a:endParaRPr lang="en-US" dirty="0"/>
          </a:p>
        </p:txBody>
      </p:sp>
    </p:spTree>
    <p:extLst>
      <p:ext uri="{BB962C8B-B14F-4D97-AF65-F5344CB8AC3E}">
        <p14:creationId xmlns:p14="http://schemas.microsoft.com/office/powerpoint/2010/main" val="3366552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333CE-FE96-1748-BA7C-70184EF582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13ADB2-259D-3811-B6CF-B91A344346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DE7C63-829F-83DB-87D5-B040E4B13B92}"/>
              </a:ext>
            </a:extLst>
          </p:cNvPr>
          <p:cNvSpPr>
            <a:spLocks noGrp="1"/>
          </p:cNvSpPr>
          <p:nvPr>
            <p:ph type="body" idx="1"/>
          </p:nvPr>
        </p:nvSpPr>
        <p:spPr/>
        <p:txBody>
          <a:bodyPr/>
          <a:lstStyle/>
          <a:p>
            <a:pPr lvl="0"/>
            <a:r>
              <a:rPr lang="en-US" sz="1800" b="1" dirty="0">
                <a:solidFill>
                  <a:srgbClr val="4472C4"/>
                </a:solidFill>
                <a:latin typeface="Aptos" panose="020B0004020202020204" pitchFamily="34" charset="0"/>
              </a:rPr>
              <a:t>On-Site Consultation Program and Compliance Assistance Specialists</a:t>
            </a:r>
            <a:br>
              <a:rPr lang="en-US" sz="1800" b="1" dirty="0">
                <a:solidFill>
                  <a:srgbClr val="4472C4"/>
                </a:solidFill>
                <a:latin typeface="Aptos" panose="020B0004020202020204" pitchFamily="34" charset="0"/>
              </a:rPr>
            </a:br>
            <a:r>
              <a:rPr lang="en-US" sz="1800" b="1" dirty="0">
                <a:solidFill>
                  <a:srgbClr val="4472C4"/>
                </a:solidFill>
                <a:latin typeface="Aptos" panose="020B0004020202020204" pitchFamily="34" charset="0"/>
              </a:rPr>
              <a:t> </a:t>
            </a:r>
          </a:p>
          <a:p>
            <a:pPr marL="174982" indent="-174982">
              <a:buFont typeface="Arial" panose="020B0604020202020204" pitchFamily="34" charset="0"/>
              <a:buChar char="•"/>
            </a:pPr>
            <a:r>
              <a:rPr lang="en-US" dirty="0"/>
              <a:t>We are also increasing our efforts to support compliance through the On-Site Consultation Program, which offers no-cost and confidential safety and health services to small and medium-sized businesses.</a:t>
            </a:r>
          </a:p>
          <a:p>
            <a:r>
              <a:rPr lang="en-US" dirty="0"/>
              <a:t> </a:t>
            </a:r>
          </a:p>
          <a:p>
            <a:pPr marL="174982" indent="-174982">
              <a:buFont typeface="Arial" panose="020B0604020202020204" pitchFamily="34" charset="0"/>
              <a:buChar char="•"/>
            </a:pPr>
            <a:r>
              <a:rPr lang="en-US" dirty="0"/>
              <a:t>OSHA’s On-Site Consultation Program offers confidential occupational safety and health services to small- and medium-sized businesses in all 50 states, the District of Columbia, and several U.S. territories, with priority given to high-hazards worksites. </a:t>
            </a:r>
            <a:br>
              <a:rPr lang="en-US" dirty="0"/>
            </a:br>
            <a:endParaRPr lang="en-US" dirty="0"/>
          </a:p>
          <a:p>
            <a:pPr marL="174982" indent="-174982">
              <a:buFont typeface="Arial" panose="020B0604020202020204" pitchFamily="34" charset="0"/>
              <a:buChar char="•"/>
            </a:pPr>
            <a:r>
              <a:rPr lang="en-US" dirty="0"/>
              <a:t>On-Site Consultants work with employers to find and fix workplace hazards, give advice for complying with OSHA standards, help establish and improve safety and health programs, and train employees.</a:t>
            </a:r>
            <a:br>
              <a:rPr lang="en-US" dirty="0"/>
            </a:br>
            <a:endParaRPr lang="en-US" dirty="0"/>
          </a:p>
          <a:p>
            <a:pPr marL="174982" indent="-174982">
              <a:buFont typeface="Arial" panose="020B0604020202020204" pitchFamily="34" charset="0"/>
              <a:buChar char="•"/>
            </a:pPr>
            <a:r>
              <a:rPr lang="en-US" dirty="0"/>
              <a:t>On-Site Consultation Program visits do not result in citations or penalties. Instead, they are meant to help identify hazards, strengthen protections, and improve workplace productivity – proving that safety pays. </a:t>
            </a:r>
            <a:br>
              <a:rPr lang="en-US" dirty="0"/>
            </a:br>
            <a:endParaRPr lang="en-US" dirty="0"/>
          </a:p>
          <a:p>
            <a:pPr marL="174982" indent="-174982">
              <a:buFont typeface="Arial" panose="020B0604020202020204" pitchFamily="34" charset="0"/>
              <a:buChar char="•"/>
            </a:pPr>
            <a:r>
              <a:rPr lang="en-US" dirty="0"/>
              <a:t>To request a no-cost consultation, visit </a:t>
            </a:r>
            <a:r>
              <a:rPr lang="en-US" u="sng" dirty="0">
                <a:hlinkClick r:id="rId3"/>
              </a:rPr>
              <a:t>https://www.osha.gov/consultation/directory-text</a:t>
            </a:r>
            <a:r>
              <a:rPr lang="en-US" dirty="0"/>
              <a:t>. </a:t>
            </a:r>
          </a:p>
          <a:p>
            <a:r>
              <a:rPr lang="en-US" dirty="0"/>
              <a:t> </a:t>
            </a:r>
          </a:p>
          <a:p>
            <a:pPr marL="174982" indent="-174982">
              <a:buFont typeface="Arial" panose="020B0604020202020204" pitchFamily="34" charset="0"/>
              <a:buChar char="•"/>
            </a:pPr>
            <a:r>
              <a:rPr lang="en-US" dirty="0"/>
              <a:t>OSHA also has Compliance Assistance Specialists (CASs) in federal OSHA regional and area offices across the country who are an excellent resource for employers and employees.</a:t>
            </a:r>
            <a:br>
              <a:rPr lang="en-US" dirty="0"/>
            </a:br>
            <a:endParaRPr lang="en-US" dirty="0"/>
          </a:p>
          <a:p>
            <a:pPr marL="174982" indent="-174982">
              <a:buFont typeface="Arial" panose="020B0604020202020204" pitchFamily="34" charset="0"/>
              <a:buChar char="•"/>
            </a:pPr>
            <a:r>
              <a:rPr lang="en-US" dirty="0"/>
              <a:t>CASs conduct outreach to a variety of stakeholders, from small businesses and other employers to trade and professional associations, to union locals and worker centers, to community and faith-based groups. </a:t>
            </a:r>
          </a:p>
          <a:p>
            <a:r>
              <a:rPr lang="en-US" dirty="0"/>
              <a:t> </a:t>
            </a:r>
          </a:p>
          <a:p>
            <a:pPr marL="174982" indent="-174982">
              <a:buFont typeface="Arial" panose="020B0604020202020204" pitchFamily="34" charset="0"/>
              <a:buChar char="•"/>
            </a:pPr>
            <a:r>
              <a:rPr lang="en-US" dirty="0"/>
              <a:t>CASs can provide general information about complying with OSHA’s standards and understanding employer responsibilities and employee rights.</a:t>
            </a:r>
            <a:br>
              <a:rPr lang="en-US" dirty="0"/>
            </a:br>
            <a:endParaRPr lang="en-US" dirty="0"/>
          </a:p>
          <a:p>
            <a:pPr marL="174982" indent="-174982">
              <a:buFont typeface="Arial" panose="020B0604020202020204" pitchFamily="34" charset="0"/>
              <a:buChar char="•"/>
            </a:pPr>
            <a:r>
              <a:rPr lang="en-US" dirty="0"/>
              <a:t>They also promote and help implement OSHA’s cooperative programs, such as the </a:t>
            </a:r>
            <a:r>
              <a:rPr lang="en-US" dirty="0">
                <a:hlinkClick r:id="rId4"/>
              </a:rPr>
              <a:t>Voluntary Protection Programs</a:t>
            </a:r>
            <a:r>
              <a:rPr lang="en-US" dirty="0"/>
              <a:t>, the </a:t>
            </a:r>
            <a:r>
              <a:rPr lang="en-US" dirty="0">
                <a:hlinkClick r:id="rId5"/>
              </a:rPr>
              <a:t>Strategic Partnership Program</a:t>
            </a:r>
            <a:r>
              <a:rPr lang="en-US" dirty="0"/>
              <a:t>, and the </a:t>
            </a:r>
            <a:r>
              <a:rPr lang="en-US" dirty="0">
                <a:hlinkClick r:id="rId6"/>
              </a:rPr>
              <a:t>Alliance Program</a:t>
            </a:r>
            <a:r>
              <a:rPr lang="en-US" dirty="0"/>
              <a:t>. They also play a critical role in raising awareness around OSHA’s initiatives, including the annual </a:t>
            </a:r>
            <a:r>
              <a:rPr lang="en-US" dirty="0">
                <a:hlinkClick r:id="rId7"/>
              </a:rPr>
              <a:t>Fall Stand-Down</a:t>
            </a:r>
            <a:r>
              <a:rPr lang="en-US" dirty="0"/>
              <a:t> and </a:t>
            </a:r>
            <a:r>
              <a:rPr lang="en-US" dirty="0">
                <a:hlinkClick r:id="rId7"/>
              </a:rPr>
              <a:t>Safe + Sound Week</a:t>
            </a:r>
            <a:r>
              <a:rPr lang="en-US" dirty="0"/>
              <a:t> event.</a:t>
            </a:r>
          </a:p>
          <a:p>
            <a:r>
              <a:rPr lang="en-US" dirty="0"/>
              <a:t> </a:t>
            </a:r>
          </a:p>
          <a:p>
            <a:pPr marL="174982" indent="-174982">
              <a:buFont typeface="Arial" panose="020B0604020202020204" pitchFamily="34" charset="0"/>
              <a:buChar char="•"/>
            </a:pPr>
            <a:r>
              <a:rPr lang="en-US" dirty="0"/>
              <a:t>To find a Compliance Assistance Specialist nearest you, visit </a:t>
            </a:r>
            <a:r>
              <a:rPr lang="en-US" u="sng" dirty="0">
                <a:hlinkClick r:id="rId8"/>
              </a:rPr>
              <a:t>https://www.osha.gov/complianceassistance/cas</a:t>
            </a:r>
            <a:r>
              <a:rPr lang="en-US" dirty="0"/>
              <a:t>.</a:t>
            </a:r>
            <a:r>
              <a:rPr lang="en-US" u="sng" dirty="0"/>
              <a:t> </a:t>
            </a:r>
            <a:endParaRPr lang="en-US" b="1" i="0" dirty="0">
              <a:solidFill>
                <a:srgbClr val="4472C4"/>
              </a:solidFill>
              <a:effectLst/>
              <a:latin typeface="Segoe UI" panose="020B0502040204020203" pitchFamily="34" charset="0"/>
            </a:endParaRPr>
          </a:p>
        </p:txBody>
      </p:sp>
      <p:sp>
        <p:nvSpPr>
          <p:cNvPr id="4" name="Slide Number Placeholder 3">
            <a:extLst>
              <a:ext uri="{FF2B5EF4-FFF2-40B4-BE49-F238E27FC236}">
                <a16:creationId xmlns:a16="http://schemas.microsoft.com/office/drawing/2014/main" id="{73ACBE69-27C2-7C46-9CF8-73E645F1F0DC}"/>
              </a:ext>
            </a:extLst>
          </p:cNvPr>
          <p:cNvSpPr>
            <a:spLocks noGrp="1"/>
          </p:cNvSpPr>
          <p:nvPr>
            <p:ph type="sldNum" sz="quarter" idx="5"/>
          </p:nvPr>
        </p:nvSpPr>
        <p:spPr/>
        <p:txBody>
          <a:bodyPr/>
          <a:lstStyle/>
          <a:p>
            <a:fld id="{1199C346-9683-4FB6-A7CE-E01020554409}" type="slidenum">
              <a:rPr lang="en-US" smtClean="0"/>
              <a:t>10</a:t>
            </a:fld>
            <a:endParaRPr lang="en-US" dirty="0"/>
          </a:p>
        </p:txBody>
      </p:sp>
    </p:spTree>
    <p:extLst>
      <p:ext uri="{BB962C8B-B14F-4D97-AF65-F5344CB8AC3E}">
        <p14:creationId xmlns:p14="http://schemas.microsoft.com/office/powerpoint/2010/main" val="1996640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Safe + Sound is a year-round campaign to encourage every workplace to have a safety and health program. </a:t>
            </a:r>
            <a:br>
              <a:rPr lang="en-US" dirty="0"/>
            </a:br>
            <a:endParaRPr lang="en-US" dirty="0"/>
          </a:p>
          <a:p>
            <a:pPr marL="174982" indent="-174982">
              <a:buFont typeface="Arial" panose="020B0604020202020204" pitchFamily="34" charset="0"/>
              <a:buChar char="•"/>
            </a:pPr>
            <a:r>
              <a:rPr lang="en-US" dirty="0"/>
              <a:t>Safe + Sound Week was August 11-17, 2025, and we recognized the successes of workplace safety and health programs and offers information and ideas on how to keep America’s workers safe. </a:t>
            </a:r>
            <a:br>
              <a:rPr lang="en-US" dirty="0"/>
            </a:br>
            <a:endParaRPr lang="en-US" dirty="0"/>
          </a:p>
          <a:p>
            <a:pPr marL="174982" indent="-174982">
              <a:buFont typeface="Arial" panose="020B0604020202020204" pitchFamily="34" charset="0"/>
              <a:buChar char="•"/>
            </a:pPr>
            <a:r>
              <a:rPr lang="en-US" dirty="0"/>
              <a:t>We provided resources and activities for businesses on emergency preparedness and response that can be done at work or at home.</a:t>
            </a:r>
          </a:p>
          <a:p>
            <a:endParaRPr lang="en-US" dirty="0"/>
          </a:p>
        </p:txBody>
      </p:sp>
      <p:sp>
        <p:nvSpPr>
          <p:cNvPr id="4" name="Slide Number Placeholder 3"/>
          <p:cNvSpPr>
            <a:spLocks noGrp="1"/>
          </p:cNvSpPr>
          <p:nvPr>
            <p:ph type="sldNum" sz="quarter" idx="5"/>
          </p:nvPr>
        </p:nvSpPr>
        <p:spPr/>
        <p:txBody>
          <a:bodyPr/>
          <a:lstStyle/>
          <a:p>
            <a:fld id="{992F26A9-B259-3845-B75C-7413A7586C4E}" type="slidenum">
              <a:rPr lang="en-US" smtClean="0"/>
              <a:t>11</a:t>
            </a:fld>
            <a:endParaRPr lang="en-US" dirty="0"/>
          </a:p>
        </p:txBody>
      </p:sp>
    </p:spTree>
    <p:extLst>
      <p:ext uri="{BB962C8B-B14F-4D97-AF65-F5344CB8AC3E}">
        <p14:creationId xmlns:p14="http://schemas.microsoft.com/office/powerpoint/2010/main" val="2119651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5A4FB-2390-915F-4EE5-C9C5E4EB87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9CC8C3-0074-A5A4-5610-63088D7976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DE2F3B-25B2-A0B0-7B9A-3E72B9C8C9D5}"/>
              </a:ext>
            </a:extLst>
          </p:cNvPr>
          <p:cNvSpPr>
            <a:spLocks noGrp="1"/>
          </p:cNvSpPr>
          <p:nvPr>
            <p:ph type="body" idx="1"/>
          </p:nvPr>
        </p:nvSpPr>
        <p:spPr/>
        <p:txBody>
          <a:bodyPr/>
          <a:lstStyle/>
          <a:p>
            <a:pPr fontAlgn="base">
              <a:lnSpc>
                <a:spcPts val="1818"/>
              </a:lnSpc>
              <a:spcBef>
                <a:spcPts val="1225"/>
              </a:spcBef>
              <a:spcAft>
                <a:spcPts val="816"/>
              </a:spcAft>
            </a:pPr>
            <a:r>
              <a:rPr lang="en-US" sz="1800" b="1" dirty="0">
                <a:solidFill>
                  <a:srgbClr val="4472C4"/>
                </a:solidFill>
                <a:latin typeface="Aptos" panose="020B0004020202020204" pitchFamily="34" charset="0"/>
              </a:rPr>
              <a:t>Enforcement  </a:t>
            </a:r>
            <a:endParaRPr lang="en-US" b="1" i="0" dirty="0">
              <a:solidFill>
                <a:srgbClr val="4472C4"/>
              </a:solidFill>
              <a:effectLst/>
              <a:latin typeface="Aptos" panose="020B0004020202020204" pitchFamily="34" charset="0"/>
            </a:endParaRPr>
          </a:p>
          <a:p>
            <a:pPr fontAlgn="base">
              <a:lnSpc>
                <a:spcPts val="1378"/>
              </a:lnSpc>
              <a:buFont typeface="Arial" panose="020B0604020202020204" pitchFamily="34" charset="0"/>
              <a:buChar char="•"/>
            </a:pPr>
            <a:r>
              <a:rPr lang="en-US" sz="1800" dirty="0">
                <a:solidFill>
                  <a:srgbClr val="000000"/>
                </a:solidFill>
                <a:latin typeface="Aptos" panose="020B0004020202020204" pitchFamily="34" charset="0"/>
              </a:rPr>
              <a:t>OSHA sets enforcement policy and targeted inspection programs, and responds to fatalities, catastrophes and complaints. </a:t>
            </a:r>
            <a:br>
              <a:rPr lang="en-US" sz="1800" dirty="0">
                <a:solidFill>
                  <a:srgbClr val="000000"/>
                </a:solidFill>
                <a:latin typeface="Aptos" panose="020B0004020202020204" pitchFamily="34" charset="0"/>
              </a:rPr>
            </a:br>
            <a:endParaRPr lang="en-US" sz="1800" dirty="0">
              <a:solidFill>
                <a:srgbClr val="000000"/>
              </a:solidFill>
              <a:latin typeface="Aptos" panose="020B0004020202020204" pitchFamily="34" charset="0"/>
            </a:endParaRPr>
          </a:p>
          <a:p>
            <a:pPr fontAlgn="base">
              <a:lnSpc>
                <a:spcPts val="1487"/>
              </a:lnSpc>
              <a:buFont typeface="Arial" panose="020B0604020202020204" pitchFamily="34" charset="0"/>
              <a:buChar char="•"/>
            </a:pPr>
            <a:r>
              <a:rPr lang="en-US" sz="1800" dirty="0">
                <a:solidFill>
                  <a:srgbClr val="000000"/>
                </a:solidFill>
                <a:latin typeface="Aptos" panose="020B0004020202020204" pitchFamily="34" charset="0"/>
              </a:rPr>
              <a:t>OSHA conducts two inspection types: programmed and unprogrammed. </a:t>
            </a:r>
            <a:r>
              <a:rPr lang="en-US" sz="1800" dirty="0">
                <a:solidFill>
                  <a:srgbClr val="000000"/>
                </a:solidFill>
                <a:latin typeface="WordVisiCarriageReturn_MSFontService"/>
              </a:rPr>
              <a:t> </a:t>
            </a:r>
            <a:br>
              <a:rPr lang="en-US" sz="1800" dirty="0">
                <a:solidFill>
                  <a:srgbClr val="000000"/>
                </a:solidFill>
                <a:latin typeface="WordVisiCarriageReturn_MSFontService"/>
              </a:rPr>
            </a:br>
            <a:r>
              <a:rPr lang="en-US" sz="1800" dirty="0">
                <a:solidFill>
                  <a:srgbClr val="000000"/>
                </a:solidFill>
                <a:latin typeface="Aptos" panose="020B0004020202020204" pitchFamily="34" charset="0"/>
              </a:rPr>
              <a:t> </a:t>
            </a:r>
          </a:p>
          <a:p>
            <a:pPr marL="758255" lvl="1" indent="-291636" fontAlgn="base">
              <a:lnSpc>
                <a:spcPts val="1487"/>
              </a:lnSpc>
              <a:buFont typeface="Courier New" panose="02070309020205020404" pitchFamily="49" charset="0"/>
              <a:buChar char="o"/>
            </a:pPr>
            <a:r>
              <a:rPr lang="en-US" sz="1800" dirty="0">
                <a:solidFill>
                  <a:srgbClr val="000000"/>
                </a:solidFill>
                <a:latin typeface="Aptos" panose="020B0004020202020204" pitchFamily="34" charset="0"/>
              </a:rPr>
              <a:t>Unprogrammed inspections are initiated for reasons such as imminent danger situations, fatalities and catastrophes, complaints, and referrals. </a:t>
            </a:r>
          </a:p>
          <a:p>
            <a:pPr marL="758255" lvl="1" indent="-291636" fontAlgn="base">
              <a:lnSpc>
                <a:spcPts val="1487"/>
              </a:lnSpc>
              <a:buFont typeface="Courier New" panose="02070309020205020404" pitchFamily="49" charset="0"/>
              <a:buChar char="o"/>
            </a:pPr>
            <a:r>
              <a:rPr lang="en-US" sz="1800" dirty="0">
                <a:solidFill>
                  <a:srgbClr val="000000"/>
                </a:solidFill>
                <a:latin typeface="Aptos" panose="020B0004020202020204" pitchFamily="34" charset="0"/>
              </a:rPr>
              <a:t>Programmed inspections are oriented towards high-hazard workplaces and recalcitrant business owners and employers. </a:t>
            </a:r>
          </a:p>
          <a:p>
            <a:pPr marL="758255" lvl="1" indent="-291636" fontAlgn="base">
              <a:lnSpc>
                <a:spcPts val="1487"/>
              </a:lnSpc>
              <a:buFont typeface="Courier New" panose="02070309020205020404" pitchFamily="49" charset="0"/>
              <a:buChar char="o"/>
            </a:pPr>
            <a:r>
              <a:rPr lang="en-US" sz="1800" dirty="0">
                <a:solidFill>
                  <a:srgbClr val="000000"/>
                </a:solidFill>
                <a:latin typeface="Aptos" panose="020B0004020202020204" pitchFamily="34" charset="0"/>
              </a:rPr>
              <a:t>Approximately 60% of OSHA inspections are of the unprogrammed type. </a:t>
            </a:r>
            <a:r>
              <a:rPr lang="en-US" sz="1800" dirty="0">
                <a:solidFill>
                  <a:srgbClr val="000000"/>
                </a:solidFill>
                <a:latin typeface="WordVisiCarriageReturn_MSFontService"/>
              </a:rPr>
              <a:t> </a:t>
            </a:r>
            <a:br>
              <a:rPr lang="en-US" sz="1800" dirty="0">
                <a:solidFill>
                  <a:srgbClr val="000000"/>
                </a:solidFill>
                <a:latin typeface="WordVisiCarriageReturn_MSFontService"/>
              </a:rPr>
            </a:br>
            <a:r>
              <a:rPr lang="en-US" sz="1800" dirty="0">
                <a:solidFill>
                  <a:srgbClr val="000000"/>
                </a:solidFill>
                <a:latin typeface="Aptos" panose="020B0004020202020204" pitchFamily="34" charset="0"/>
              </a:rPr>
              <a:t> </a:t>
            </a:r>
          </a:p>
          <a:p>
            <a:pPr fontAlgn="base">
              <a:lnSpc>
                <a:spcPts val="1487"/>
              </a:lnSpc>
              <a:buFont typeface="Arial" panose="020B0604020202020204" pitchFamily="34" charset="0"/>
              <a:buChar char="•"/>
            </a:pPr>
            <a:r>
              <a:rPr lang="en-US" sz="1800" dirty="0">
                <a:solidFill>
                  <a:srgbClr val="000000"/>
                </a:solidFill>
                <a:latin typeface="Aptos" panose="020B0004020202020204" pitchFamily="34" charset="0"/>
              </a:rPr>
              <a:t>Achieving abatement of hazards is a primary objective for the agency. </a:t>
            </a:r>
            <a:r>
              <a:rPr lang="en-US" sz="1800" dirty="0">
                <a:solidFill>
                  <a:srgbClr val="000000"/>
                </a:solidFill>
                <a:latin typeface="WordVisiCarriageReturn_MSFontService"/>
              </a:rPr>
              <a:t> </a:t>
            </a:r>
            <a:br>
              <a:rPr lang="en-US" sz="1800" dirty="0">
                <a:solidFill>
                  <a:srgbClr val="000000"/>
                </a:solidFill>
                <a:latin typeface="WordVisiCarriageReturn_MSFontService"/>
              </a:rPr>
            </a:br>
            <a:r>
              <a:rPr lang="en-US" sz="1800" dirty="0">
                <a:solidFill>
                  <a:srgbClr val="000000"/>
                </a:solidFill>
                <a:latin typeface="Aptos" panose="020B0004020202020204" pitchFamily="34" charset="0"/>
              </a:rPr>
              <a:t> </a:t>
            </a:r>
          </a:p>
          <a:p>
            <a:pPr fontAlgn="base">
              <a:lnSpc>
                <a:spcPts val="1487"/>
              </a:lnSpc>
              <a:buFont typeface="Arial" panose="020B0604020202020204" pitchFamily="34" charset="0"/>
              <a:buChar char="•"/>
            </a:pPr>
            <a:r>
              <a:rPr lang="en-US" sz="1800" dirty="0">
                <a:solidFill>
                  <a:srgbClr val="000000"/>
                </a:solidFill>
                <a:latin typeface="Aptos" panose="020B0004020202020204" pitchFamily="34" charset="0"/>
              </a:rPr>
              <a:t>OSHA also implements emphasis programs at the national, regional, and local levels. These are temporary programs that focus OSHA’s resources on particular hazards and high-hazard industries before incidents occur. We have national emphasis programs that address hazards for heat stress and amputations.  </a:t>
            </a:r>
            <a:br>
              <a:rPr lang="en-US" sz="1800" dirty="0">
                <a:solidFill>
                  <a:srgbClr val="000000"/>
                </a:solidFill>
                <a:latin typeface="Aptos" panose="020B0004020202020204" pitchFamily="34" charset="0"/>
              </a:rPr>
            </a:br>
            <a:endParaRPr lang="en-US" b="0" i="0" dirty="0">
              <a:solidFill>
                <a:srgbClr val="000000"/>
              </a:solidFill>
              <a:effectLst/>
              <a:latin typeface="Aptos" panose="020B0004020202020204" pitchFamily="34" charset="0"/>
            </a:endParaRPr>
          </a:p>
          <a:p>
            <a:pPr>
              <a:buFont typeface="Arial"/>
              <a:buNone/>
              <a:defRPr/>
            </a:pPr>
            <a:endParaRPr lang="en-US" dirty="0"/>
          </a:p>
        </p:txBody>
      </p:sp>
      <p:sp>
        <p:nvSpPr>
          <p:cNvPr id="4" name="Slide Number Placeholder 3">
            <a:extLst>
              <a:ext uri="{FF2B5EF4-FFF2-40B4-BE49-F238E27FC236}">
                <a16:creationId xmlns:a16="http://schemas.microsoft.com/office/drawing/2014/main" id="{0C40BA7D-2440-86A9-6742-E6F24549301C}"/>
              </a:ext>
            </a:extLst>
          </p:cNvPr>
          <p:cNvSpPr>
            <a:spLocks noGrp="1"/>
          </p:cNvSpPr>
          <p:nvPr>
            <p:ph type="sldNum" sz="quarter" idx="5"/>
          </p:nvPr>
        </p:nvSpPr>
        <p:spPr/>
        <p:txBody>
          <a:bodyPr/>
          <a:lstStyle/>
          <a:p>
            <a:fld id="{1199C346-9683-4FB6-A7CE-E01020554409}" type="slidenum">
              <a:rPr lang="en-US" smtClean="0"/>
              <a:t>12</a:t>
            </a:fld>
            <a:endParaRPr lang="en-US" dirty="0"/>
          </a:p>
        </p:txBody>
      </p:sp>
    </p:spTree>
    <p:extLst>
      <p:ext uri="{BB962C8B-B14F-4D97-AF65-F5344CB8AC3E}">
        <p14:creationId xmlns:p14="http://schemas.microsoft.com/office/powerpoint/2010/main" val="4224717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ts val="1818"/>
              </a:lnSpc>
              <a:spcBef>
                <a:spcPts val="1225"/>
              </a:spcBef>
              <a:spcAft>
                <a:spcPts val="816"/>
              </a:spcAft>
            </a:pPr>
            <a:r>
              <a:rPr lang="en-US" sz="1800" b="1" dirty="0">
                <a:solidFill>
                  <a:srgbClr val="4472C4"/>
                </a:solidFill>
                <a:latin typeface="Aptos" panose="020B0004020202020204" pitchFamily="34" charset="0"/>
              </a:rPr>
              <a:t>National Emphasis Programs </a:t>
            </a:r>
            <a:endParaRPr lang="en-US" b="1" i="0" dirty="0">
              <a:solidFill>
                <a:srgbClr val="4472C4"/>
              </a:solidFill>
              <a:effectLst/>
              <a:latin typeface="Aptos" panose="020B0004020202020204" pitchFamily="34" charset="0"/>
            </a:endParaRPr>
          </a:p>
          <a:p>
            <a:pPr fontAlgn="base">
              <a:lnSpc>
                <a:spcPts val="1584"/>
              </a:lnSpc>
              <a:buFont typeface="Arial" panose="020B0604020202020204" pitchFamily="34" charset="0"/>
              <a:buChar char="•"/>
            </a:pPr>
            <a:endParaRPr lang="en-US" sz="1800" dirty="0">
              <a:solidFill>
                <a:srgbClr val="000000"/>
              </a:solidFill>
              <a:latin typeface="Aptos" panose="020B0004020202020204" pitchFamily="34" charset="0"/>
            </a:endParaRPr>
          </a:p>
          <a:p>
            <a:pPr>
              <a:lnSpc>
                <a:spcPct val="115000"/>
              </a:lnSpc>
              <a:spcBef>
                <a:spcPts val="1837"/>
              </a:spcBef>
              <a:spcAft>
                <a:spcPts val="408"/>
              </a:spcAft>
            </a:pPr>
            <a:r>
              <a:rPr lang="en-US" sz="1800" b="1" kern="100" dirty="0">
                <a:solidFill>
                  <a:srgbClr val="0F4761"/>
                </a:solidFill>
                <a:latin typeface="Aptos Display" panose="020B0004020202020204" pitchFamily="34" charset="0"/>
                <a:ea typeface="Times New Roman" panose="02020603050405020304" pitchFamily="18" charset="0"/>
                <a:cs typeface="Times New Roman" panose="02020603050405020304" pitchFamily="18" charset="0"/>
              </a:rPr>
              <a:t>NEP on Amputations in Manufacturing Industries</a:t>
            </a:r>
          </a:p>
          <a:p>
            <a:pPr marL="174982" indent="-174982">
              <a:buFont typeface="Arial" panose="020B0604020202020204" pitchFamily="34" charset="0"/>
              <a:buChar char="•"/>
            </a:pPr>
            <a:r>
              <a:rPr lang="en-US" dirty="0"/>
              <a:t>OSHA renewed its NEP on Amputations in Manufacturing Industries that focuses on finding and reducing dangers that could lead to amputations and other injuries in manufacturing workplaces. </a:t>
            </a:r>
          </a:p>
          <a:p>
            <a:r>
              <a:rPr lang="en-US" dirty="0"/>
              <a:t> </a:t>
            </a:r>
          </a:p>
          <a:p>
            <a:pPr marL="174982" indent="-174982">
              <a:buFont typeface="Arial" panose="020B0604020202020204" pitchFamily="34" charset="0"/>
              <a:buChar char="•"/>
            </a:pPr>
            <a:r>
              <a:rPr lang="en-US" dirty="0"/>
              <a:t>Under the renewed program, OSHA will conduct inspections of manufacturing facilities to ensure compliance with safety practices while operating, servicing, or maintaining machines. This includes controlling dangerous energy sources and making sure machines are properly guarded to prevent amputations.</a:t>
            </a:r>
            <a:br>
              <a:rPr lang="en-US" dirty="0"/>
            </a:br>
            <a:endParaRPr lang="en-US" dirty="0"/>
          </a:p>
          <a:p>
            <a:pPr marL="174982" indent="-174982">
              <a:buFont typeface="Arial" panose="020B0604020202020204" pitchFamily="34" charset="0"/>
              <a:buChar char="•"/>
            </a:pPr>
            <a:r>
              <a:rPr lang="en-US" dirty="0"/>
              <a:t>The program was renewed on June 27, 2025, and will remain in effect for five years.</a:t>
            </a:r>
          </a:p>
          <a:p>
            <a:pPr algn="ctr" fontAlgn="base">
              <a:lnSpc>
                <a:spcPts val="1584"/>
              </a:lnSpc>
              <a:spcAft>
                <a:spcPts val="816"/>
              </a:spcAft>
            </a:pPr>
            <a:r>
              <a:rPr lang="en-US" sz="1800" dirty="0">
                <a:solidFill>
                  <a:srgbClr val="000000"/>
                </a:solidFill>
                <a:latin typeface="Aptos" panose="020B0004020202020204" pitchFamily="34" charset="0"/>
              </a:rPr>
              <a:t> </a:t>
            </a:r>
            <a:endParaRPr lang="en-US" b="0" i="0" dirty="0">
              <a:solidFill>
                <a:srgbClr val="000000"/>
              </a:solidFill>
              <a:effectLst/>
              <a:latin typeface="Aptos" panose="020B0004020202020204" pitchFamily="34" charset="0"/>
            </a:endParaRPr>
          </a:p>
          <a:p>
            <a:pPr fontAlgn="base">
              <a:lnSpc>
                <a:spcPts val="1487"/>
              </a:lnSpc>
              <a:spcBef>
                <a:spcPts val="204"/>
              </a:spcBef>
              <a:spcAft>
                <a:spcPts val="612"/>
              </a:spcAft>
            </a:pPr>
            <a:r>
              <a:rPr lang="en-US" sz="1800" b="1" i="1" dirty="0">
                <a:solidFill>
                  <a:srgbClr val="4472C4"/>
                </a:solidFill>
                <a:latin typeface="Aptos" panose="020B0004020202020204" pitchFamily="34" charset="0"/>
              </a:rPr>
              <a:t>Falls </a:t>
            </a:r>
            <a:r>
              <a:rPr lang="en-US" sz="1800" b="1" dirty="0">
                <a:solidFill>
                  <a:srgbClr val="4472C4"/>
                </a:solidFill>
                <a:latin typeface="Aptos" panose="020B0004020202020204" pitchFamily="34" charset="0"/>
              </a:rPr>
              <a:t> </a:t>
            </a:r>
            <a:endParaRPr lang="en-US" b="1" i="0" dirty="0">
              <a:solidFill>
                <a:srgbClr val="4472C4"/>
              </a:solidFill>
              <a:effectLst/>
              <a:latin typeface="Aptos" panose="020B0004020202020204" pitchFamily="34" charset="0"/>
            </a:endParaRPr>
          </a:p>
          <a:p>
            <a:pPr marL="174982" indent="-174982">
              <a:buFont typeface="Arial" panose="020B0604020202020204" pitchFamily="34" charset="0"/>
              <a:buChar char="•"/>
            </a:pPr>
            <a:r>
              <a:rPr lang="en-US" dirty="0"/>
              <a:t>Falls continue to be the leading cause of fatal incidents in the construction industry. </a:t>
            </a:r>
          </a:p>
          <a:p>
            <a:r>
              <a:rPr lang="en-US" dirty="0"/>
              <a:t> </a:t>
            </a:r>
          </a:p>
          <a:p>
            <a:pPr marL="174982" indent="-174982">
              <a:buFont typeface="Arial" panose="020B0604020202020204" pitchFamily="34" charset="0"/>
              <a:buChar char="•"/>
            </a:pPr>
            <a:r>
              <a:rPr lang="en-US" dirty="0"/>
              <a:t>Our NEP allows us to continue our enforcement focus on the industry, and we’ve uncovered and worked to ensure correction of approximately 4,500 violations this fiscal year through March 31. </a:t>
            </a:r>
          </a:p>
          <a:p>
            <a:r>
              <a:rPr lang="en-US" dirty="0"/>
              <a:t> </a:t>
            </a:r>
          </a:p>
          <a:p>
            <a:pPr marL="174982" indent="-174982">
              <a:buFont typeface="Arial" panose="020B0604020202020204" pitchFamily="34" charset="0"/>
              <a:buChar char="•"/>
            </a:pPr>
            <a:r>
              <a:rPr lang="en-US" dirty="0"/>
              <a:t>Six of the top 10 violations are related to working from heights. </a:t>
            </a:r>
          </a:p>
          <a:p>
            <a:r>
              <a:rPr lang="en-US" dirty="0"/>
              <a:t> </a:t>
            </a:r>
          </a:p>
          <a:p>
            <a:pPr marL="174982" indent="-174982">
              <a:buFont typeface="Arial" panose="020B0604020202020204" pitchFamily="34" charset="0"/>
              <a:buChar char="•"/>
            </a:pPr>
            <a:r>
              <a:rPr lang="en-US" dirty="0"/>
              <a:t>Enforcement is not our only approach; our outreach activity also makes a heavy impact. </a:t>
            </a:r>
          </a:p>
          <a:p>
            <a:r>
              <a:rPr lang="en-US" dirty="0"/>
              <a:t> </a:t>
            </a:r>
          </a:p>
          <a:p>
            <a:pPr marL="174982" indent="-174982">
              <a:buFont typeface="Arial" panose="020B0604020202020204" pitchFamily="34" charset="0"/>
              <a:buChar char="•"/>
            </a:pPr>
            <a:r>
              <a:rPr lang="en-US" dirty="0"/>
              <a:t>This combination of outreach and enforcement is an enduring effort to decrease fatal falls in an industry with ever-changing worksites and work force.</a:t>
            </a:r>
          </a:p>
          <a:p>
            <a:pPr fontAlgn="base">
              <a:lnSpc>
                <a:spcPts val="1487"/>
              </a:lnSpc>
              <a:spcBef>
                <a:spcPts val="204"/>
              </a:spcBef>
              <a:spcAft>
                <a:spcPts val="612"/>
              </a:spcAft>
            </a:pPr>
            <a:br>
              <a:rPr lang="en-US" sz="1800" dirty="0">
                <a:solidFill>
                  <a:srgbClr val="000000"/>
                </a:solidFill>
                <a:latin typeface="Aptos" panose="020B0004020202020204" pitchFamily="34" charset="0"/>
              </a:rPr>
            </a:br>
            <a:r>
              <a:rPr lang="en-US" sz="1800" b="1" i="1" dirty="0">
                <a:solidFill>
                  <a:srgbClr val="4472C4"/>
                </a:solidFill>
                <a:latin typeface="Aptos" panose="020B0004020202020204" pitchFamily="34" charset="0"/>
              </a:rPr>
              <a:t>Heat</a:t>
            </a:r>
            <a:r>
              <a:rPr lang="en-US" sz="1800" b="1" dirty="0">
                <a:solidFill>
                  <a:srgbClr val="4472C4"/>
                </a:solidFill>
                <a:latin typeface="Aptos" panose="020B0004020202020204" pitchFamily="34" charset="0"/>
              </a:rPr>
              <a:t> </a:t>
            </a:r>
          </a:p>
          <a:p>
            <a:pPr marL="174982" indent="-174982">
              <a:buFont typeface="Arial" panose="020B0604020202020204" pitchFamily="34" charset="0"/>
              <a:buChar char="•"/>
            </a:pPr>
            <a:r>
              <a:rPr lang="en-US" dirty="0"/>
              <a:t>The NEP was implemented in 2022. </a:t>
            </a:r>
          </a:p>
          <a:p>
            <a:r>
              <a:rPr lang="en-US" dirty="0"/>
              <a:t> </a:t>
            </a:r>
          </a:p>
          <a:p>
            <a:pPr marL="174982" indent="-174982">
              <a:buFont typeface="Arial" panose="020B0604020202020204" pitchFamily="34" charset="0"/>
              <a:buChar char="•"/>
            </a:pPr>
            <a:r>
              <a:rPr lang="en-US" dirty="0"/>
              <a:t>Preliminary data from heat NEP inspections found that most employers (95% or more) have available water and access to shade for their workers.  </a:t>
            </a:r>
          </a:p>
          <a:p>
            <a:r>
              <a:rPr lang="en-US" dirty="0"/>
              <a:t> </a:t>
            </a:r>
          </a:p>
          <a:p>
            <a:pPr marL="174982" indent="-174982">
              <a:buFont typeface="Arial" panose="020B0604020202020204" pitchFamily="34" charset="0"/>
              <a:buChar char="•"/>
            </a:pPr>
            <a:r>
              <a:rPr lang="en-US" dirty="0"/>
              <a:t>However, we also found that there is room for improvement on training on the signs and symptoms of heat stress or providing first aid measures when needed.  </a:t>
            </a:r>
          </a:p>
          <a:p>
            <a:r>
              <a:rPr lang="en-US" dirty="0"/>
              <a:t> </a:t>
            </a:r>
          </a:p>
          <a:p>
            <a:pPr marL="174982" indent="-174982">
              <a:buFont typeface="Arial" panose="020B0604020202020204" pitchFamily="34" charset="0"/>
              <a:buChar char="•"/>
            </a:pPr>
            <a:r>
              <a:rPr lang="en-US" dirty="0"/>
              <a:t>The Heat NEP has been extended through April 2026 and will continue while OSHA revises it.</a:t>
            </a:r>
            <a:br>
              <a:rPr lang="en-US" dirty="0"/>
            </a:br>
            <a:endParaRPr lang="en-US" dirty="0"/>
          </a:p>
          <a:p>
            <a:pPr marL="174982" indent="-174982">
              <a:buFont typeface="Arial" panose="020B0604020202020204" pitchFamily="34" charset="0"/>
              <a:buChar char="•"/>
            </a:pPr>
            <a:r>
              <a:rPr lang="en-US" dirty="0"/>
              <a:t>Working in extreme weather conditions is a workplace hazard that can be deadly if proper precautions aren’t taken. </a:t>
            </a:r>
            <a:br>
              <a:rPr lang="en-US" dirty="0"/>
            </a:br>
            <a:endParaRPr lang="en-US" dirty="0"/>
          </a:p>
          <a:p>
            <a:pPr marL="174982" indent="-174982">
              <a:buFont typeface="Arial" panose="020B0604020202020204" pitchFamily="34" charset="0"/>
              <a:buChar char="•"/>
            </a:pPr>
            <a:r>
              <a:rPr lang="en-US" dirty="0"/>
              <a:t>No one should risk their health or life for simply going to work.</a:t>
            </a:r>
          </a:p>
          <a:p>
            <a:r>
              <a:rPr lang="en-US" dirty="0"/>
              <a:t> </a:t>
            </a:r>
          </a:p>
          <a:p>
            <a:pPr marL="174982" indent="-174982">
              <a:buFont typeface="Arial" panose="020B0604020202020204" pitchFamily="34" charset="0"/>
              <a:buChar char="•"/>
            </a:pPr>
            <a:r>
              <a:rPr lang="en-US" dirty="0"/>
              <a:t>We will continue to perform compliance assistance visits as part of the NEP.</a:t>
            </a:r>
            <a:br>
              <a:rPr lang="en-US" dirty="0"/>
            </a:br>
            <a:endParaRPr lang="en-US" sz="1800" dirty="0">
              <a:solidFill>
                <a:srgbClr val="000000"/>
              </a:solidFill>
              <a:latin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92F26A9-B259-3845-B75C-7413A7586C4E}" type="slidenum">
              <a:rPr lang="en-US" smtClean="0"/>
              <a:t>13</a:t>
            </a:fld>
            <a:endParaRPr lang="en-US" dirty="0"/>
          </a:p>
        </p:txBody>
      </p:sp>
    </p:spTree>
    <p:extLst>
      <p:ext uri="{BB962C8B-B14F-4D97-AF65-F5344CB8AC3E}">
        <p14:creationId xmlns:p14="http://schemas.microsoft.com/office/powerpoint/2010/main" val="2426951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171CA-48D7-4B57-C993-18DF234F7F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18FB79-63AE-CB95-F23B-1D8A0573EE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D6FDE1-15BE-3AB2-1544-3D012FBAAE6B}"/>
              </a:ext>
            </a:extLst>
          </p:cNvPr>
          <p:cNvSpPr>
            <a:spLocks noGrp="1"/>
          </p:cNvSpPr>
          <p:nvPr>
            <p:ph type="body" idx="1"/>
          </p:nvPr>
        </p:nvSpPr>
        <p:spPr/>
        <p:txBody>
          <a:bodyPr/>
          <a:lstStyle/>
          <a:p>
            <a:pPr fontAlgn="base">
              <a:lnSpc>
                <a:spcPts val="1818"/>
              </a:lnSpc>
              <a:spcBef>
                <a:spcPts val="1225"/>
              </a:spcBef>
              <a:spcAft>
                <a:spcPts val="816"/>
              </a:spcAft>
            </a:pPr>
            <a:r>
              <a:rPr lang="en-US" sz="1800" b="1" dirty="0">
                <a:solidFill>
                  <a:srgbClr val="4472C4"/>
                </a:solidFill>
                <a:latin typeface="Aptos" panose="020B0004020202020204" pitchFamily="34" charset="0"/>
              </a:rPr>
              <a:t>Inspections </a:t>
            </a:r>
            <a:endParaRPr lang="en-US" b="1" i="0" dirty="0">
              <a:solidFill>
                <a:srgbClr val="4472C4"/>
              </a:solidFill>
              <a:effectLst/>
              <a:latin typeface="Segoe UI" panose="020B0502040204020203" pitchFamily="34" charset="0"/>
            </a:endParaRPr>
          </a:p>
          <a:p>
            <a:pPr fontAlgn="base">
              <a:lnSpc>
                <a:spcPts val="1487"/>
              </a:lnSpc>
              <a:buFont typeface="Arial" panose="020B0604020202020204" pitchFamily="34" charset="0"/>
              <a:buChar char="•"/>
            </a:pPr>
            <a:r>
              <a:rPr lang="en-US" sz="1800" dirty="0">
                <a:solidFill>
                  <a:srgbClr val="000000"/>
                </a:solidFill>
                <a:latin typeface="Aptos" panose="020B0004020202020204" pitchFamily="34" charset="0"/>
              </a:rPr>
              <a:t>OSHA focuses its inspection resources on the most hazardous workplaces in order of priority: </a:t>
            </a:r>
            <a:r>
              <a:rPr lang="en-US" sz="1800" dirty="0">
                <a:solidFill>
                  <a:srgbClr val="000000"/>
                </a:solidFill>
                <a:latin typeface="WordVisiCarriageReturn_MSFontService"/>
              </a:rPr>
              <a:t> </a:t>
            </a:r>
            <a:br>
              <a:rPr lang="en-US" sz="1800" dirty="0">
                <a:solidFill>
                  <a:srgbClr val="000000"/>
                </a:solidFill>
                <a:latin typeface="WordVisiCarriageReturn_MSFontService"/>
              </a:rPr>
            </a:br>
            <a:r>
              <a:rPr lang="en-US" sz="1800" dirty="0">
                <a:solidFill>
                  <a:srgbClr val="000000"/>
                </a:solidFill>
                <a:latin typeface="Aptos" panose="020B0004020202020204" pitchFamily="34" charset="0"/>
              </a:rPr>
              <a:t> </a:t>
            </a:r>
          </a:p>
          <a:p>
            <a:pPr fontAlgn="base">
              <a:lnSpc>
                <a:spcPts val="1487"/>
              </a:lnSpc>
              <a:spcAft>
                <a:spcPts val="612"/>
              </a:spcAft>
            </a:pPr>
            <a:r>
              <a:rPr lang="en-US" sz="1800" dirty="0">
                <a:solidFill>
                  <a:srgbClr val="000000"/>
                </a:solidFill>
                <a:latin typeface="Aptos" panose="020B0004020202020204" pitchFamily="34" charset="0"/>
              </a:rPr>
              <a:t>1. </a:t>
            </a:r>
            <a:r>
              <a:rPr lang="en-US" sz="1800" i="1" dirty="0">
                <a:solidFill>
                  <a:srgbClr val="000000"/>
                </a:solidFill>
                <a:latin typeface="Aptos" panose="020B0004020202020204" pitchFamily="34" charset="0"/>
              </a:rPr>
              <a:t>Imminent danger situations</a:t>
            </a:r>
            <a:r>
              <a:rPr lang="en-US" sz="1800" dirty="0">
                <a:solidFill>
                  <a:srgbClr val="000000"/>
                </a:solidFill>
                <a:latin typeface="Aptos" panose="020B0004020202020204" pitchFamily="34" charset="0"/>
              </a:rPr>
              <a:t>—hazards that could cause death or serious physical harm receive top priority. Compliance officers will ask employers to correct these hazards immediately or remove endangered employees.  </a:t>
            </a:r>
            <a:endParaRPr lang="en-US" b="0" i="0" dirty="0">
              <a:solidFill>
                <a:srgbClr val="000000"/>
              </a:solidFill>
              <a:effectLst/>
              <a:latin typeface="Segoe UI" panose="020B0502040204020203" pitchFamily="34" charset="0"/>
            </a:endParaRPr>
          </a:p>
          <a:p>
            <a:pPr fontAlgn="base">
              <a:lnSpc>
                <a:spcPts val="1487"/>
              </a:lnSpc>
              <a:spcAft>
                <a:spcPts val="612"/>
              </a:spcAft>
            </a:pPr>
            <a:r>
              <a:rPr lang="en-US" sz="1800" dirty="0">
                <a:solidFill>
                  <a:srgbClr val="000000"/>
                </a:solidFill>
                <a:latin typeface="Aptos" panose="020B0004020202020204" pitchFamily="34" charset="0"/>
              </a:rPr>
              <a:t>2. </a:t>
            </a:r>
            <a:r>
              <a:rPr lang="en-US" sz="1800" i="1" dirty="0">
                <a:solidFill>
                  <a:srgbClr val="000000"/>
                </a:solidFill>
                <a:latin typeface="Aptos" panose="020B0004020202020204" pitchFamily="34" charset="0"/>
              </a:rPr>
              <a:t>Severe injuries and illnesses</a:t>
            </a:r>
            <a:r>
              <a:rPr lang="en-US" sz="1800" dirty="0">
                <a:solidFill>
                  <a:srgbClr val="000000"/>
                </a:solidFill>
                <a:latin typeface="Aptos" panose="020B0004020202020204" pitchFamily="34" charset="0"/>
              </a:rPr>
              <a:t> — employers must report all work-related fatalities within 8 hours and all work-related inpatient hospitalizations, amputations, or losses of an eye within 24 hours.   </a:t>
            </a:r>
            <a:endParaRPr lang="en-US" b="0" i="0" dirty="0">
              <a:solidFill>
                <a:srgbClr val="000000"/>
              </a:solidFill>
              <a:effectLst/>
              <a:latin typeface="Segoe UI" panose="020B0502040204020203" pitchFamily="34" charset="0"/>
            </a:endParaRPr>
          </a:p>
          <a:p>
            <a:pPr fontAlgn="base">
              <a:lnSpc>
                <a:spcPts val="1487"/>
              </a:lnSpc>
              <a:spcAft>
                <a:spcPts val="612"/>
              </a:spcAft>
            </a:pPr>
            <a:r>
              <a:rPr lang="en-US" sz="1800" dirty="0">
                <a:solidFill>
                  <a:srgbClr val="000000"/>
                </a:solidFill>
                <a:latin typeface="Aptos" panose="020B0004020202020204" pitchFamily="34" charset="0"/>
              </a:rPr>
              <a:t>3. C</a:t>
            </a:r>
            <a:r>
              <a:rPr lang="en-US" sz="1800" i="1" dirty="0">
                <a:solidFill>
                  <a:srgbClr val="000000"/>
                </a:solidFill>
                <a:latin typeface="Aptos" panose="020B0004020202020204" pitchFamily="34" charset="0"/>
              </a:rPr>
              <a:t>omplaints</a:t>
            </a:r>
            <a:r>
              <a:rPr lang="en-US" sz="1800" dirty="0">
                <a:solidFill>
                  <a:srgbClr val="000000"/>
                </a:solidFill>
                <a:latin typeface="Aptos" panose="020B0004020202020204" pitchFamily="34" charset="0"/>
              </a:rPr>
              <a:t>—allegations of hazards or violations also receive a high priority. Employees may request anonymity when they file complaints.  </a:t>
            </a:r>
            <a:endParaRPr lang="en-US" b="0" i="0" dirty="0">
              <a:solidFill>
                <a:srgbClr val="000000"/>
              </a:solidFill>
              <a:effectLst/>
              <a:latin typeface="Segoe UI" panose="020B0502040204020203" pitchFamily="34" charset="0"/>
            </a:endParaRPr>
          </a:p>
          <a:p>
            <a:pPr fontAlgn="base">
              <a:lnSpc>
                <a:spcPts val="1487"/>
              </a:lnSpc>
              <a:spcAft>
                <a:spcPts val="612"/>
              </a:spcAft>
            </a:pPr>
            <a:r>
              <a:rPr lang="en-US" sz="1800" dirty="0">
                <a:solidFill>
                  <a:srgbClr val="000000"/>
                </a:solidFill>
                <a:latin typeface="Aptos" panose="020B0004020202020204" pitchFamily="34" charset="0"/>
              </a:rPr>
              <a:t>4. </a:t>
            </a:r>
            <a:r>
              <a:rPr lang="en-US" sz="1800" i="1" dirty="0">
                <a:solidFill>
                  <a:srgbClr val="000000"/>
                </a:solidFill>
                <a:latin typeface="Aptos" panose="020B0004020202020204" pitchFamily="34" charset="0"/>
              </a:rPr>
              <a:t>Referrals</a:t>
            </a:r>
            <a:r>
              <a:rPr lang="en-US" sz="1800" dirty="0">
                <a:solidFill>
                  <a:srgbClr val="000000"/>
                </a:solidFill>
                <a:latin typeface="Aptos" panose="020B0004020202020204" pitchFamily="34" charset="0"/>
              </a:rPr>
              <a:t> of hazards from other federal, state or local agencies, individuals, organizations or the media receive consideration for inspection.  </a:t>
            </a:r>
            <a:endParaRPr lang="en-US" b="0" i="0" dirty="0">
              <a:solidFill>
                <a:srgbClr val="000000"/>
              </a:solidFill>
              <a:effectLst/>
              <a:latin typeface="Segoe UI" panose="020B0502040204020203" pitchFamily="34" charset="0"/>
            </a:endParaRPr>
          </a:p>
          <a:p>
            <a:pPr fontAlgn="base">
              <a:lnSpc>
                <a:spcPts val="1487"/>
              </a:lnSpc>
              <a:spcAft>
                <a:spcPts val="612"/>
              </a:spcAft>
            </a:pPr>
            <a:r>
              <a:rPr lang="en-US" sz="1800" dirty="0">
                <a:solidFill>
                  <a:srgbClr val="000000"/>
                </a:solidFill>
                <a:latin typeface="Aptos" panose="020B0004020202020204" pitchFamily="34" charset="0"/>
              </a:rPr>
              <a:t>5. </a:t>
            </a:r>
            <a:r>
              <a:rPr lang="en-US" sz="1800" i="1" dirty="0">
                <a:solidFill>
                  <a:srgbClr val="000000"/>
                </a:solidFill>
                <a:latin typeface="Aptos" panose="020B0004020202020204" pitchFamily="34" charset="0"/>
              </a:rPr>
              <a:t>Targeted inspections</a:t>
            </a:r>
            <a:r>
              <a:rPr lang="en-US" sz="1800" dirty="0">
                <a:solidFill>
                  <a:srgbClr val="000000"/>
                </a:solidFill>
                <a:latin typeface="Aptos" panose="020B0004020202020204" pitchFamily="34" charset="0"/>
              </a:rPr>
              <a:t>—inspections aimed at specific high-hazard industries or individual workplaces that have experienced high rates of injuries and illnesses also receive priority.  </a:t>
            </a:r>
            <a:endParaRPr lang="en-US" b="0" i="0" dirty="0">
              <a:solidFill>
                <a:srgbClr val="000000"/>
              </a:solidFill>
              <a:effectLst/>
              <a:latin typeface="Segoe UI" panose="020B0502040204020203" pitchFamily="34" charset="0"/>
            </a:endParaRPr>
          </a:p>
          <a:p>
            <a:pPr fontAlgn="base">
              <a:lnSpc>
                <a:spcPts val="1487"/>
              </a:lnSpc>
              <a:spcAft>
                <a:spcPts val="612"/>
              </a:spcAft>
            </a:pPr>
            <a:r>
              <a:rPr lang="en-US" sz="1800" dirty="0">
                <a:solidFill>
                  <a:srgbClr val="000000"/>
                </a:solidFill>
                <a:latin typeface="Aptos" panose="020B0004020202020204" pitchFamily="34" charset="0"/>
              </a:rPr>
              <a:t>6. </a:t>
            </a:r>
            <a:r>
              <a:rPr lang="en-US" sz="1800" i="1" dirty="0">
                <a:solidFill>
                  <a:srgbClr val="000000"/>
                </a:solidFill>
                <a:latin typeface="Aptos" panose="020B0004020202020204" pitchFamily="34" charset="0"/>
              </a:rPr>
              <a:t>Follow-up inspections</a:t>
            </a:r>
            <a:r>
              <a:rPr lang="en-US" sz="1800" dirty="0">
                <a:solidFill>
                  <a:srgbClr val="000000"/>
                </a:solidFill>
                <a:latin typeface="Aptos" panose="020B0004020202020204" pitchFamily="34" charset="0"/>
              </a:rPr>
              <a:t>—checks for abatement of violations cited during previous inspections are also conducted by the agency in certain circumstances. </a:t>
            </a:r>
            <a:endParaRPr lang="en-US" b="0" i="0" dirty="0">
              <a:solidFill>
                <a:srgbClr val="000000"/>
              </a:solidFill>
              <a:effectLst/>
              <a:latin typeface="Segoe UI" panose="020B0502040204020203" pitchFamily="34" charset="0"/>
            </a:endParaRPr>
          </a:p>
          <a:p>
            <a:endParaRPr lang="en-US" dirty="0">
              <a:cs typeface="Calibri"/>
            </a:endParaRPr>
          </a:p>
        </p:txBody>
      </p:sp>
      <p:sp>
        <p:nvSpPr>
          <p:cNvPr id="4" name="Slide Number Placeholder 3">
            <a:extLst>
              <a:ext uri="{FF2B5EF4-FFF2-40B4-BE49-F238E27FC236}">
                <a16:creationId xmlns:a16="http://schemas.microsoft.com/office/drawing/2014/main" id="{7F7E1FC1-D87B-D50C-AB7B-4A4F08EAE669}"/>
              </a:ext>
            </a:extLst>
          </p:cNvPr>
          <p:cNvSpPr>
            <a:spLocks noGrp="1"/>
          </p:cNvSpPr>
          <p:nvPr>
            <p:ph type="sldNum" sz="quarter" idx="5"/>
          </p:nvPr>
        </p:nvSpPr>
        <p:spPr/>
        <p:txBody>
          <a:bodyPr/>
          <a:lstStyle/>
          <a:p>
            <a:fld id="{1199C346-9683-4FB6-A7CE-E01020554409}" type="slidenum">
              <a:rPr lang="en-US" smtClean="0"/>
              <a:t>14</a:t>
            </a:fld>
            <a:endParaRPr lang="en-US" dirty="0"/>
          </a:p>
        </p:txBody>
      </p:sp>
    </p:spTree>
    <p:extLst>
      <p:ext uri="{BB962C8B-B14F-4D97-AF65-F5344CB8AC3E}">
        <p14:creationId xmlns:p14="http://schemas.microsoft.com/office/powerpoint/2010/main" val="1008012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F0B3E-96A1-9A64-060E-9DC140DD95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9AF9D1-CAD7-8831-7C41-98DC41E1D1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6E583B-CB16-5CDA-4453-0C64ACAEA1CC}"/>
              </a:ext>
            </a:extLst>
          </p:cNvPr>
          <p:cNvSpPr>
            <a:spLocks noGrp="1"/>
          </p:cNvSpPr>
          <p:nvPr>
            <p:ph type="body" idx="1"/>
          </p:nvPr>
        </p:nvSpPr>
        <p:spPr/>
        <p:txBody>
          <a:bodyPr/>
          <a:lstStyle/>
          <a:p>
            <a:pPr fontAlgn="base">
              <a:lnSpc>
                <a:spcPts val="1487"/>
              </a:lnSpc>
              <a:buFont typeface="Arial" panose="020B0604020202020204" pitchFamily="34" charset="0"/>
              <a:buChar char="•"/>
            </a:pPr>
            <a:r>
              <a:rPr lang="en-US" sz="1800" dirty="0">
                <a:solidFill>
                  <a:srgbClr val="000000"/>
                </a:solidFill>
                <a:latin typeface="Aptos" panose="020B0004020202020204" pitchFamily="34" charset="0"/>
              </a:rPr>
              <a:t>A typical OSHA inspection has four phases:</a:t>
            </a:r>
            <a:r>
              <a:rPr lang="en-US" sz="1800" dirty="0">
                <a:solidFill>
                  <a:srgbClr val="000000"/>
                </a:solidFill>
                <a:latin typeface="WordVisiCarriageReturn_MSFontService"/>
              </a:rPr>
              <a:t> </a:t>
            </a:r>
            <a:br>
              <a:rPr lang="en-US" sz="1800" dirty="0">
                <a:solidFill>
                  <a:srgbClr val="000000"/>
                </a:solidFill>
                <a:latin typeface="WordVisiCarriageReturn_MSFontService"/>
              </a:rPr>
            </a:br>
            <a:r>
              <a:rPr lang="en-US" sz="1800" dirty="0">
                <a:solidFill>
                  <a:srgbClr val="000000"/>
                </a:solidFill>
                <a:latin typeface="Aptos" panose="020B0004020202020204" pitchFamily="34" charset="0"/>
              </a:rPr>
              <a:t> </a:t>
            </a:r>
          </a:p>
          <a:p>
            <a:pPr fontAlgn="base">
              <a:lnSpc>
                <a:spcPts val="1487"/>
              </a:lnSpc>
              <a:buFont typeface="Arial" panose="020B0604020202020204" pitchFamily="34" charset="0"/>
              <a:buChar char="•"/>
            </a:pPr>
            <a:r>
              <a:rPr lang="en-US" sz="1800" i="1" dirty="0">
                <a:solidFill>
                  <a:srgbClr val="000000"/>
                </a:solidFill>
                <a:latin typeface="Aptos" panose="020B0004020202020204" pitchFamily="34" charset="0"/>
              </a:rPr>
              <a:t>Presentation of credentials</a:t>
            </a:r>
            <a:r>
              <a:rPr lang="en-US" sz="1800" dirty="0">
                <a:solidFill>
                  <a:srgbClr val="000000"/>
                </a:solidFill>
                <a:latin typeface="Aptos" panose="020B0004020202020204" pitchFamily="34" charset="0"/>
              </a:rPr>
              <a:t> - The on-site inspection begins with the presentation of the compliance officer’s credentials, which include both a photograph and a serial number.  </a:t>
            </a:r>
          </a:p>
          <a:p>
            <a:pPr fontAlgn="base">
              <a:lnSpc>
                <a:spcPts val="1487"/>
              </a:lnSpc>
              <a:buFont typeface="Arial" panose="020B0604020202020204" pitchFamily="34" charset="0"/>
              <a:buChar char="•"/>
            </a:pPr>
            <a:r>
              <a:rPr lang="en-US" sz="1800" i="1" dirty="0">
                <a:solidFill>
                  <a:srgbClr val="000000"/>
                </a:solidFill>
                <a:latin typeface="Aptos" panose="020B0004020202020204" pitchFamily="34" charset="0"/>
              </a:rPr>
              <a:t>Opening Conference</a:t>
            </a:r>
            <a:r>
              <a:rPr lang="en-US" sz="1800" dirty="0">
                <a:solidFill>
                  <a:srgbClr val="000000"/>
                </a:solidFill>
                <a:latin typeface="Aptos" panose="020B0004020202020204" pitchFamily="34" charset="0"/>
              </a:rPr>
              <a:t>—The compliance officer will explain why OSHA selected the workplace for inspection and describe the scope of the inspection, walkaround procedures, employee representation and employee interviews. </a:t>
            </a:r>
          </a:p>
          <a:p>
            <a:pPr fontAlgn="base">
              <a:lnSpc>
                <a:spcPts val="1487"/>
              </a:lnSpc>
              <a:buFont typeface="Arial" panose="020B0604020202020204" pitchFamily="34" charset="0"/>
              <a:buChar char="•"/>
            </a:pPr>
            <a:r>
              <a:rPr lang="en-US" sz="1800" i="1" dirty="0">
                <a:solidFill>
                  <a:srgbClr val="000000"/>
                </a:solidFill>
                <a:latin typeface="Aptos" panose="020B0004020202020204" pitchFamily="34" charset="0"/>
              </a:rPr>
              <a:t>Walkaround</a:t>
            </a:r>
            <a:r>
              <a:rPr lang="en-US" sz="1800" dirty="0">
                <a:solidFill>
                  <a:srgbClr val="000000"/>
                </a:solidFill>
                <a:latin typeface="Aptos" panose="020B0004020202020204" pitchFamily="34" charset="0"/>
              </a:rPr>
              <a:t>—Following the opening conference, the compliance officer and the representatives will walk through the portions of the workplace covered by the inspection, inspecting for hazards that could lead to employee injury or illness. The compliance officer will also review worksite injury and illness records and the posting of the official OSHA poster. </a:t>
            </a:r>
          </a:p>
          <a:p>
            <a:pPr fontAlgn="base">
              <a:lnSpc>
                <a:spcPts val="1487"/>
              </a:lnSpc>
              <a:buFont typeface="Arial" panose="020B0604020202020204" pitchFamily="34" charset="0"/>
              <a:buChar char="•"/>
            </a:pPr>
            <a:r>
              <a:rPr lang="en-US" sz="1800" i="1" dirty="0">
                <a:solidFill>
                  <a:srgbClr val="000000"/>
                </a:solidFill>
                <a:latin typeface="Aptos" panose="020B0004020202020204" pitchFamily="34" charset="0"/>
              </a:rPr>
              <a:t>Closing Conference</a:t>
            </a:r>
            <a:r>
              <a:rPr lang="en-US" sz="1800" dirty="0">
                <a:solidFill>
                  <a:srgbClr val="000000"/>
                </a:solidFill>
                <a:latin typeface="Aptos" panose="020B0004020202020204" pitchFamily="34" charset="0"/>
              </a:rPr>
              <a:t>—After the walkaround, the compliance officer holds a closing conference with the employer and the employee representatives to discuss the findings.</a:t>
            </a:r>
            <a:r>
              <a:rPr lang="en-US" sz="1800" dirty="0">
                <a:solidFill>
                  <a:srgbClr val="000000"/>
                </a:solidFill>
                <a:latin typeface="WordVisiCarriageReturn_MSFontService"/>
              </a:rPr>
              <a:t> </a:t>
            </a:r>
            <a:br>
              <a:rPr lang="en-US" sz="1800" dirty="0">
                <a:solidFill>
                  <a:srgbClr val="000000"/>
                </a:solidFill>
                <a:latin typeface="WordVisiCarriageReturn_MSFontService"/>
              </a:rPr>
            </a:br>
            <a:r>
              <a:rPr lang="en-US" sz="1800" dirty="0">
                <a:solidFill>
                  <a:srgbClr val="000000"/>
                </a:solidFill>
                <a:latin typeface="Aptos" panose="020B0004020202020204" pitchFamily="34" charset="0"/>
              </a:rPr>
              <a:t> </a:t>
            </a:r>
          </a:p>
          <a:p>
            <a:pPr fontAlgn="base">
              <a:lnSpc>
                <a:spcPts val="1487"/>
              </a:lnSpc>
              <a:buFont typeface="Arial" panose="020B0604020202020204" pitchFamily="34" charset="0"/>
              <a:buChar char="•"/>
            </a:pPr>
            <a:r>
              <a:rPr lang="en-US" sz="1800" dirty="0">
                <a:solidFill>
                  <a:srgbClr val="000000"/>
                </a:solidFill>
                <a:latin typeface="Aptos" panose="020B0004020202020204" pitchFamily="34" charset="0"/>
              </a:rPr>
              <a:t>Results – When an inspector finds violations of OSHA standards or serious hazards, OSHA may issue citations and fines.</a:t>
            </a:r>
            <a:r>
              <a:rPr lang="en-US" sz="1800" dirty="0">
                <a:solidFill>
                  <a:srgbClr val="000000"/>
                </a:solidFill>
                <a:latin typeface="WordVisiCarriageReturn_MSFontService"/>
              </a:rPr>
              <a:t> </a:t>
            </a:r>
            <a:br>
              <a:rPr lang="en-US" sz="1800" dirty="0">
                <a:solidFill>
                  <a:srgbClr val="000000"/>
                </a:solidFill>
                <a:latin typeface="WordVisiCarriageReturn_MSFontService"/>
              </a:rPr>
            </a:br>
            <a:r>
              <a:rPr lang="en-US" sz="1800" dirty="0">
                <a:solidFill>
                  <a:srgbClr val="000000"/>
                </a:solidFill>
                <a:latin typeface="Aptos" panose="020B0004020202020204" pitchFamily="34" charset="0"/>
              </a:rPr>
              <a:t> </a:t>
            </a:r>
          </a:p>
          <a:p>
            <a:pPr fontAlgn="base">
              <a:lnSpc>
                <a:spcPts val="1487"/>
              </a:lnSpc>
              <a:buFont typeface="Arial" panose="020B0604020202020204" pitchFamily="34" charset="0"/>
              <a:buChar char="•"/>
            </a:pPr>
            <a:r>
              <a:rPr lang="en-US" sz="1800" dirty="0">
                <a:solidFill>
                  <a:srgbClr val="000000"/>
                </a:solidFill>
                <a:latin typeface="Aptos" panose="020B0004020202020204" pitchFamily="34" charset="0"/>
              </a:rPr>
              <a:t>Appeals – When OSHA issues a citation, it offers the employer an opportunity for an informal conference with the Area Director to discuss citations, penalties, abatement dates, or any other information pertinent to the inspection. </a:t>
            </a:r>
          </a:p>
          <a:p>
            <a:endParaRPr lang="en-US" dirty="0">
              <a:cs typeface="Calibri"/>
            </a:endParaRPr>
          </a:p>
        </p:txBody>
      </p:sp>
      <p:sp>
        <p:nvSpPr>
          <p:cNvPr id="4" name="Slide Number Placeholder 3">
            <a:extLst>
              <a:ext uri="{FF2B5EF4-FFF2-40B4-BE49-F238E27FC236}">
                <a16:creationId xmlns:a16="http://schemas.microsoft.com/office/drawing/2014/main" id="{77A3B606-890A-9247-8E42-409EAEAEE394}"/>
              </a:ext>
            </a:extLst>
          </p:cNvPr>
          <p:cNvSpPr>
            <a:spLocks noGrp="1"/>
          </p:cNvSpPr>
          <p:nvPr>
            <p:ph type="sldNum" sz="quarter" idx="5"/>
          </p:nvPr>
        </p:nvSpPr>
        <p:spPr/>
        <p:txBody>
          <a:bodyPr/>
          <a:lstStyle/>
          <a:p>
            <a:fld id="{1199C346-9683-4FB6-A7CE-E01020554409}" type="slidenum">
              <a:rPr lang="en-US" smtClean="0"/>
              <a:t>15</a:t>
            </a:fld>
            <a:endParaRPr lang="en-US" dirty="0"/>
          </a:p>
        </p:txBody>
      </p:sp>
    </p:spTree>
    <p:extLst>
      <p:ext uri="{BB962C8B-B14F-4D97-AF65-F5344CB8AC3E}">
        <p14:creationId xmlns:p14="http://schemas.microsoft.com/office/powerpoint/2010/main" val="3600825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08D5F-EC66-BC81-104D-5B795EA980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806352-7E3A-9478-EFA0-88E77E2B12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6A46C1-1DCF-22EB-D476-1B316EA3E57B}"/>
              </a:ext>
            </a:extLst>
          </p:cNvPr>
          <p:cNvSpPr>
            <a:spLocks noGrp="1"/>
          </p:cNvSpPr>
          <p:nvPr>
            <p:ph type="body" idx="1"/>
          </p:nvPr>
        </p:nvSpPr>
        <p:spPr/>
        <p:txBody>
          <a:bodyPr/>
          <a:lstStyle/>
          <a:p>
            <a:pPr marL="174982" indent="-174982">
              <a:buFont typeface="Arial" panose="020B0604020202020204" pitchFamily="34" charset="0"/>
              <a:buChar char="•"/>
            </a:pPr>
            <a:r>
              <a:rPr lang="en-US" dirty="0"/>
              <a:t>In 2015, Congress passed the Federal Civil Penalties Inflation Adjustment Act Improvements Act to advance the effectiveness of civil monetary penalties and to maintain their deterrent effect. </a:t>
            </a:r>
          </a:p>
          <a:p>
            <a:r>
              <a:rPr lang="en-US" dirty="0"/>
              <a:t> </a:t>
            </a:r>
          </a:p>
          <a:p>
            <a:pPr marL="174982" indent="-174982">
              <a:buFont typeface="Arial" panose="020B0604020202020204" pitchFamily="34" charset="0"/>
              <a:buChar char="•"/>
            </a:pPr>
            <a:r>
              <a:rPr lang="en-US" dirty="0"/>
              <a:t>Under the Act, agencies are required to adjust the level of civil monetary penalties and make subsequent annual adjustments for inflation no later than January 15 of each year.  </a:t>
            </a:r>
            <a:br>
              <a:rPr lang="en-US" dirty="0"/>
            </a:br>
            <a:endParaRPr lang="en-US" dirty="0"/>
          </a:p>
          <a:p>
            <a:pPr marL="174982" indent="-174982">
              <a:buFont typeface="Arial" panose="020B0604020202020204" pitchFamily="34" charset="0"/>
              <a:buChar char="•"/>
            </a:pPr>
            <a:r>
              <a:rPr lang="en-US" dirty="0"/>
              <a:t>Civil penalty amounts were adjusted based on inflation for 2025 and became effective January 15, 2025. </a:t>
            </a:r>
          </a:p>
          <a:p>
            <a:r>
              <a:rPr lang="en-US" dirty="0"/>
              <a:t> </a:t>
            </a:r>
          </a:p>
          <a:p>
            <a:pPr marL="174982" indent="-174982">
              <a:buFont typeface="Arial" panose="020B0604020202020204" pitchFamily="34" charset="0"/>
              <a:buChar char="•"/>
            </a:pPr>
            <a:r>
              <a:rPr lang="en-US" dirty="0"/>
              <a:t>OSHA’s maximum penalties for serious and other-than-serious violations increased from $16,131 per violation in 2024 to $16,550 per violation in 2025. The maximum penalty for willful or repeated violations increased from $161,323 per violation to $165,514 per violation.</a:t>
            </a:r>
          </a:p>
          <a:p>
            <a:endParaRPr lang="en-US" dirty="0">
              <a:cs typeface="Calibri"/>
            </a:endParaRPr>
          </a:p>
        </p:txBody>
      </p:sp>
      <p:sp>
        <p:nvSpPr>
          <p:cNvPr id="4" name="Slide Number Placeholder 3">
            <a:extLst>
              <a:ext uri="{FF2B5EF4-FFF2-40B4-BE49-F238E27FC236}">
                <a16:creationId xmlns:a16="http://schemas.microsoft.com/office/drawing/2014/main" id="{0855F820-D77E-67C5-6040-23206A722E7C}"/>
              </a:ext>
            </a:extLst>
          </p:cNvPr>
          <p:cNvSpPr>
            <a:spLocks noGrp="1"/>
          </p:cNvSpPr>
          <p:nvPr>
            <p:ph type="sldNum" sz="quarter" idx="5"/>
          </p:nvPr>
        </p:nvSpPr>
        <p:spPr/>
        <p:txBody>
          <a:bodyPr/>
          <a:lstStyle/>
          <a:p>
            <a:fld id="{1199C346-9683-4FB6-A7CE-E01020554409}" type="slidenum">
              <a:rPr lang="en-US" smtClean="0"/>
              <a:t>16</a:t>
            </a:fld>
            <a:endParaRPr lang="en-US" dirty="0"/>
          </a:p>
        </p:txBody>
      </p:sp>
    </p:spTree>
    <p:extLst>
      <p:ext uri="{BB962C8B-B14F-4D97-AF65-F5344CB8AC3E}">
        <p14:creationId xmlns:p14="http://schemas.microsoft.com/office/powerpoint/2010/main" val="1254267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OSHA updated its guidance on penalty and debt collection procedures with the intent to minimize the burden on small businesses and increase prompt hazard abatement.</a:t>
            </a:r>
            <a:br>
              <a:rPr lang="en-US" dirty="0"/>
            </a:br>
            <a:endParaRPr lang="en-US" sz="1100" dirty="0"/>
          </a:p>
          <a:p>
            <a:pPr marL="174982" indent="-174982">
              <a:buFont typeface="Arial" panose="020B0604020202020204" pitchFamily="34" charset="0"/>
              <a:buChar char="•"/>
            </a:pPr>
            <a:r>
              <a:rPr lang="en-US" dirty="0"/>
              <a:t>The new policy increases penalty reductions for small employers, making it easier for them to invest resources in compliance and hazard abatement.</a:t>
            </a:r>
            <a:br>
              <a:rPr lang="en-US" dirty="0"/>
            </a:br>
            <a:endParaRPr lang="en-US" sz="1100" dirty="0"/>
          </a:p>
          <a:p>
            <a:pPr marL="174982" indent="-174982">
              <a:buFont typeface="Arial" panose="020B0604020202020204" pitchFamily="34" charset="0"/>
              <a:buChar char="•"/>
            </a:pPr>
            <a:r>
              <a:rPr lang="en-US" dirty="0"/>
              <a:t>For example, under the previous policy, a penalty reduction level of 70% was applicable only to businesses with 10 or fewer employees. Under the revised policy, the 70% penalty reduction level will be expanded to include businesses that employ up to 25 employees.</a:t>
            </a:r>
            <a:br>
              <a:rPr lang="en-US" dirty="0"/>
            </a:br>
            <a:endParaRPr lang="en-US" sz="1100" dirty="0"/>
          </a:p>
          <a:p>
            <a:pPr marL="174982" indent="-174982">
              <a:buFont typeface="Arial" panose="020B0604020202020204" pitchFamily="34" charset="0"/>
              <a:buChar char="•"/>
            </a:pPr>
            <a:r>
              <a:rPr lang="en-US" dirty="0"/>
              <a:t>Employers can benefit from expanded penalty reductions if they:</a:t>
            </a:r>
            <a:endParaRPr lang="en-US" sz="1100" dirty="0"/>
          </a:p>
          <a:p>
            <a:pPr marL="641600" lvl="1" indent="-174982">
              <a:buFont typeface="Courier New" panose="02070309020205020404" pitchFamily="49" charset="0"/>
              <a:buChar char="o"/>
            </a:pPr>
            <a:r>
              <a:rPr lang="en-US" dirty="0"/>
              <a:t>Immediately take steps to address or correct a hazard, </a:t>
            </a:r>
            <a:endParaRPr lang="en-US" sz="1100" dirty="0"/>
          </a:p>
          <a:p>
            <a:pPr marL="641600" lvl="1" indent="-174982">
              <a:buFont typeface="Courier New" panose="02070309020205020404" pitchFamily="49" charset="0"/>
              <a:buChar char="o"/>
            </a:pPr>
            <a:r>
              <a:rPr lang="en-US" dirty="0"/>
              <a:t>Have never been inspected by federal or state OSHA,</a:t>
            </a:r>
            <a:endParaRPr lang="en-US" sz="1100" dirty="0"/>
          </a:p>
          <a:p>
            <a:pPr marL="641600" lvl="1" indent="-174982">
              <a:buFont typeface="Courier New" panose="02070309020205020404" pitchFamily="49" charset="0"/>
              <a:buChar char="o"/>
            </a:pPr>
            <a:r>
              <a:rPr lang="en-US" dirty="0"/>
              <a:t>Do not have a history of serious, repeat or failure-to-abate violations, or</a:t>
            </a:r>
            <a:endParaRPr lang="en-US" sz="1100" dirty="0"/>
          </a:p>
          <a:p>
            <a:pPr marL="641600" lvl="1" indent="-174982">
              <a:buFont typeface="Courier New" panose="02070309020205020404" pitchFamily="49" charset="0"/>
              <a:buChar char="o"/>
            </a:pPr>
            <a:r>
              <a:rPr lang="en-US" dirty="0"/>
              <a:t>Have been inspected in the previous five years but had no serious, willful or failure-to-abate violations.</a:t>
            </a:r>
            <a:br>
              <a:rPr lang="en-US" dirty="0"/>
            </a:br>
            <a:endParaRPr lang="en-US" sz="1100" dirty="0"/>
          </a:p>
          <a:p>
            <a:pPr marL="174982" indent="-174982">
              <a:buFont typeface="Arial" panose="020B0604020202020204" pitchFamily="34" charset="0"/>
              <a:buChar char="•"/>
            </a:pPr>
            <a:r>
              <a:rPr lang="en-US" dirty="0"/>
              <a:t>New policies are effective July 14, 2025.</a:t>
            </a:r>
            <a:endParaRPr lang="en-US" sz="1100" dirty="0"/>
          </a:p>
          <a:p>
            <a:endParaRPr lang="en-US" dirty="0"/>
          </a:p>
        </p:txBody>
      </p:sp>
      <p:sp>
        <p:nvSpPr>
          <p:cNvPr id="4" name="Slide Number Placeholder 3"/>
          <p:cNvSpPr>
            <a:spLocks noGrp="1"/>
          </p:cNvSpPr>
          <p:nvPr>
            <p:ph type="sldNum" sz="quarter" idx="5"/>
          </p:nvPr>
        </p:nvSpPr>
        <p:spPr/>
        <p:txBody>
          <a:bodyPr/>
          <a:lstStyle/>
          <a:p>
            <a:fld id="{992F26A9-B259-3845-B75C-7413A7586C4E}" type="slidenum">
              <a:rPr lang="en-US" smtClean="0"/>
              <a:t>17</a:t>
            </a:fld>
            <a:endParaRPr lang="en-US" dirty="0"/>
          </a:p>
        </p:txBody>
      </p:sp>
    </p:spTree>
    <p:extLst>
      <p:ext uri="{BB962C8B-B14F-4D97-AF65-F5344CB8AC3E}">
        <p14:creationId xmlns:p14="http://schemas.microsoft.com/office/powerpoint/2010/main" val="3555401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Hazards</a:t>
            </a:r>
            <a:endParaRPr lang="en-US" b="1" dirty="0"/>
          </a:p>
          <a:p>
            <a:pPr marL="174982" indent="-174982">
              <a:buFont typeface="Arial" panose="020B0604020202020204" pitchFamily="34" charset="0"/>
              <a:buChar char="•"/>
            </a:pPr>
            <a:r>
              <a:rPr lang="en-US" u="sng" dirty="0">
                <a:hlinkClick r:id="rId3" tooltip="OSHA webpage on heat"/>
              </a:rPr>
              <a:t>Heat</a:t>
            </a:r>
            <a:r>
              <a:rPr lang="en-US" dirty="0"/>
              <a:t> is a well-known occupational hazard for outdoor and indoor workers that can cause serious or fatal illness if they don’t have the necessary protection and training. </a:t>
            </a:r>
            <a:br>
              <a:rPr lang="en-US" dirty="0"/>
            </a:br>
            <a:endParaRPr lang="en-US" dirty="0"/>
          </a:p>
          <a:p>
            <a:pPr marL="174982" indent="-174982">
              <a:buFont typeface="Arial" panose="020B0604020202020204" pitchFamily="34" charset="0"/>
              <a:buChar char="•"/>
            </a:pPr>
            <a:r>
              <a:rPr lang="en-US" dirty="0"/>
              <a:t>Workers should have adequate water, rest breaks, and shade or a cool rest area. </a:t>
            </a:r>
            <a:br>
              <a:rPr lang="en-US" dirty="0"/>
            </a:br>
            <a:endParaRPr lang="en-US" dirty="0"/>
          </a:p>
          <a:p>
            <a:pPr marL="174982" indent="-174982">
              <a:buFont typeface="Arial" panose="020B0604020202020204" pitchFamily="34" charset="0"/>
              <a:buChar char="•"/>
            </a:pPr>
            <a:r>
              <a:rPr lang="en-US" dirty="0"/>
              <a:t>It's important for employees to be trained on heat illness </a:t>
            </a:r>
            <a:r>
              <a:rPr lang="en-US" u="sng" dirty="0">
                <a:hlinkClick r:id="rId4"/>
              </a:rPr>
              <a:t>prevention</a:t>
            </a:r>
            <a:r>
              <a:rPr lang="en-US" dirty="0"/>
              <a:t>, </a:t>
            </a:r>
            <a:r>
              <a:rPr lang="en-US" u="sng" dirty="0">
                <a:hlinkClick r:id="rId5"/>
              </a:rPr>
              <a:t>signs</a:t>
            </a:r>
            <a:r>
              <a:rPr lang="en-US" dirty="0"/>
              <a:t> of heat illness, and how to act if they or another employee appears to be suffering from a heat-related illness. </a:t>
            </a:r>
            <a:br>
              <a:rPr lang="en-US" dirty="0"/>
            </a:br>
            <a:endParaRPr lang="en-US" dirty="0"/>
          </a:p>
          <a:p>
            <a:pPr marL="174982" indent="-174982">
              <a:buFont typeface="Arial" panose="020B0604020202020204" pitchFamily="34" charset="0"/>
              <a:buChar char="•"/>
            </a:pPr>
            <a:r>
              <a:rPr lang="en-US" dirty="0"/>
              <a:t>Training managers can help them identify and prevent heat illness themselves.</a:t>
            </a:r>
            <a:br>
              <a:rPr lang="en-US" dirty="0"/>
            </a:br>
            <a:endParaRPr lang="en-US" dirty="0"/>
          </a:p>
          <a:p>
            <a:pPr marL="174982" indent="-174982">
              <a:buFont typeface="Arial" panose="020B0604020202020204" pitchFamily="34" charset="0"/>
              <a:buChar char="•"/>
            </a:pPr>
            <a:r>
              <a:rPr lang="en-US" dirty="0"/>
              <a:t>New or returning employees at a high-heat workplace may need time to gradually get used to working in hot temperatures. </a:t>
            </a:r>
          </a:p>
          <a:p>
            <a:endParaRPr lang="en-US" dirty="0"/>
          </a:p>
        </p:txBody>
      </p:sp>
      <p:sp>
        <p:nvSpPr>
          <p:cNvPr id="4" name="Slide Number Placeholder 3"/>
          <p:cNvSpPr>
            <a:spLocks noGrp="1"/>
          </p:cNvSpPr>
          <p:nvPr>
            <p:ph type="sldNum" sz="quarter" idx="5"/>
          </p:nvPr>
        </p:nvSpPr>
        <p:spPr/>
        <p:txBody>
          <a:bodyPr/>
          <a:lstStyle/>
          <a:p>
            <a:fld id="{992F26A9-B259-3845-B75C-7413A7586C4E}" type="slidenum">
              <a:rPr lang="en-US" smtClean="0"/>
              <a:t>18</a:t>
            </a:fld>
            <a:endParaRPr lang="en-US" dirty="0"/>
          </a:p>
        </p:txBody>
      </p:sp>
    </p:spTree>
    <p:extLst>
      <p:ext uri="{BB962C8B-B14F-4D97-AF65-F5344CB8AC3E}">
        <p14:creationId xmlns:p14="http://schemas.microsoft.com/office/powerpoint/2010/main" val="1597982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OSHA recently concluded public hearings on the Heat Injury and Illness Prevention in Outdoor and Indoor Work Settings proposed rule as part of the ongoing rulemaking process. </a:t>
            </a:r>
            <a:br>
              <a:rPr lang="en-US" dirty="0"/>
            </a:br>
            <a:br>
              <a:rPr lang="en-US" dirty="0"/>
            </a:br>
            <a:r>
              <a:rPr lang="en-US" dirty="0"/>
              <a:t>Once the record on the hearing closes, the Department will take everything into consideration and make a decision on how to proceed. </a:t>
            </a:r>
            <a:br>
              <a:rPr lang="en-US" dirty="0"/>
            </a:br>
            <a:br>
              <a:rPr lang="en-US" dirty="0"/>
            </a:br>
            <a:r>
              <a:rPr lang="en-US" dirty="0"/>
              <a:t>You can find links to archived recordings of the hearing on </a:t>
            </a:r>
            <a:r>
              <a:rPr lang="en-US" u="sng" dirty="0">
                <a:hlinkClick r:id="rId3"/>
              </a:rPr>
              <a:t>OSHA’s rulemaking page</a:t>
            </a:r>
            <a:r>
              <a:rPr lang="en-US" dirty="0"/>
              <a:t>.</a:t>
            </a:r>
          </a:p>
          <a:p>
            <a:endParaRPr lang="en-US" dirty="0"/>
          </a:p>
        </p:txBody>
      </p:sp>
      <p:sp>
        <p:nvSpPr>
          <p:cNvPr id="4" name="Slide Number Placeholder 3"/>
          <p:cNvSpPr>
            <a:spLocks noGrp="1"/>
          </p:cNvSpPr>
          <p:nvPr>
            <p:ph type="sldNum" sz="quarter" idx="5"/>
          </p:nvPr>
        </p:nvSpPr>
        <p:spPr/>
        <p:txBody>
          <a:bodyPr/>
          <a:lstStyle/>
          <a:p>
            <a:fld id="{992F26A9-B259-3845-B75C-7413A7586C4E}" type="slidenum">
              <a:rPr lang="en-US" smtClean="0"/>
              <a:t>19</a:t>
            </a:fld>
            <a:endParaRPr lang="en-US" dirty="0"/>
          </a:p>
        </p:txBody>
      </p:sp>
    </p:spTree>
    <p:extLst>
      <p:ext uri="{BB962C8B-B14F-4D97-AF65-F5344CB8AC3E}">
        <p14:creationId xmlns:p14="http://schemas.microsoft.com/office/powerpoint/2010/main" val="3586204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5BB4F-FBAC-AF5C-6F8C-E1F6D3DC07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2BE552-FBBD-6C3C-0E49-2BBDA7EB73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48FA1E-C5CA-F8A3-FEB6-30951FFCC283}"/>
              </a:ext>
            </a:extLst>
          </p:cNvPr>
          <p:cNvSpPr>
            <a:spLocks noGrp="1"/>
          </p:cNvSpPr>
          <p:nvPr>
            <p:ph type="body" idx="1"/>
          </p:nvPr>
        </p:nvSpPr>
        <p:spPr/>
        <p:txBody>
          <a:bodyPr/>
          <a:lstStyle/>
          <a:p>
            <a:pPr fontAlgn="base">
              <a:lnSpc>
                <a:spcPts val="1487"/>
              </a:lnSpc>
              <a:buFont typeface="Arial" panose="020B0604020202020204" pitchFamily="34" charset="0"/>
              <a:buChar char="•"/>
            </a:pPr>
            <a:r>
              <a:rPr lang="en-US" sz="1800" dirty="0">
                <a:solidFill>
                  <a:srgbClr val="000000"/>
                </a:solidFill>
                <a:latin typeface="Aptos" panose="020B0004020202020204" pitchFamily="34" charset="0"/>
              </a:rPr>
              <a:t>Congress enacted the Occupational Safety and Health Act of 1970 (OSH Act), creating the Occupational Safety and Health Administration as a national public health agency dedicated to the basic proposition that employees should not have to risk their lives to earn a living. </a:t>
            </a:r>
          </a:p>
          <a:p>
            <a:pPr fontAlgn="base">
              <a:lnSpc>
                <a:spcPts val="1378"/>
              </a:lnSpc>
              <a:buFont typeface="Arial" panose="020B0604020202020204" pitchFamily="34" charset="0"/>
              <a:buChar char="•"/>
            </a:pPr>
            <a:r>
              <a:rPr lang="en-US" sz="1800" dirty="0">
                <a:solidFill>
                  <a:srgbClr val="000000"/>
                </a:solidFill>
                <a:latin typeface="Aptos" panose="020B0004020202020204" pitchFamily="34" charset="0"/>
              </a:rPr>
              <a:t>When OSHA opened its doors, an estimated 14,000 fatal injuries occurred on the job – that’s an average of 38 lives lost on the job every day in America. Today, with a workforce almost </a:t>
            </a:r>
            <a:r>
              <a:rPr lang="en-US" sz="1800" b="1" dirty="0">
                <a:solidFill>
                  <a:srgbClr val="000000"/>
                </a:solidFill>
                <a:latin typeface="Aptos" panose="020B0004020202020204" pitchFamily="34" charset="0"/>
              </a:rPr>
              <a:t>twice</a:t>
            </a:r>
            <a:r>
              <a:rPr lang="en-US" sz="1800" dirty="0">
                <a:solidFill>
                  <a:srgbClr val="000000"/>
                </a:solidFill>
                <a:latin typeface="Aptos" panose="020B0004020202020204" pitchFamily="34" charset="0"/>
              </a:rPr>
              <a:t> as large, that rate has fallen to about 15 workplace fatalities every day.   </a:t>
            </a:r>
          </a:p>
          <a:p>
            <a:pPr fontAlgn="base">
              <a:lnSpc>
                <a:spcPts val="1487"/>
              </a:lnSpc>
              <a:buFont typeface="Arial" panose="020B0604020202020204" pitchFamily="34" charset="0"/>
              <a:buChar char="•"/>
            </a:pPr>
            <a:r>
              <a:rPr lang="en-US" sz="1800" dirty="0">
                <a:solidFill>
                  <a:srgbClr val="000000"/>
                </a:solidFill>
                <a:latin typeface="Aptos" panose="020B0004020202020204" pitchFamily="34" charset="0"/>
              </a:rPr>
              <a:t>Employees have rights and employers have responsibilities to protect them. OSHA's mission is to ensure safe and healthy working conditions by setting and enforcing standards, enforcing anti-retaliation provisions of the OSH Act and other federal whistleblower laws, and by providing training, outreach, education and assistance. </a:t>
            </a:r>
          </a:p>
          <a:p>
            <a:pPr fontAlgn="base">
              <a:lnSpc>
                <a:spcPts val="1378"/>
              </a:lnSpc>
              <a:buFont typeface="Arial" panose="020B0604020202020204" pitchFamily="34" charset="0"/>
              <a:buChar char="•"/>
            </a:pPr>
            <a:r>
              <a:rPr lang="en-US" sz="1800" dirty="0">
                <a:solidFill>
                  <a:srgbClr val="000000"/>
                </a:solidFill>
                <a:latin typeface="Aptos" panose="020B0004020202020204" pitchFamily="34" charset="0"/>
              </a:rPr>
              <a:t>Most fatalities and injuries can be prevented with basic safety precautions such as a safety harness and line to prevent falls; shoring a trench to prevent a collapse; or using machine guards or covers to avoid amputations. </a:t>
            </a:r>
          </a:p>
          <a:p>
            <a:pPr fontAlgn="base">
              <a:lnSpc>
                <a:spcPts val="1378"/>
              </a:lnSpc>
              <a:buFont typeface="Arial" panose="020B0604020202020204" pitchFamily="34" charset="0"/>
              <a:buChar char="•"/>
            </a:pPr>
            <a:r>
              <a:rPr lang="en-US" sz="1800" dirty="0">
                <a:solidFill>
                  <a:srgbClr val="000000"/>
                </a:solidFill>
                <a:latin typeface="Aptos" panose="020B0004020202020204" pitchFamily="34" charset="0"/>
              </a:rPr>
              <a:t>We all know that even one preventable accident is one too many. Workers and families should never have to worry about coming home safe and healthy at the end of the day. </a:t>
            </a:r>
          </a:p>
          <a:p>
            <a:endParaRPr lang="en-US" dirty="0">
              <a:cs typeface="Calibri" panose="020F0502020204030204"/>
            </a:endParaRPr>
          </a:p>
        </p:txBody>
      </p:sp>
      <p:sp>
        <p:nvSpPr>
          <p:cNvPr id="4" name="Slide Number Placeholder 3">
            <a:extLst>
              <a:ext uri="{FF2B5EF4-FFF2-40B4-BE49-F238E27FC236}">
                <a16:creationId xmlns:a16="http://schemas.microsoft.com/office/drawing/2014/main" id="{375693EE-11E4-07BB-0D5A-0C8FDA755476}"/>
              </a:ext>
            </a:extLst>
          </p:cNvPr>
          <p:cNvSpPr>
            <a:spLocks noGrp="1"/>
          </p:cNvSpPr>
          <p:nvPr>
            <p:ph type="sldNum" sz="quarter" idx="5"/>
          </p:nvPr>
        </p:nvSpPr>
        <p:spPr/>
        <p:txBody>
          <a:bodyPr/>
          <a:lstStyle/>
          <a:p>
            <a:fld id="{1199C346-9683-4FB6-A7CE-E01020554409}" type="slidenum">
              <a:rPr lang="en-US" smtClean="0"/>
              <a:t>2</a:t>
            </a:fld>
            <a:endParaRPr lang="en-US" dirty="0"/>
          </a:p>
        </p:txBody>
      </p:sp>
    </p:spTree>
    <p:extLst>
      <p:ext uri="{BB962C8B-B14F-4D97-AF65-F5344CB8AC3E}">
        <p14:creationId xmlns:p14="http://schemas.microsoft.com/office/powerpoint/2010/main" val="2603336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B034B-A580-CC5F-9507-C1FA95D6CF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33AF7D-6C2F-5E91-5133-D4E4F29570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4555C9-D1E5-3D95-1EC2-8559EF3F512F}"/>
              </a:ext>
            </a:extLst>
          </p:cNvPr>
          <p:cNvSpPr>
            <a:spLocks noGrp="1"/>
          </p:cNvSpPr>
          <p:nvPr>
            <p:ph type="body" idx="1"/>
          </p:nvPr>
        </p:nvSpPr>
        <p:spPr/>
        <p:txBody>
          <a:bodyPr/>
          <a:lstStyle/>
          <a:p>
            <a:pPr marL="174982" indent="-174982">
              <a:buChar char="•"/>
            </a:pPr>
            <a:r>
              <a:rPr lang="en-US" dirty="0"/>
              <a:t>OSHA’s Whistleblower Protection Program enforces the whistleblower provisions for </a:t>
            </a:r>
            <a:r>
              <a:rPr lang="en-US" dirty="0">
                <a:hlinkClick r:id="rId3"/>
              </a:rPr>
              <a:t>25 whistleblower statutes</a:t>
            </a:r>
            <a:r>
              <a:rPr lang="en-US" dirty="0"/>
              <a:t>.  </a:t>
            </a:r>
          </a:p>
          <a:p>
            <a:r>
              <a:rPr lang="en-US" dirty="0"/>
              <a:t> </a:t>
            </a:r>
          </a:p>
          <a:p>
            <a:pPr marL="174982" indent="-174982">
              <a:buChar char="•"/>
            </a:pPr>
            <a:r>
              <a:rPr lang="en-US" dirty="0"/>
              <a:t>These statues are meant to protect workers if an adverse action is taken against employees for engaging in activities protected by OSHA’s whistleblower laws. </a:t>
            </a:r>
            <a:br>
              <a:rPr lang="en-US" dirty="0"/>
            </a:br>
            <a:endParaRPr lang="en-US" dirty="0"/>
          </a:p>
          <a:p>
            <a:pPr marL="174982" indent="-174982">
              <a:buChar char="•"/>
            </a:pPr>
            <a:r>
              <a:rPr lang="en-US" dirty="0"/>
              <a:t>Ways to file a complaint: </a:t>
            </a:r>
            <a:br>
              <a:rPr lang="en-US" dirty="0">
                <a:cs typeface="+mn-lt"/>
              </a:rPr>
            </a:br>
            <a:endParaRPr lang="en-US" dirty="0"/>
          </a:p>
          <a:p>
            <a:pPr marL="641600" lvl="1" indent="-174982">
              <a:buChar char="•"/>
            </a:pPr>
            <a:r>
              <a:rPr lang="en-US" dirty="0"/>
              <a:t>Online - Use the Online Whistleblower Complaint Form to submit your complaint to OSHA. Complaints from employees in States with OSHA-approved Plans will be forwarded to the appropriate State Plan for response.</a:t>
            </a:r>
          </a:p>
          <a:p>
            <a:pPr marL="641600" lvl="1" indent="-174982">
              <a:buChar char="•"/>
            </a:pPr>
            <a:r>
              <a:rPr lang="en-US" dirty="0"/>
              <a:t>Fax/Mail/Email – Fax, mail, or email a letter describing your complaint, or a printed copy of your completed Online Whistleblower Complaint Form to your local OSHA Regional or Area Office. </a:t>
            </a:r>
          </a:p>
          <a:p>
            <a:pPr marL="641600" lvl="1" indent="-174982">
              <a:buChar char="•"/>
            </a:pPr>
            <a:r>
              <a:rPr lang="en-US" dirty="0"/>
              <a:t>Telephone - Call your local OSHA Regional or Area Office. OSHA staff can discuss your complaint with you and respond to any questions you may have.</a:t>
            </a:r>
          </a:p>
          <a:p>
            <a:pPr marL="641600" lvl="1" indent="-174982">
              <a:buChar char="•"/>
            </a:pPr>
            <a:r>
              <a:rPr lang="en-US" dirty="0"/>
              <a:t>In person – Visit your local OSHA Regional or Area Office. OSHA staff can accept your verbal or written complaint and provide information as needed.</a:t>
            </a:r>
          </a:p>
          <a:p>
            <a:pPr marL="641600" lvl="1" indent="-174982">
              <a:buChar char="•"/>
            </a:pPr>
            <a:r>
              <a:rPr lang="en-US" dirty="0"/>
              <a:t>OSHA accepts complaints in any language.  If you need assistance, such as a foreign language interpreter, please contact your local OSHA Regional or Area Office. </a:t>
            </a:r>
            <a:br>
              <a:rPr lang="en-US" dirty="0">
                <a:cs typeface="+mn-lt"/>
              </a:rPr>
            </a:br>
            <a:endParaRPr lang="en-US" dirty="0"/>
          </a:p>
          <a:p>
            <a:pPr marL="174982" indent="-174982">
              <a:buChar char="•"/>
            </a:pPr>
            <a:r>
              <a:rPr lang="en-US" dirty="0"/>
              <a:t>Visit </a:t>
            </a:r>
            <a:r>
              <a:rPr lang="en-US" dirty="0">
                <a:hlinkClick r:id="rId4"/>
              </a:rPr>
              <a:t>www.whistleblowers.gov</a:t>
            </a:r>
            <a:r>
              <a:rPr lang="en-US" dirty="0"/>
              <a:t> to learn more about OSHA’s Whistleblower Protection Program and how employers can develop or improve their program.</a:t>
            </a:r>
          </a:p>
          <a:p>
            <a:endParaRPr lang="en-US" dirty="0">
              <a:cs typeface="Calibri"/>
            </a:endParaRPr>
          </a:p>
        </p:txBody>
      </p:sp>
      <p:sp>
        <p:nvSpPr>
          <p:cNvPr id="4" name="Slide Number Placeholder 3">
            <a:extLst>
              <a:ext uri="{FF2B5EF4-FFF2-40B4-BE49-F238E27FC236}">
                <a16:creationId xmlns:a16="http://schemas.microsoft.com/office/drawing/2014/main" id="{EE9B59E1-B56E-ACB8-8902-74FE87C2443F}"/>
              </a:ext>
            </a:extLst>
          </p:cNvPr>
          <p:cNvSpPr>
            <a:spLocks noGrp="1"/>
          </p:cNvSpPr>
          <p:nvPr>
            <p:ph type="sldNum" sz="quarter" idx="5"/>
          </p:nvPr>
        </p:nvSpPr>
        <p:spPr/>
        <p:txBody>
          <a:bodyPr/>
          <a:lstStyle/>
          <a:p>
            <a:fld id="{1199C346-9683-4FB6-A7CE-E01020554409}" type="slidenum">
              <a:rPr lang="en-US" smtClean="0"/>
              <a:t>20</a:t>
            </a:fld>
            <a:endParaRPr lang="en-US" dirty="0"/>
          </a:p>
        </p:txBody>
      </p:sp>
    </p:spTree>
    <p:extLst>
      <p:ext uri="{BB962C8B-B14F-4D97-AF65-F5344CB8AC3E}">
        <p14:creationId xmlns:p14="http://schemas.microsoft.com/office/powerpoint/2010/main" val="79477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24A6D-3AE6-B413-1DF1-8211267E95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D53799-5B2E-D76A-A528-1D5239A953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AD5F5B-B2C1-A56D-1006-D887339D515A}"/>
              </a:ext>
            </a:extLst>
          </p:cNvPr>
          <p:cNvSpPr>
            <a:spLocks noGrp="1"/>
          </p:cNvSpPr>
          <p:nvPr>
            <p:ph type="body" idx="1"/>
          </p:nvPr>
        </p:nvSpPr>
        <p:spPr/>
        <p:txBody>
          <a:bodyPr/>
          <a:lstStyle/>
          <a:p>
            <a:endParaRPr lang="en-US" dirty="0"/>
          </a:p>
          <a:p>
            <a:pPr marL="174982" indent="-174982">
              <a:buFont typeface="Arial" panose="020B0604020202020204" pitchFamily="34" charset="0"/>
              <a:buChar char="•"/>
            </a:pPr>
            <a:r>
              <a:rPr lang="en-US" dirty="0"/>
              <a:t>Recording and reporting work-related injuries and illnesses helps to understand hazards by industry and occupation. This information can be used to determine where to implement protections to reduce and eliminate hazards and prevent future work-related injuries and illnesses.</a:t>
            </a:r>
          </a:p>
          <a:p>
            <a:r>
              <a:rPr lang="en-US" dirty="0"/>
              <a:t> </a:t>
            </a:r>
          </a:p>
          <a:p>
            <a:pPr marL="174982" indent="-174982">
              <a:buFont typeface="Arial" panose="020B0604020202020204" pitchFamily="34" charset="0"/>
              <a:buChar char="•"/>
            </a:pPr>
            <a:r>
              <a:rPr lang="en-US" dirty="0"/>
              <a:t>Establishments that meet certain size and industry criteria are required to electronically submit injury and illness data that they are already required to keep from their OSHA Form </a:t>
            </a:r>
            <a:r>
              <a:rPr lang="en-US" dirty="0" err="1"/>
              <a:t>300A</a:t>
            </a:r>
            <a:r>
              <a:rPr lang="en-US" dirty="0"/>
              <a:t>, 300, and 301 (or equivalent forms) once per year to OSHA through the Injury Tracking Application (ITA). </a:t>
            </a:r>
          </a:p>
          <a:p>
            <a:r>
              <a:rPr lang="en-US" dirty="0"/>
              <a:t> </a:t>
            </a:r>
          </a:p>
          <a:p>
            <a:pPr marL="174982" indent="-174982">
              <a:buFont typeface="Arial" panose="020B0604020202020204" pitchFamily="34" charset="0"/>
              <a:buChar char="•"/>
            </a:pPr>
            <a:r>
              <a:rPr lang="en-US" dirty="0"/>
              <a:t>OSHA publishes data collected on its website after taking steps to detect and remove information that could reasonably be expected to identify individuals directly.</a:t>
            </a:r>
          </a:p>
          <a:p>
            <a:r>
              <a:rPr lang="en-US" dirty="0"/>
              <a:t> </a:t>
            </a:r>
          </a:p>
          <a:p>
            <a:pPr marL="174982" indent="-174982">
              <a:buFont typeface="Arial" panose="020B0604020202020204" pitchFamily="34" charset="0"/>
              <a:buChar char="•"/>
            </a:pPr>
            <a:r>
              <a:rPr lang="en-US" dirty="0"/>
              <a:t>All employers, regardless of size or industry, are required to notify OSHA when an employee suffers a work-related hospitalization, amputation, or loss of an eye, within 24 hours. OSHA defines these types of incidents as severe injuries.</a:t>
            </a:r>
          </a:p>
          <a:p>
            <a:r>
              <a:rPr lang="en-US" dirty="0"/>
              <a:t> </a:t>
            </a:r>
          </a:p>
          <a:p>
            <a:pPr marL="174982" indent="-174982">
              <a:buFont typeface="Arial" panose="020B0604020202020204" pitchFamily="34" charset="0"/>
              <a:buChar char="•"/>
            </a:pPr>
            <a:r>
              <a:rPr lang="en-US" dirty="0"/>
              <a:t>Our Severe Injury Report (SIR) dashboard is an online tool where users can search the severe injury report database and view trends related to work-related hospitalizations, amputations, and eye losses reported in states covered by federal OSHA.</a:t>
            </a:r>
          </a:p>
          <a:p>
            <a:r>
              <a:rPr lang="en-US" dirty="0"/>
              <a:t> </a:t>
            </a:r>
          </a:p>
          <a:p>
            <a:pPr marL="174982" indent="-174982">
              <a:buFont typeface="Arial" panose="020B0604020202020204" pitchFamily="34" charset="0"/>
              <a:buChar char="•"/>
            </a:pPr>
            <a:r>
              <a:rPr lang="en-US" dirty="0"/>
              <a:t>The SIR dashboard can be used to learn how severe injuries happen in industries and use the agency's available resources to help prevent severe work-related injuries and illnesses.</a:t>
            </a:r>
          </a:p>
          <a:p>
            <a:endParaRPr lang="en-US" dirty="0">
              <a:cs typeface="Calibri" panose="020F0502020204030204"/>
            </a:endParaRPr>
          </a:p>
        </p:txBody>
      </p:sp>
      <p:sp>
        <p:nvSpPr>
          <p:cNvPr id="4" name="Slide Number Placeholder 3">
            <a:extLst>
              <a:ext uri="{FF2B5EF4-FFF2-40B4-BE49-F238E27FC236}">
                <a16:creationId xmlns:a16="http://schemas.microsoft.com/office/drawing/2014/main" id="{63BEF61B-4F42-EFA7-18DB-01514E092F9D}"/>
              </a:ext>
            </a:extLst>
          </p:cNvPr>
          <p:cNvSpPr>
            <a:spLocks noGrp="1"/>
          </p:cNvSpPr>
          <p:nvPr>
            <p:ph type="sldNum" sz="quarter" idx="5"/>
          </p:nvPr>
        </p:nvSpPr>
        <p:spPr/>
        <p:txBody>
          <a:bodyPr/>
          <a:lstStyle/>
          <a:p>
            <a:fld id="{1199C346-9683-4FB6-A7CE-E01020554409}" type="slidenum">
              <a:rPr lang="en-US" smtClean="0"/>
              <a:t>21</a:t>
            </a:fld>
            <a:endParaRPr lang="en-US" dirty="0"/>
          </a:p>
        </p:txBody>
      </p:sp>
    </p:spTree>
    <p:extLst>
      <p:ext uri="{BB962C8B-B14F-4D97-AF65-F5344CB8AC3E}">
        <p14:creationId xmlns:p14="http://schemas.microsoft.com/office/powerpoint/2010/main" val="3767818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ACA53-5152-B387-00EB-A3CE8E039E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9AF727-18BD-43CA-5BE1-7EEC599CFF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849A31-B88A-B7E5-4EAC-463A86AF96A1}"/>
              </a:ext>
            </a:extLst>
          </p:cNvPr>
          <p:cNvSpPr>
            <a:spLocks noGrp="1"/>
          </p:cNvSpPr>
          <p:nvPr>
            <p:ph type="body" idx="1"/>
          </p:nvPr>
        </p:nvSpPr>
        <p:spPr/>
        <p:txBody>
          <a:bodyPr/>
          <a:lstStyle/>
          <a:p>
            <a:pPr marL="174982" indent="-174982">
              <a:buFont typeface="Arial"/>
              <a:buChar char="•"/>
            </a:pPr>
            <a:r>
              <a:rPr lang="en-US" dirty="0"/>
              <a:t>Federal law entitles every employee to a safe workplace; and </a:t>
            </a:r>
            <a:br>
              <a:rPr lang="en-US" dirty="0">
                <a:cs typeface="+mn-lt"/>
              </a:rPr>
            </a:br>
            <a:endParaRPr lang="en-US" dirty="0"/>
          </a:p>
          <a:p>
            <a:pPr marL="174982" indent="-174982">
              <a:buFont typeface="Arial"/>
              <a:buChar char="•"/>
            </a:pPr>
            <a:r>
              <a:rPr lang="en-US" dirty="0"/>
              <a:t>The right to speak up about safety and health concerns without fear of retaliation, </a:t>
            </a:r>
            <a:br>
              <a:rPr lang="en-US" dirty="0">
                <a:cs typeface="+mn-lt"/>
              </a:rPr>
            </a:br>
            <a:endParaRPr lang="en-US" dirty="0"/>
          </a:p>
          <a:p>
            <a:pPr marL="174982" indent="-174982">
              <a:buFont typeface="Arial"/>
              <a:buChar char="•"/>
            </a:pPr>
            <a:r>
              <a:rPr lang="en-US" dirty="0"/>
              <a:t>The right to be trained in the language they understand, </a:t>
            </a:r>
            <a:br>
              <a:rPr lang="en-US" dirty="0">
                <a:cs typeface="+mn-lt"/>
              </a:rPr>
            </a:br>
            <a:endParaRPr lang="en-US" dirty="0"/>
          </a:p>
          <a:p>
            <a:pPr marL="174982" indent="-174982">
              <a:buFont typeface="Arial"/>
              <a:buChar char="•"/>
            </a:pPr>
            <a:r>
              <a:rPr lang="en-US" dirty="0"/>
              <a:t>The right to required safety equipment, such as gloves or a harness and lifeline for falls, and </a:t>
            </a:r>
            <a:br>
              <a:rPr lang="en-US" dirty="0">
                <a:cs typeface="+mn-lt"/>
              </a:rPr>
            </a:br>
            <a:endParaRPr lang="en-US" dirty="0"/>
          </a:p>
          <a:p>
            <a:pPr marL="174982" indent="-174982">
              <a:buFont typeface="Arial"/>
              <a:buChar char="•"/>
            </a:pPr>
            <a:r>
              <a:rPr lang="en-US" dirty="0"/>
              <a:t>The right to report an injury or illness, request an OSHA inspection, and speak to the inspector.</a:t>
            </a:r>
          </a:p>
          <a:p>
            <a:endParaRPr lang="en-US" dirty="0">
              <a:cs typeface="Calibri" panose="020F0502020204030204"/>
            </a:endParaRPr>
          </a:p>
        </p:txBody>
      </p:sp>
      <p:sp>
        <p:nvSpPr>
          <p:cNvPr id="4" name="Slide Number Placeholder 3">
            <a:extLst>
              <a:ext uri="{FF2B5EF4-FFF2-40B4-BE49-F238E27FC236}">
                <a16:creationId xmlns:a16="http://schemas.microsoft.com/office/drawing/2014/main" id="{B6E37266-0B1A-FAD7-F6B3-E1B8CF7C0060}"/>
              </a:ext>
            </a:extLst>
          </p:cNvPr>
          <p:cNvSpPr>
            <a:spLocks noGrp="1"/>
          </p:cNvSpPr>
          <p:nvPr>
            <p:ph type="sldNum" sz="quarter" idx="5"/>
          </p:nvPr>
        </p:nvSpPr>
        <p:spPr/>
        <p:txBody>
          <a:bodyPr/>
          <a:lstStyle/>
          <a:p>
            <a:fld id="{1199C346-9683-4FB6-A7CE-E01020554409}" type="slidenum">
              <a:rPr lang="en-US" smtClean="0"/>
              <a:t>22</a:t>
            </a:fld>
            <a:endParaRPr lang="en-US"/>
          </a:p>
        </p:txBody>
      </p:sp>
    </p:spTree>
    <p:extLst>
      <p:ext uri="{BB962C8B-B14F-4D97-AF65-F5344CB8AC3E}">
        <p14:creationId xmlns:p14="http://schemas.microsoft.com/office/powerpoint/2010/main" val="734896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BC48B-B261-DB98-F656-FE3A01F3EA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97FB55-E1F4-ECCB-CD12-98FB1F83D2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F24DA6-673F-99F7-F118-71D78DE7C384}"/>
              </a:ext>
            </a:extLst>
          </p:cNvPr>
          <p:cNvSpPr>
            <a:spLocks noGrp="1"/>
          </p:cNvSpPr>
          <p:nvPr>
            <p:ph type="body" idx="1"/>
          </p:nvPr>
        </p:nvSpPr>
        <p:spPr/>
        <p:txBody>
          <a:bodyPr/>
          <a:lstStyle/>
          <a:p>
            <a:pPr marL="1108219" lvl="2" indent="-174982">
              <a:buChar char="•"/>
            </a:pPr>
            <a:r>
              <a:rPr lang="en-US" dirty="0"/>
              <a:t>Employers are required to provide a workplace that is free of known safety and health hazards. </a:t>
            </a:r>
            <a:br>
              <a:rPr lang="en-US" dirty="0"/>
            </a:br>
            <a:endParaRPr lang="en-US" dirty="0"/>
          </a:p>
          <a:p>
            <a:pPr marL="1108219" lvl="2" indent="-174982">
              <a:buChar char="•"/>
            </a:pPr>
            <a:r>
              <a:rPr lang="en-US" dirty="0"/>
              <a:t>All covered workplaces are required to display the OSHA poster, “Job Safety and Health: It’s the Law,” in their workplaces. The poster must be prominently displayed where employees can see it. The poster is available for free from OSHA. </a:t>
            </a:r>
            <a:br>
              <a:rPr lang="en-US" dirty="0"/>
            </a:br>
            <a:endParaRPr lang="en-US" dirty="0"/>
          </a:p>
          <a:p>
            <a:pPr marL="1108219" lvl="2" indent="-174982">
              <a:buChar char="•"/>
            </a:pPr>
            <a:r>
              <a:rPr lang="en-US" dirty="0"/>
              <a:t>Many employers with more than 10 employees are required to keep a record of serious work-related injuries and illnesses. Certain low-risk industries are exempted. </a:t>
            </a:r>
            <a:br>
              <a:rPr lang="en-US" dirty="0">
                <a:cs typeface="+mn-lt"/>
              </a:rPr>
            </a:br>
            <a:endParaRPr lang="en-US" dirty="0"/>
          </a:p>
          <a:p>
            <a:pPr marL="1108219" lvl="2" indent="-174982">
              <a:buChar char="•"/>
            </a:pPr>
            <a:r>
              <a:rPr lang="en-US" dirty="0"/>
              <a:t>Visit </a:t>
            </a:r>
            <a:r>
              <a:rPr lang="en-US" dirty="0">
                <a:solidFill>
                  <a:srgbClr val="0563C1"/>
                </a:solidFill>
                <a:hlinkClick r:id="rId3"/>
              </a:rPr>
              <a:t>www.osha.gov/employers</a:t>
            </a:r>
            <a:r>
              <a:rPr lang="en-US" u="sng" dirty="0">
                <a:solidFill>
                  <a:srgbClr val="0563C1"/>
                </a:solidFill>
              </a:rPr>
              <a:t> </a:t>
            </a:r>
            <a:r>
              <a:rPr lang="en-US" dirty="0"/>
              <a:t>for more information on employer responsibilities as well as compliance assistance, education, and training.</a:t>
            </a:r>
          </a:p>
          <a:p>
            <a:endParaRPr lang="en-US" dirty="0">
              <a:cs typeface="Calibri"/>
            </a:endParaRPr>
          </a:p>
        </p:txBody>
      </p:sp>
      <p:sp>
        <p:nvSpPr>
          <p:cNvPr id="4" name="Slide Number Placeholder 3">
            <a:extLst>
              <a:ext uri="{FF2B5EF4-FFF2-40B4-BE49-F238E27FC236}">
                <a16:creationId xmlns:a16="http://schemas.microsoft.com/office/drawing/2014/main" id="{F08A6212-25BC-AE58-9854-ED620BEDD02B}"/>
              </a:ext>
            </a:extLst>
          </p:cNvPr>
          <p:cNvSpPr>
            <a:spLocks noGrp="1"/>
          </p:cNvSpPr>
          <p:nvPr>
            <p:ph type="sldNum" sz="quarter" idx="5"/>
          </p:nvPr>
        </p:nvSpPr>
        <p:spPr/>
        <p:txBody>
          <a:bodyPr/>
          <a:lstStyle/>
          <a:p>
            <a:fld id="{1199C346-9683-4FB6-A7CE-E01020554409}" type="slidenum">
              <a:rPr lang="en-US" smtClean="0"/>
              <a:t>23</a:t>
            </a:fld>
            <a:endParaRPr lang="en-US"/>
          </a:p>
        </p:txBody>
      </p:sp>
    </p:spTree>
    <p:extLst>
      <p:ext uri="{BB962C8B-B14F-4D97-AF65-F5344CB8AC3E}">
        <p14:creationId xmlns:p14="http://schemas.microsoft.com/office/powerpoint/2010/main" val="1111423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79695-D0F0-1D47-392C-DD716F31AE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BE5CE7-B743-762F-D32F-A3598E2C12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DDBD5E-124D-5E6B-DCAD-20B349D6DAB0}"/>
              </a:ext>
            </a:extLst>
          </p:cNvPr>
          <p:cNvSpPr>
            <a:spLocks noGrp="1"/>
          </p:cNvSpPr>
          <p:nvPr>
            <p:ph type="body" idx="1"/>
          </p:nvPr>
        </p:nvSpPr>
        <p:spPr/>
        <p:txBody>
          <a:bodyPr/>
          <a:lstStyle/>
          <a:p>
            <a:pPr marL="174982" indent="-174982">
              <a:buFont typeface="Arial" panose="020B0604020202020204" pitchFamily="34" charset="0"/>
              <a:buChar char="•"/>
            </a:pPr>
            <a:r>
              <a:rPr lang="en-US" dirty="0"/>
              <a:t>The Outreach Training Program, often referred to as 10- and 30-hour training, is a voluntary program on recognizing, controlling, and preventing workplace hazards. </a:t>
            </a:r>
            <a:br>
              <a:rPr lang="en-US" dirty="0"/>
            </a:br>
            <a:endParaRPr lang="en-US" dirty="0"/>
          </a:p>
          <a:p>
            <a:pPr marL="174982" indent="-174982">
              <a:buFont typeface="Arial" panose="020B0604020202020204" pitchFamily="34" charset="0"/>
              <a:buChar char="•"/>
            </a:pPr>
            <a:r>
              <a:rPr lang="en-US" dirty="0"/>
              <a:t>The Outreach Training Program trains more than one million employees each year. The program is not a certification or license and does not meet the training requirements in any OSHA standard.</a:t>
            </a:r>
            <a:br>
              <a:rPr lang="en-US" dirty="0"/>
            </a:br>
            <a:endParaRPr lang="en-US" dirty="0"/>
          </a:p>
          <a:p>
            <a:pPr marL="174982" indent="-174982">
              <a:buFont typeface="Arial" panose="020B0604020202020204" pitchFamily="34" charset="0"/>
              <a:buChar char="•"/>
            </a:pPr>
            <a:r>
              <a:rPr lang="en-US" dirty="0"/>
              <a:t>Training provides businesses with assistance and tools they need to develop effective safety and health management programs and to help save lives.</a:t>
            </a:r>
            <a:br>
              <a:rPr lang="en-US" dirty="0"/>
            </a:br>
            <a:endParaRPr lang="en-US" dirty="0"/>
          </a:p>
          <a:p>
            <a:pPr marL="174982" indent="-174982">
              <a:buFont typeface="Arial" panose="020B0604020202020204" pitchFamily="34" charset="0"/>
              <a:buChar char="•"/>
            </a:pPr>
            <a:r>
              <a:rPr lang="en-US" dirty="0"/>
              <a:t>The OSHA Training Institute (OTI) Education Centers are a national network of non-profit organizations authorized by OSHA to offer OSHA courses geared toward the private sector. </a:t>
            </a:r>
            <a:br>
              <a:rPr lang="en-US" dirty="0"/>
            </a:br>
            <a:endParaRPr lang="en-US" dirty="0"/>
          </a:p>
          <a:p>
            <a:pPr marL="174982" indent="-174982">
              <a:buFont typeface="Arial" panose="020B0604020202020204" pitchFamily="34" charset="0"/>
              <a:buChar char="•"/>
            </a:pPr>
            <a:r>
              <a:rPr lang="en-US" dirty="0"/>
              <a:t>OTI Education Centers offer more than 50 courses in construction, maritime, and general industries. More than 52,000 people annually are taught through more than 4,400 courses each year. </a:t>
            </a:r>
            <a:br>
              <a:rPr lang="en-US" dirty="0"/>
            </a:br>
            <a:endParaRPr lang="en-US" dirty="0"/>
          </a:p>
          <a:p>
            <a:pPr marL="174982" indent="-174982">
              <a:buFont typeface="Arial" panose="020B0604020202020204" pitchFamily="34" charset="0"/>
              <a:buChar char="•"/>
            </a:pPr>
            <a:r>
              <a:rPr lang="en-US" dirty="0"/>
              <a:t>Visit </a:t>
            </a:r>
            <a:r>
              <a:rPr lang="en-US" dirty="0">
                <a:hlinkClick r:id="rId3"/>
              </a:rPr>
              <a:t>www.osha.gov/otiec</a:t>
            </a:r>
            <a:r>
              <a:rPr lang="en-US" dirty="0"/>
              <a:t> for more information about the OTI Education Centers.</a:t>
            </a:r>
          </a:p>
          <a:p>
            <a:endParaRPr lang="en-US" dirty="0">
              <a:cs typeface="Calibri"/>
            </a:endParaRPr>
          </a:p>
        </p:txBody>
      </p:sp>
      <p:sp>
        <p:nvSpPr>
          <p:cNvPr id="4" name="Slide Number Placeholder 3">
            <a:extLst>
              <a:ext uri="{FF2B5EF4-FFF2-40B4-BE49-F238E27FC236}">
                <a16:creationId xmlns:a16="http://schemas.microsoft.com/office/drawing/2014/main" id="{8985B0F0-0221-6710-5460-4922B5B0F43B}"/>
              </a:ext>
            </a:extLst>
          </p:cNvPr>
          <p:cNvSpPr>
            <a:spLocks noGrp="1"/>
          </p:cNvSpPr>
          <p:nvPr>
            <p:ph type="sldNum" sz="quarter" idx="5"/>
          </p:nvPr>
        </p:nvSpPr>
        <p:spPr/>
        <p:txBody>
          <a:bodyPr/>
          <a:lstStyle/>
          <a:p>
            <a:fld id="{1199C346-9683-4FB6-A7CE-E01020554409}" type="slidenum">
              <a:rPr lang="en-US" smtClean="0"/>
              <a:t>24</a:t>
            </a:fld>
            <a:endParaRPr lang="en-US"/>
          </a:p>
        </p:txBody>
      </p:sp>
    </p:spTree>
    <p:extLst>
      <p:ext uri="{BB962C8B-B14F-4D97-AF65-F5344CB8AC3E}">
        <p14:creationId xmlns:p14="http://schemas.microsoft.com/office/powerpoint/2010/main" val="3074014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DD582-2CF4-3E45-2521-CE8D2E331D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F604C4-BF62-CFD3-86BD-B50B7007B3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E3E7D5-A1B2-A242-CE89-B8E2121DCFD8}"/>
              </a:ext>
            </a:extLst>
          </p:cNvPr>
          <p:cNvSpPr>
            <a:spLocks noGrp="1"/>
          </p:cNvSpPr>
          <p:nvPr>
            <p:ph type="body" idx="1"/>
          </p:nvPr>
        </p:nvSpPr>
        <p:spPr/>
        <p:txBody>
          <a:bodyPr/>
          <a:lstStyle/>
          <a:p>
            <a:pPr marL="174982" indent="-174982">
              <a:buFont typeface="Arial"/>
              <a:buChar char="•"/>
            </a:pPr>
            <a:r>
              <a:rPr lang="en-US" dirty="0"/>
              <a:t>OSHA now has a National Family Liaison to support and assist family members in their time of need after losing a loved one in a fatal workplace incident. </a:t>
            </a:r>
            <a:br>
              <a:rPr lang="en-US" dirty="0">
                <a:cs typeface="+mn-lt"/>
              </a:rPr>
            </a:br>
            <a:endParaRPr lang="en-US" dirty="0"/>
          </a:p>
          <a:p>
            <a:pPr marL="174982" indent="-174982">
              <a:buFont typeface="Arial"/>
              <a:buChar char="•"/>
            </a:pPr>
            <a:r>
              <a:rPr lang="en-US" dirty="0"/>
              <a:t>Family members and loved ones are encouraged to contact the National Family Liaison if they need any assistance or guidance after their injury/loss. </a:t>
            </a:r>
            <a:br>
              <a:rPr lang="en-US" dirty="0"/>
            </a:br>
            <a:endParaRPr lang="en-US" dirty="0"/>
          </a:p>
          <a:p>
            <a:pPr marL="174982" indent="-174982">
              <a:buFont typeface="Arial"/>
              <a:buChar char="•"/>
            </a:pPr>
            <a:r>
              <a:rPr lang="en-US" dirty="0"/>
              <a:t>Our National Family Liaison can be reached at a time convenient to you via email (</a:t>
            </a:r>
            <a:r>
              <a:rPr lang="en-US" dirty="0">
                <a:hlinkClick r:id="rId3"/>
              </a:rPr>
              <a:t>ford.tonya.e@dol.gov</a:t>
            </a:r>
            <a:r>
              <a:rPr lang="en-US" dirty="0"/>
              <a:t>) or phone at</a:t>
            </a:r>
            <a:r>
              <a:rPr lang="en-US" dirty="0">
                <a:solidFill>
                  <a:srgbClr val="212121"/>
                </a:solidFill>
              </a:rPr>
              <a:t> (531) 893-3409. </a:t>
            </a:r>
            <a:br>
              <a:rPr lang="en-US" dirty="0">
                <a:cs typeface="+mn-lt"/>
              </a:rPr>
            </a:br>
            <a:endParaRPr lang="en-US" dirty="0">
              <a:solidFill>
                <a:srgbClr val="212121"/>
              </a:solidFill>
            </a:endParaRPr>
          </a:p>
          <a:p>
            <a:pPr marL="174982" indent="-174982">
              <a:buFont typeface="Arial"/>
              <a:buChar char="•"/>
            </a:pPr>
            <a:r>
              <a:rPr lang="en-US" dirty="0">
                <a:solidFill>
                  <a:srgbClr val="212121"/>
                </a:solidFill>
              </a:rPr>
              <a:t>OSHA has created a Workers Memorial Wall in honor and recognition of those who lost their lives while on the job. </a:t>
            </a:r>
            <a:br>
              <a:rPr lang="en-US" dirty="0">
                <a:solidFill>
                  <a:srgbClr val="212121"/>
                </a:solidFill>
              </a:rPr>
            </a:br>
            <a:endParaRPr lang="en-US" dirty="0"/>
          </a:p>
          <a:p>
            <a:r>
              <a:rPr lang="en-US" dirty="0">
                <a:solidFill>
                  <a:srgbClr val="212121"/>
                </a:solidFill>
              </a:rPr>
              <a:t>     If you have lost a loved one due to a work-related incident, we invite you to share his/her photograph and a written testimony with OSHA at </a:t>
            </a:r>
            <a:r>
              <a:rPr lang="en-US" dirty="0">
                <a:solidFill>
                  <a:srgbClr val="0071BC"/>
                </a:solidFill>
                <a:hlinkClick r:id="rId4"/>
              </a:rPr>
              <a:t>remembrance@dol.gov</a:t>
            </a:r>
            <a:r>
              <a:rPr lang="en-US" dirty="0">
                <a:solidFill>
                  <a:srgbClr val="212121"/>
                </a:solidFill>
              </a:rPr>
              <a:t> as we will recognize him/her on our virtual Workers Memorial Wall.</a:t>
            </a:r>
            <a:br>
              <a:rPr lang="en-US" dirty="0">
                <a:solidFill>
                  <a:srgbClr val="212121"/>
                </a:solidFill>
              </a:rPr>
            </a:br>
            <a:endParaRPr lang="en-US" dirty="0"/>
          </a:p>
          <a:p>
            <a:pPr marL="174982" indent="-174982">
              <a:buFont typeface="Arial"/>
              <a:buChar char="•"/>
            </a:pPr>
            <a:r>
              <a:rPr lang="en-US" dirty="0">
                <a:solidFill>
                  <a:srgbClr val="212121"/>
                </a:solidFill>
              </a:rPr>
              <a:t>In preparation for Workers Memorial Day (April 28), the National Family Liaison organizes events to honor and recognize our fallen workers, providing support to their families. Throughout the week leading up to the observance, a series of virtual and in-person events are held to highlight the importance of workplace safety, featuring educational webinars and other events.   </a:t>
            </a:r>
            <a:endParaRPr lang="en-US" dirty="0"/>
          </a:p>
          <a:p>
            <a:endParaRPr lang="en-US" dirty="0"/>
          </a:p>
          <a:p>
            <a:endParaRPr lang="en-US" dirty="0">
              <a:cs typeface="Calibri"/>
            </a:endParaRPr>
          </a:p>
        </p:txBody>
      </p:sp>
      <p:sp>
        <p:nvSpPr>
          <p:cNvPr id="4" name="Slide Number Placeholder 3">
            <a:extLst>
              <a:ext uri="{FF2B5EF4-FFF2-40B4-BE49-F238E27FC236}">
                <a16:creationId xmlns:a16="http://schemas.microsoft.com/office/drawing/2014/main" id="{EE9B1AC9-EB93-B1EC-3C62-351428B420B4}"/>
              </a:ext>
            </a:extLst>
          </p:cNvPr>
          <p:cNvSpPr>
            <a:spLocks noGrp="1"/>
          </p:cNvSpPr>
          <p:nvPr>
            <p:ph type="sldNum" sz="quarter" idx="5"/>
          </p:nvPr>
        </p:nvSpPr>
        <p:spPr/>
        <p:txBody>
          <a:bodyPr/>
          <a:lstStyle/>
          <a:p>
            <a:fld id="{1199C346-9683-4FB6-A7CE-E01020554409}" type="slidenum">
              <a:rPr lang="en-US" smtClean="0"/>
              <a:t>25</a:t>
            </a:fld>
            <a:endParaRPr lang="en-US"/>
          </a:p>
        </p:txBody>
      </p:sp>
    </p:spTree>
    <p:extLst>
      <p:ext uri="{BB962C8B-B14F-4D97-AF65-F5344CB8AC3E}">
        <p14:creationId xmlns:p14="http://schemas.microsoft.com/office/powerpoint/2010/main" val="365772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CB7EC-34D2-129D-7CDD-BA7447B0E0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B96A11-CFA9-A88D-2789-A1AC37E3FD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05F9E1-D32F-609B-0E94-2604B2E12D99}"/>
              </a:ext>
            </a:extLst>
          </p:cNvPr>
          <p:cNvSpPr>
            <a:spLocks noGrp="1"/>
          </p:cNvSpPr>
          <p:nvPr>
            <p:ph type="body" idx="1"/>
          </p:nvPr>
        </p:nvSpPr>
        <p:spPr/>
        <p:txBody>
          <a:bodyPr/>
          <a:lstStyle/>
          <a:p>
            <a:pPr fontAlgn="base">
              <a:lnSpc>
                <a:spcPts val="1818"/>
              </a:lnSpc>
              <a:spcBef>
                <a:spcPts val="1225"/>
              </a:spcBef>
              <a:spcAft>
                <a:spcPts val="816"/>
              </a:spcAft>
            </a:pPr>
            <a:r>
              <a:rPr lang="en-US" sz="1800" b="1" dirty="0" err="1">
                <a:solidFill>
                  <a:srgbClr val="4472C4"/>
                </a:solidFill>
                <a:latin typeface="Aptos" panose="020B0004020202020204" pitchFamily="34" charset="0"/>
              </a:rPr>
              <a:t>QuickTakes</a:t>
            </a:r>
            <a:r>
              <a:rPr lang="en-US" sz="1800" b="1" dirty="0">
                <a:solidFill>
                  <a:srgbClr val="4472C4"/>
                </a:solidFill>
                <a:latin typeface="Aptos" panose="020B0004020202020204" pitchFamily="34" charset="0"/>
              </a:rPr>
              <a:t>/</a:t>
            </a:r>
            <a:r>
              <a:rPr lang="en-US" sz="1800" b="1" dirty="0">
                <a:solidFill>
                  <a:srgbClr val="4471C4"/>
                </a:solidFill>
                <a:latin typeface="Aptos" panose="020B0004020202020204" pitchFamily="34" charset="0"/>
              </a:rPr>
              <a:t> </a:t>
            </a:r>
            <a:r>
              <a:rPr lang="en-US" sz="1800" b="1" dirty="0" err="1">
                <a:solidFill>
                  <a:srgbClr val="4471C4"/>
                </a:solidFill>
                <a:latin typeface="Aptos" panose="020B0004020202020204" pitchFamily="34" charset="0"/>
              </a:rPr>
              <a:t>Información</a:t>
            </a:r>
            <a:r>
              <a:rPr lang="en-US" sz="1800" b="1" dirty="0">
                <a:solidFill>
                  <a:srgbClr val="4471C4"/>
                </a:solidFill>
                <a:latin typeface="Aptos" panose="020B0004020202020204" pitchFamily="34" charset="0"/>
              </a:rPr>
              <a:t> </a:t>
            </a:r>
            <a:r>
              <a:rPr lang="en-US" sz="1800" b="1" dirty="0" err="1">
                <a:solidFill>
                  <a:srgbClr val="4471C4"/>
                </a:solidFill>
                <a:latin typeface="Aptos" panose="020B0004020202020204" pitchFamily="34" charset="0"/>
              </a:rPr>
              <a:t>Rápida</a:t>
            </a:r>
            <a:r>
              <a:rPr lang="en-US" sz="1800" b="1" dirty="0">
                <a:solidFill>
                  <a:srgbClr val="4472C4"/>
                </a:solidFill>
                <a:latin typeface="Aptos" panose="020B0004020202020204" pitchFamily="34" charset="0"/>
              </a:rPr>
              <a:t> /Did You Know? </a:t>
            </a:r>
            <a:br>
              <a:rPr lang="en-US" sz="1800" b="1" dirty="0">
                <a:solidFill>
                  <a:srgbClr val="4472C4"/>
                </a:solidFill>
                <a:latin typeface="Aptos" panose="020B0004020202020204" pitchFamily="34" charset="0"/>
              </a:rPr>
            </a:br>
            <a:endParaRPr lang="en-US" b="1" i="0" dirty="0">
              <a:solidFill>
                <a:srgbClr val="4472C4"/>
              </a:solidFill>
              <a:effectLst/>
              <a:latin typeface="Segoe UI" panose="020B0502040204020203" pitchFamily="34" charset="0"/>
            </a:endParaRPr>
          </a:p>
          <a:p>
            <a:pPr fontAlgn="base">
              <a:lnSpc>
                <a:spcPts val="1487"/>
              </a:lnSpc>
              <a:buFont typeface="Arial" panose="020B0604020202020204" pitchFamily="34" charset="0"/>
              <a:buChar char="•"/>
            </a:pPr>
            <a:r>
              <a:rPr lang="en-US" sz="1800" dirty="0">
                <a:solidFill>
                  <a:srgbClr val="000000"/>
                </a:solidFill>
                <a:latin typeface="Aptos" panose="020B0004020202020204" pitchFamily="34" charset="0"/>
              </a:rPr>
              <a:t>Get the latest updates from OSHA by subscribing to our monthly newsletters.</a:t>
            </a:r>
            <a:r>
              <a:rPr lang="en-US" sz="1800" dirty="0">
                <a:solidFill>
                  <a:srgbClr val="000000"/>
                </a:solidFill>
                <a:latin typeface="WordVisiCarriageReturn_MSFontService"/>
              </a:rPr>
              <a:t> </a:t>
            </a:r>
            <a:br>
              <a:rPr lang="en-US" sz="1800" dirty="0">
                <a:solidFill>
                  <a:srgbClr val="000000"/>
                </a:solidFill>
                <a:latin typeface="WordVisiCarriageReturn_MSFontService"/>
              </a:rPr>
            </a:br>
            <a:r>
              <a:rPr lang="en-US" sz="1800" dirty="0">
                <a:solidFill>
                  <a:srgbClr val="000000"/>
                </a:solidFill>
                <a:latin typeface="Aptos" panose="020B0004020202020204" pitchFamily="34" charset="0"/>
              </a:rPr>
              <a:t> </a:t>
            </a:r>
          </a:p>
          <a:p>
            <a:pPr marL="758255" lvl="1" indent="-291636" fontAlgn="base">
              <a:lnSpc>
                <a:spcPts val="1487"/>
              </a:lnSpc>
              <a:buFont typeface="Courier New" panose="02070309020205020404" pitchFamily="49" charset="0"/>
              <a:buChar char="o"/>
            </a:pPr>
            <a:r>
              <a:rPr lang="en-US" sz="1800" dirty="0">
                <a:solidFill>
                  <a:srgbClr val="000000"/>
                </a:solidFill>
                <a:latin typeface="Aptos" panose="020B0004020202020204" pitchFamily="34" charset="0"/>
              </a:rPr>
              <a:t>Monthly newsletter </a:t>
            </a:r>
            <a:r>
              <a:rPr lang="en-US" sz="1800" u="sng" dirty="0">
                <a:solidFill>
                  <a:srgbClr val="4472C4"/>
                </a:solidFill>
                <a:latin typeface="Aptos" panose="020B0004020202020204" pitchFamily="34" charset="0"/>
                <a:hlinkClick r:id="rId3"/>
              </a:rPr>
              <a:t>QuickTakes</a:t>
            </a:r>
            <a:r>
              <a:rPr lang="en-US" sz="1800" dirty="0">
                <a:solidFill>
                  <a:srgbClr val="4472C4"/>
                </a:solidFill>
                <a:latin typeface="Aptos" panose="020B0004020202020204" pitchFamily="34" charset="0"/>
              </a:rPr>
              <a:t> </a:t>
            </a:r>
            <a:r>
              <a:rPr lang="en-US" sz="1800" dirty="0">
                <a:solidFill>
                  <a:srgbClr val="000000"/>
                </a:solidFill>
                <a:latin typeface="Aptos" panose="020B0004020202020204" pitchFamily="34" charset="0"/>
              </a:rPr>
              <a:t>(English) (https://www.osha.gov/quicktakes)  </a:t>
            </a:r>
          </a:p>
          <a:p>
            <a:pPr marL="758255" lvl="1" indent="-291636" fontAlgn="base">
              <a:lnSpc>
                <a:spcPts val="1487"/>
              </a:lnSpc>
              <a:buFont typeface="Courier New" panose="02070309020205020404" pitchFamily="49" charset="0"/>
              <a:buChar char="o"/>
            </a:pPr>
            <a:r>
              <a:rPr lang="en-US" sz="1800" dirty="0">
                <a:solidFill>
                  <a:srgbClr val="000000"/>
                </a:solidFill>
                <a:latin typeface="Aptos" panose="020B0004020202020204" pitchFamily="34" charset="0"/>
              </a:rPr>
              <a:t>Monthly Spanish-language sister newsletter </a:t>
            </a:r>
            <a:r>
              <a:rPr lang="en-US" sz="1800" u="sng" dirty="0" err="1">
                <a:solidFill>
                  <a:srgbClr val="4472C4"/>
                </a:solidFill>
                <a:latin typeface="Aptos" panose="020B0004020202020204" pitchFamily="34" charset="0"/>
                <a:hlinkClick r:id="rId4"/>
              </a:rPr>
              <a:t>Información</a:t>
            </a:r>
            <a:r>
              <a:rPr lang="en-US" sz="1800" u="sng" dirty="0">
                <a:solidFill>
                  <a:srgbClr val="4472C4"/>
                </a:solidFill>
                <a:latin typeface="Aptos" panose="020B0004020202020204" pitchFamily="34" charset="0"/>
                <a:hlinkClick r:id="rId4"/>
              </a:rPr>
              <a:t> </a:t>
            </a:r>
            <a:r>
              <a:rPr lang="en-US" sz="1800" u="sng" dirty="0" err="1">
                <a:solidFill>
                  <a:srgbClr val="4472C4"/>
                </a:solidFill>
                <a:latin typeface="Aptos" panose="020B0004020202020204" pitchFamily="34" charset="0"/>
                <a:hlinkClick r:id="rId4"/>
              </a:rPr>
              <a:t>Rápida</a:t>
            </a:r>
            <a:r>
              <a:rPr lang="en-US" sz="1800" dirty="0">
                <a:solidFill>
                  <a:srgbClr val="000000"/>
                </a:solidFill>
                <a:latin typeface="Aptos" panose="020B0004020202020204" pitchFamily="34" charset="0"/>
              </a:rPr>
              <a:t>  </a:t>
            </a:r>
          </a:p>
          <a:p>
            <a:pPr marL="758255" lvl="1" indent="-291636" fontAlgn="base">
              <a:lnSpc>
                <a:spcPts val="1487"/>
              </a:lnSpc>
              <a:buFont typeface="Courier New" panose="02070309020205020404" pitchFamily="49" charset="0"/>
              <a:buChar char="o"/>
            </a:pPr>
            <a:r>
              <a:rPr lang="en-US" sz="1800" dirty="0">
                <a:solidFill>
                  <a:srgbClr val="000000"/>
                </a:solidFill>
                <a:latin typeface="Aptos" panose="020B0004020202020204" pitchFamily="34" charset="0"/>
              </a:rPr>
              <a:t>Focused and timely messages </a:t>
            </a:r>
            <a:r>
              <a:rPr lang="en-US" sz="1800" u="sng" dirty="0">
                <a:solidFill>
                  <a:srgbClr val="0563C1"/>
                </a:solidFill>
                <a:latin typeface="Aptos" panose="020B0004020202020204" pitchFamily="34" charset="0"/>
                <a:hlinkClick r:id="rId5"/>
              </a:rPr>
              <a:t>Did You Know?</a:t>
            </a:r>
            <a:r>
              <a:rPr lang="en-US" sz="1800" dirty="0">
                <a:solidFill>
                  <a:srgbClr val="000000"/>
                </a:solidFill>
                <a:latin typeface="Aptos" panose="020B0004020202020204" pitchFamily="34" charset="0"/>
              </a:rPr>
              <a:t> (Bilingual) (https://www.osha.gov/quicktakes) </a:t>
            </a:r>
          </a:p>
          <a:p>
            <a:endParaRPr lang="en-US" dirty="0">
              <a:cs typeface="Calibri"/>
            </a:endParaRPr>
          </a:p>
        </p:txBody>
      </p:sp>
      <p:sp>
        <p:nvSpPr>
          <p:cNvPr id="4" name="Slide Number Placeholder 3">
            <a:extLst>
              <a:ext uri="{FF2B5EF4-FFF2-40B4-BE49-F238E27FC236}">
                <a16:creationId xmlns:a16="http://schemas.microsoft.com/office/drawing/2014/main" id="{B0FB2EBC-3F71-9A00-E174-BC54AAA71974}"/>
              </a:ext>
            </a:extLst>
          </p:cNvPr>
          <p:cNvSpPr>
            <a:spLocks noGrp="1"/>
          </p:cNvSpPr>
          <p:nvPr>
            <p:ph type="sldNum" sz="quarter" idx="5"/>
          </p:nvPr>
        </p:nvSpPr>
        <p:spPr/>
        <p:txBody>
          <a:bodyPr/>
          <a:lstStyle/>
          <a:p>
            <a:fld id="{1199C346-9683-4FB6-A7CE-E01020554409}" type="slidenum">
              <a:rPr lang="en-US" smtClean="0"/>
              <a:t>26</a:t>
            </a:fld>
            <a:endParaRPr lang="en-US"/>
          </a:p>
        </p:txBody>
      </p:sp>
    </p:spTree>
    <p:extLst>
      <p:ext uri="{BB962C8B-B14F-4D97-AF65-F5344CB8AC3E}">
        <p14:creationId xmlns:p14="http://schemas.microsoft.com/office/powerpoint/2010/main" val="1859321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CFFA9-8523-BDF3-B64C-15ED56CCD7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DD86B2-FE63-5E95-60CF-01681FB95B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B3D4AE-983D-0B70-D668-EC4D10051B17}"/>
              </a:ext>
            </a:extLst>
          </p:cNvPr>
          <p:cNvSpPr>
            <a:spLocks noGrp="1"/>
          </p:cNvSpPr>
          <p:nvPr>
            <p:ph type="body" idx="1"/>
          </p:nvPr>
        </p:nvSpPr>
        <p:spPr/>
        <p:txBody>
          <a:bodyPr/>
          <a:lstStyle/>
          <a:p>
            <a:pPr fontAlgn="base">
              <a:lnSpc>
                <a:spcPts val="1487"/>
              </a:lnSpc>
              <a:spcBef>
                <a:spcPts val="1225"/>
              </a:spcBef>
              <a:spcAft>
                <a:spcPts val="816"/>
              </a:spcAft>
            </a:pPr>
            <a:r>
              <a:rPr lang="en-US" sz="1800" b="1" dirty="0">
                <a:solidFill>
                  <a:srgbClr val="4472C4"/>
                </a:solidFill>
                <a:latin typeface="Aptos" panose="020B0004020202020204" pitchFamily="34" charset="0"/>
              </a:rPr>
              <a:t>Social Media  </a:t>
            </a:r>
            <a:endParaRPr lang="en-US" sz="2900" b="1" dirty="0">
              <a:solidFill>
                <a:srgbClr val="4472C4"/>
              </a:solidFill>
              <a:latin typeface="Segoe UI" panose="020B0502040204020203" pitchFamily="34" charset="0"/>
            </a:endParaRPr>
          </a:p>
          <a:p>
            <a:pPr fontAlgn="base">
              <a:lnSpc>
                <a:spcPts val="1487"/>
              </a:lnSpc>
            </a:pPr>
            <a:r>
              <a:rPr lang="en-US" sz="1800" dirty="0">
                <a:solidFill>
                  <a:srgbClr val="000000"/>
                </a:solidFill>
                <a:latin typeface="Aptos" panose="020B0004020202020204" pitchFamily="34" charset="0"/>
              </a:rPr>
              <a:t>You can follow OSHA on our social media platforms: Instagram, Facebook, LinkedIn, and X. </a:t>
            </a:r>
          </a:p>
          <a:p>
            <a:pPr lvl="1" fontAlgn="base">
              <a:lnSpc>
                <a:spcPts val="1487"/>
              </a:lnSpc>
              <a:buFont typeface="Arial" panose="020B0604020202020204" pitchFamily="34" charset="0"/>
              <a:buChar char="•"/>
            </a:pPr>
            <a:r>
              <a:rPr lang="en-US" sz="1800" dirty="0">
                <a:solidFill>
                  <a:srgbClr val="000000"/>
                </a:solidFill>
                <a:latin typeface="Aptos" panose="020B0004020202020204" pitchFamily="34" charset="0"/>
              </a:rPr>
              <a:t> Instagram: @OSHA_DOL </a:t>
            </a:r>
          </a:p>
          <a:p>
            <a:pPr lvl="1" fontAlgn="base">
              <a:lnSpc>
                <a:spcPts val="1487"/>
              </a:lnSpc>
              <a:buFont typeface="Arial" panose="020B0604020202020204" pitchFamily="34" charset="0"/>
              <a:buChar char="•"/>
            </a:pPr>
            <a:r>
              <a:rPr lang="en-US" sz="1800" dirty="0">
                <a:solidFill>
                  <a:srgbClr val="000000"/>
                </a:solidFill>
                <a:latin typeface="Aptos" panose="020B0004020202020204" pitchFamily="34" charset="0"/>
              </a:rPr>
              <a:t> LinkedIn:    @OccupationalSafetyandHealthAdministration </a:t>
            </a:r>
          </a:p>
          <a:p>
            <a:pPr lvl="1" fontAlgn="base">
              <a:lnSpc>
                <a:spcPts val="1487"/>
              </a:lnSpc>
              <a:buFont typeface="Arial" panose="020B0604020202020204" pitchFamily="34" charset="0"/>
              <a:buChar char="•"/>
            </a:pPr>
            <a:r>
              <a:rPr lang="en-US" sz="1800" dirty="0">
                <a:solidFill>
                  <a:srgbClr val="000000"/>
                </a:solidFill>
                <a:latin typeface="Aptos" panose="020B0004020202020204" pitchFamily="34" charset="0"/>
              </a:rPr>
              <a:t> X:  @OSHA_DOL </a:t>
            </a:r>
          </a:p>
          <a:p>
            <a:pPr lvl="1" fontAlgn="base">
              <a:lnSpc>
                <a:spcPts val="1487"/>
              </a:lnSpc>
              <a:buFont typeface="Arial" panose="020B0604020202020204" pitchFamily="34" charset="0"/>
              <a:buChar char="•"/>
            </a:pPr>
            <a:r>
              <a:rPr lang="en-US" sz="1800" dirty="0">
                <a:solidFill>
                  <a:srgbClr val="000000"/>
                </a:solidFill>
                <a:latin typeface="Aptos" panose="020B0004020202020204" pitchFamily="34" charset="0"/>
              </a:rPr>
              <a:t> Facebook: @OccupationalSafetyandHealthAdministration</a:t>
            </a:r>
          </a:p>
          <a:p>
            <a:endParaRPr lang="en-US" dirty="0">
              <a:cs typeface="Calibri"/>
            </a:endParaRPr>
          </a:p>
        </p:txBody>
      </p:sp>
      <p:sp>
        <p:nvSpPr>
          <p:cNvPr id="4" name="Slide Number Placeholder 3">
            <a:extLst>
              <a:ext uri="{FF2B5EF4-FFF2-40B4-BE49-F238E27FC236}">
                <a16:creationId xmlns:a16="http://schemas.microsoft.com/office/drawing/2014/main" id="{9F92F79D-6901-9CE9-1D98-9EA770164996}"/>
              </a:ext>
            </a:extLst>
          </p:cNvPr>
          <p:cNvSpPr>
            <a:spLocks noGrp="1"/>
          </p:cNvSpPr>
          <p:nvPr>
            <p:ph type="sldNum" sz="quarter" idx="5"/>
          </p:nvPr>
        </p:nvSpPr>
        <p:spPr/>
        <p:txBody>
          <a:bodyPr/>
          <a:lstStyle/>
          <a:p>
            <a:fld id="{1199C346-9683-4FB6-A7CE-E01020554409}" type="slidenum">
              <a:rPr lang="en-US" smtClean="0"/>
              <a:t>27</a:t>
            </a:fld>
            <a:endParaRPr lang="en-US"/>
          </a:p>
        </p:txBody>
      </p:sp>
    </p:spTree>
    <p:extLst>
      <p:ext uri="{BB962C8B-B14F-4D97-AF65-F5344CB8AC3E}">
        <p14:creationId xmlns:p14="http://schemas.microsoft.com/office/powerpoint/2010/main" val="1242729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8FA67-8577-0680-B378-4AD58697E8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3CC660-65A3-27E8-BEAF-B814C6E97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B8F0A5-F5B6-3156-D26A-D681E9A21E2A}"/>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A1350DDB-1D00-8EE9-5441-6B0026096734}"/>
              </a:ext>
            </a:extLst>
          </p:cNvPr>
          <p:cNvSpPr>
            <a:spLocks noGrp="1"/>
          </p:cNvSpPr>
          <p:nvPr>
            <p:ph type="sldNum" sz="quarter" idx="5"/>
          </p:nvPr>
        </p:nvSpPr>
        <p:spPr/>
        <p:txBody>
          <a:bodyPr/>
          <a:lstStyle/>
          <a:p>
            <a:fld id="{1199C346-9683-4FB6-A7CE-E01020554409}" type="slidenum">
              <a:rPr lang="en-US" smtClean="0"/>
              <a:t>28</a:t>
            </a:fld>
            <a:endParaRPr lang="en-US"/>
          </a:p>
        </p:txBody>
      </p:sp>
    </p:spTree>
    <p:extLst>
      <p:ext uri="{BB962C8B-B14F-4D97-AF65-F5344CB8AC3E}">
        <p14:creationId xmlns:p14="http://schemas.microsoft.com/office/powerpoint/2010/main" val="2943172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ts val="1487"/>
              </a:lnSpc>
              <a:spcAft>
                <a:spcPts val="612"/>
              </a:spcAft>
            </a:pPr>
            <a:r>
              <a:rPr lang="en-US" sz="1800" dirty="0">
                <a:solidFill>
                  <a:srgbClr val="000000"/>
                </a:solidFill>
                <a:latin typeface="Aptos" panose="020B0004020202020204" pitchFamily="34" charset="0"/>
              </a:rPr>
              <a:t>OSHA is committed to keeping workers safe and healthy by taking a balanced approach – valuing partnerships and compliance as important strategies alongside traditional enforcement. Improvements often come when employers are encouraged to lead the way and share their best practices. </a:t>
            </a:r>
            <a:br>
              <a:rPr lang="en-US" sz="1800" dirty="0">
                <a:solidFill>
                  <a:srgbClr val="000000"/>
                </a:solidFill>
                <a:latin typeface="Aptos" panose="020B0004020202020204" pitchFamily="34" charset="0"/>
              </a:rPr>
            </a:br>
            <a:endParaRPr lang="en-US" sz="2900" dirty="0">
              <a:solidFill>
                <a:srgbClr val="000000"/>
              </a:solidFill>
              <a:latin typeface="Segoe UI" panose="020B0502040204020203" pitchFamily="34" charset="0"/>
            </a:endParaRPr>
          </a:p>
          <a:p>
            <a:pPr fontAlgn="base">
              <a:lnSpc>
                <a:spcPts val="1584"/>
              </a:lnSpc>
              <a:spcAft>
                <a:spcPts val="816"/>
              </a:spcAft>
            </a:pPr>
            <a:r>
              <a:rPr lang="en-US" sz="1800" dirty="0">
                <a:solidFill>
                  <a:srgbClr val="000000"/>
                </a:solidFill>
                <a:latin typeface="Aptos" panose="020B0004020202020204" pitchFamily="34" charset="0"/>
              </a:rPr>
              <a:t>OSHA’s focus during the transition: </a:t>
            </a:r>
            <a:endParaRPr lang="en-US" sz="2900" dirty="0">
              <a:solidFill>
                <a:srgbClr val="000000"/>
              </a:solidFill>
              <a:latin typeface="Segoe UI" panose="020B0502040204020203" pitchFamily="34" charset="0"/>
            </a:endParaRPr>
          </a:p>
          <a:p>
            <a:pPr fontAlgn="base">
              <a:lnSpc>
                <a:spcPts val="1584"/>
              </a:lnSpc>
              <a:buFont typeface="Arial" panose="020B0604020202020204" pitchFamily="34" charset="0"/>
              <a:buChar char="•"/>
            </a:pPr>
            <a:r>
              <a:rPr lang="en-US" sz="1800" dirty="0">
                <a:solidFill>
                  <a:srgbClr val="000000"/>
                </a:solidFill>
                <a:latin typeface="Aptos" panose="020B0004020202020204" pitchFamily="34" charset="0"/>
              </a:rPr>
              <a:t>Working more with small businesses.  </a:t>
            </a:r>
          </a:p>
          <a:p>
            <a:pPr fontAlgn="base">
              <a:lnSpc>
                <a:spcPts val="1584"/>
              </a:lnSpc>
              <a:buFont typeface="Arial" panose="020B0604020202020204" pitchFamily="34" charset="0"/>
              <a:buChar char="•"/>
            </a:pPr>
            <a:r>
              <a:rPr lang="en-US" sz="1800" dirty="0">
                <a:solidFill>
                  <a:srgbClr val="000000"/>
                </a:solidFill>
                <a:latin typeface="Aptos" panose="020B0004020202020204" pitchFamily="34" charset="0"/>
              </a:rPr>
              <a:t>Listening to our stakeholders – We want to hear from you to know how we can be most effective for you. </a:t>
            </a:r>
          </a:p>
          <a:p>
            <a:pPr fontAlgn="base">
              <a:lnSpc>
                <a:spcPts val="1584"/>
              </a:lnSpc>
              <a:buFont typeface="Arial" panose="020B0604020202020204" pitchFamily="34" charset="0"/>
              <a:buChar char="•"/>
            </a:pPr>
            <a:r>
              <a:rPr lang="en-US" sz="1800" dirty="0">
                <a:solidFill>
                  <a:srgbClr val="000000"/>
                </a:solidFill>
                <a:latin typeface="Aptos" panose="020B0004020202020204" pitchFamily="34" charset="0"/>
              </a:rPr>
              <a:t>Greater collaboration. </a:t>
            </a:r>
          </a:p>
          <a:p>
            <a:pPr fontAlgn="base">
              <a:lnSpc>
                <a:spcPts val="1584"/>
              </a:lnSpc>
              <a:buFont typeface="Arial" panose="020B0604020202020204" pitchFamily="34" charset="0"/>
              <a:buChar char="•"/>
            </a:pPr>
            <a:r>
              <a:rPr lang="en-US" sz="1800" dirty="0">
                <a:solidFill>
                  <a:srgbClr val="000000"/>
                </a:solidFill>
                <a:latin typeface="Aptos" panose="020B0004020202020204" pitchFamily="34" charset="0"/>
              </a:rPr>
              <a:t>Increased use of compliance assistance. </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1199C346-9683-4FB6-A7CE-E01020554409}" type="slidenum">
              <a:rPr lang="en-US" smtClean="0"/>
              <a:t>3</a:t>
            </a:fld>
            <a:endParaRPr lang="en-US" dirty="0"/>
          </a:p>
        </p:txBody>
      </p:sp>
    </p:spTree>
    <p:extLst>
      <p:ext uri="{BB962C8B-B14F-4D97-AF65-F5344CB8AC3E}">
        <p14:creationId xmlns:p14="http://schemas.microsoft.com/office/powerpoint/2010/main" val="155484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B2172-CCE4-E625-60F3-CB9682EBE6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D6C1CF-4F4A-9BB0-6445-A3F491AE55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4DA881-43AF-2092-7174-D949BDC895B5}"/>
              </a:ext>
            </a:extLst>
          </p:cNvPr>
          <p:cNvSpPr>
            <a:spLocks noGrp="1"/>
          </p:cNvSpPr>
          <p:nvPr>
            <p:ph type="body" idx="1"/>
          </p:nvPr>
        </p:nvSpPr>
        <p:spPr/>
        <p:txBody>
          <a:bodyPr/>
          <a:lstStyle/>
          <a:p>
            <a:pPr fontAlgn="base">
              <a:lnSpc>
                <a:spcPts val="1818"/>
              </a:lnSpc>
              <a:spcAft>
                <a:spcPts val="612"/>
              </a:spcAft>
            </a:pPr>
            <a:r>
              <a:rPr lang="en-US" sz="1800" b="1" dirty="0">
                <a:solidFill>
                  <a:srgbClr val="4472C4"/>
                </a:solidFill>
                <a:latin typeface="Aptos" panose="020B0004020202020204" pitchFamily="34" charset="0"/>
              </a:rPr>
              <a:t>OSHA Leadership</a:t>
            </a:r>
            <a:r>
              <a:rPr lang="en-US" sz="1800" dirty="0">
                <a:solidFill>
                  <a:srgbClr val="4472C4"/>
                </a:solidFill>
                <a:latin typeface="Aptos" panose="020B0004020202020204" pitchFamily="34" charset="0"/>
              </a:rPr>
              <a:t> </a:t>
            </a:r>
            <a:endParaRPr lang="en-US" b="0" i="0" dirty="0">
              <a:solidFill>
                <a:srgbClr val="000000"/>
              </a:solidFill>
              <a:effectLst/>
              <a:latin typeface="Segoe UI" panose="020B0502040204020203" pitchFamily="34" charset="0"/>
            </a:endParaRPr>
          </a:p>
          <a:p>
            <a:pPr fontAlgn="base">
              <a:lnSpc>
                <a:spcPts val="1378"/>
              </a:lnSpc>
              <a:buFont typeface="Arial" panose="020B0604020202020204" pitchFamily="34" charset="0"/>
              <a:buChar char="•"/>
            </a:pPr>
            <a:r>
              <a:rPr lang="en-US" sz="1800" dirty="0">
                <a:solidFill>
                  <a:srgbClr val="000000"/>
                </a:solidFill>
                <a:latin typeface="Aptos" panose="020B0004020202020204" pitchFamily="34" charset="0"/>
              </a:rPr>
              <a:t>Amanda Wood Laihow is the Acting Assistant Secretary.  </a:t>
            </a:r>
          </a:p>
          <a:p>
            <a:pPr fontAlgn="base">
              <a:lnSpc>
                <a:spcPts val="1378"/>
              </a:lnSpc>
            </a:pPr>
            <a:r>
              <a:rPr lang="en-US" sz="1800" dirty="0">
                <a:solidFill>
                  <a:srgbClr val="4472C4"/>
                </a:solidFill>
                <a:latin typeface="Aptos" panose="020B0004020202020204" pitchFamily="34" charset="0"/>
              </a:rPr>
              <a:t> </a:t>
            </a:r>
            <a:endParaRPr lang="en-US" b="0" i="0" dirty="0">
              <a:solidFill>
                <a:srgbClr val="000000"/>
              </a:solidFill>
              <a:effectLst/>
              <a:latin typeface="Segoe UI" panose="020B0502040204020203" pitchFamily="34" charset="0"/>
            </a:endParaRPr>
          </a:p>
          <a:p>
            <a:pPr fontAlgn="base">
              <a:lnSpc>
                <a:spcPts val="1378"/>
              </a:lnSpc>
              <a:buFont typeface="Arial" panose="020B0604020202020204" pitchFamily="34" charset="0"/>
              <a:buChar char="•"/>
            </a:pPr>
            <a:r>
              <a:rPr lang="en-US" sz="1800" dirty="0">
                <a:solidFill>
                  <a:srgbClr val="000000"/>
                </a:solidFill>
                <a:latin typeface="Aptos" panose="020B0004020202020204" pitchFamily="34" charset="0"/>
              </a:rPr>
              <a:t> Before joining OSHA, Ms. Wood Laihow was a Senate confirmed Commissioner on the U.S. Occupational Safety and Health Review Commission from 2020–2023. She has served as the Deputy General Counsel for the U.S. Senate Homeland Security and Governmental Affairs Committee, Assistant General Counsel at the U.S. General Services Administration, as well as Director of Labor and Employment Policy at the National Association of Manufacturers. </a:t>
            </a:r>
          </a:p>
          <a:p>
            <a:pPr fontAlgn="base">
              <a:lnSpc>
                <a:spcPts val="1378"/>
              </a:lnSpc>
            </a:pPr>
            <a:r>
              <a:rPr lang="en-US" sz="1800" dirty="0">
                <a:solidFill>
                  <a:srgbClr val="4472C4"/>
                </a:solidFill>
                <a:latin typeface="Aptos" panose="020B0004020202020204" pitchFamily="34" charset="0"/>
              </a:rPr>
              <a:t> </a:t>
            </a:r>
            <a:endParaRPr lang="en-US" b="0" i="0" dirty="0">
              <a:solidFill>
                <a:srgbClr val="000000"/>
              </a:solidFill>
              <a:effectLst/>
              <a:latin typeface="Segoe UI" panose="020B0502040204020203" pitchFamily="34" charset="0"/>
            </a:endParaRPr>
          </a:p>
          <a:p>
            <a:pPr fontAlgn="base">
              <a:lnSpc>
                <a:spcPts val="1378"/>
              </a:lnSpc>
              <a:buFont typeface="Arial" panose="020B0604020202020204" pitchFamily="34" charset="0"/>
              <a:buChar char="•"/>
            </a:pPr>
            <a:r>
              <a:rPr lang="en-US" sz="1800" dirty="0">
                <a:solidFill>
                  <a:srgbClr val="000000"/>
                </a:solidFill>
                <a:latin typeface="Aptos" panose="020B0004020202020204" pitchFamily="34" charset="0"/>
              </a:rPr>
              <a:t>The White House nominated David Keeling as OSHA's next Assistant Secretary. A nomination hearing was held on June 5, 2025, with the Senate Health, Education, Labor, and Pensions Committee.  </a:t>
            </a:r>
          </a:p>
          <a:p>
            <a:pPr fontAlgn="base">
              <a:lnSpc>
                <a:spcPts val="1378"/>
              </a:lnSpc>
            </a:pPr>
            <a:r>
              <a:rPr lang="en-US" sz="1800" dirty="0">
                <a:solidFill>
                  <a:srgbClr val="000000"/>
                </a:solidFill>
                <a:latin typeface="Aptos" panose="020B0004020202020204" pitchFamily="34" charset="0"/>
              </a:rPr>
              <a:t> </a:t>
            </a:r>
            <a:endParaRPr lang="en-US" b="0" i="0" dirty="0">
              <a:solidFill>
                <a:srgbClr val="000000"/>
              </a:solidFill>
              <a:effectLst/>
              <a:latin typeface="Segoe UI" panose="020B0502040204020203" pitchFamily="34" charset="0"/>
            </a:endParaRPr>
          </a:p>
          <a:p>
            <a:pPr fontAlgn="base">
              <a:lnSpc>
                <a:spcPts val="1378"/>
              </a:lnSpc>
              <a:buFont typeface="Arial" panose="020B0604020202020204" pitchFamily="34" charset="0"/>
              <a:buChar char="•"/>
            </a:pPr>
            <a:r>
              <a:rPr lang="en-US" sz="1800" dirty="0">
                <a:solidFill>
                  <a:srgbClr val="000000"/>
                </a:solidFill>
                <a:latin typeface="Calibri" panose="020F0502020204030204" pitchFamily="34" charset="0"/>
              </a:rPr>
              <a:t>We look forward to having an Assistant Secretary soon;</a:t>
            </a:r>
            <a:r>
              <a:rPr lang="en-US" sz="1800" dirty="0">
                <a:solidFill>
                  <a:srgbClr val="000000"/>
                </a:solidFill>
                <a:latin typeface="Aptos" panose="020B0004020202020204" pitchFamily="34" charset="0"/>
              </a:rPr>
              <a:t> until then we will continue to do important work every day by working more with small and medium-sized businesses, listening to our stakeholders and increasing collaboration and compliance assistance. </a:t>
            </a:r>
          </a:p>
          <a:p>
            <a:pPr>
              <a:buFont typeface="Arial"/>
              <a:buNone/>
              <a:defRPr/>
            </a:pPr>
            <a:endParaRPr lang="en-US" dirty="0"/>
          </a:p>
        </p:txBody>
      </p:sp>
      <p:sp>
        <p:nvSpPr>
          <p:cNvPr id="4" name="Slide Number Placeholder 3">
            <a:extLst>
              <a:ext uri="{FF2B5EF4-FFF2-40B4-BE49-F238E27FC236}">
                <a16:creationId xmlns:a16="http://schemas.microsoft.com/office/drawing/2014/main" id="{5180F481-12BF-405B-B8D9-3A2905A6FA56}"/>
              </a:ext>
            </a:extLst>
          </p:cNvPr>
          <p:cNvSpPr>
            <a:spLocks noGrp="1"/>
          </p:cNvSpPr>
          <p:nvPr>
            <p:ph type="sldNum" sz="quarter" idx="5"/>
          </p:nvPr>
        </p:nvSpPr>
        <p:spPr/>
        <p:txBody>
          <a:bodyPr/>
          <a:lstStyle/>
          <a:p>
            <a:fld id="{1199C346-9683-4FB6-A7CE-E01020554409}" type="slidenum">
              <a:rPr lang="en-US" smtClean="0"/>
              <a:t>4</a:t>
            </a:fld>
            <a:endParaRPr lang="en-US" dirty="0"/>
          </a:p>
        </p:txBody>
      </p:sp>
    </p:spTree>
    <p:extLst>
      <p:ext uri="{BB962C8B-B14F-4D97-AF65-F5344CB8AC3E}">
        <p14:creationId xmlns:p14="http://schemas.microsoft.com/office/powerpoint/2010/main" val="13623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ts val="1818"/>
              </a:lnSpc>
              <a:spcBef>
                <a:spcPts val="1225"/>
              </a:spcBef>
              <a:spcAft>
                <a:spcPts val="816"/>
              </a:spcAft>
            </a:pPr>
            <a:r>
              <a:rPr lang="en-US" sz="1800" b="1" dirty="0">
                <a:solidFill>
                  <a:srgbClr val="4472C4"/>
                </a:solidFill>
                <a:latin typeface="Aptos" panose="020B0004020202020204" pitchFamily="34" charset="0"/>
              </a:rPr>
              <a:t>Current Initiatives  </a:t>
            </a:r>
            <a:endParaRPr lang="en-US" b="1" i="0" dirty="0">
              <a:solidFill>
                <a:srgbClr val="4472C4"/>
              </a:solidFill>
              <a:effectLst/>
              <a:latin typeface="Aptos" panose="020B0004020202020204" pitchFamily="34" charset="0"/>
            </a:endParaRPr>
          </a:p>
          <a:p>
            <a:pPr fontAlgn="base">
              <a:lnSpc>
                <a:spcPts val="1378"/>
              </a:lnSpc>
              <a:buFont typeface="Arial" panose="020B0604020202020204" pitchFamily="34" charset="0"/>
              <a:buChar char="•"/>
            </a:pPr>
            <a:r>
              <a:rPr lang="en-US" sz="1800" dirty="0">
                <a:solidFill>
                  <a:srgbClr val="000000"/>
                </a:solidFill>
                <a:latin typeface="Aptos" panose="020B0004020202020204" pitchFamily="34" charset="0"/>
              </a:rPr>
              <a:t>OSHA has been focusing its efforts on initiatives that meet employers where they are, whether they are just starting their safety journey or are longtime leaders in their industry.  </a:t>
            </a:r>
          </a:p>
          <a:p>
            <a:pPr fontAlgn="base">
              <a:lnSpc>
                <a:spcPts val="1378"/>
              </a:lnSpc>
            </a:pPr>
            <a:r>
              <a:rPr lang="en-US" sz="1800" dirty="0">
                <a:solidFill>
                  <a:srgbClr val="000000"/>
                </a:solidFill>
                <a:latin typeface="Aptos" panose="020B0004020202020204" pitchFamily="34" charset="0"/>
              </a:rPr>
              <a:t> </a:t>
            </a:r>
            <a:endParaRPr lang="en-US" b="0" i="0" dirty="0">
              <a:solidFill>
                <a:srgbClr val="000000"/>
              </a:solidFill>
              <a:effectLst/>
              <a:latin typeface="Aptos" panose="020B0004020202020204" pitchFamily="34" charset="0"/>
            </a:endParaRPr>
          </a:p>
          <a:p>
            <a:pPr fontAlgn="base">
              <a:lnSpc>
                <a:spcPts val="1378"/>
              </a:lnSpc>
              <a:buFont typeface="Arial" panose="020B0604020202020204" pitchFamily="34" charset="0"/>
              <a:buChar char="•"/>
            </a:pPr>
            <a:r>
              <a:rPr lang="en-US" sz="1800" dirty="0">
                <a:solidFill>
                  <a:srgbClr val="000000"/>
                </a:solidFill>
                <a:latin typeface="Aptos" panose="020B0004020202020204" pitchFamily="34" charset="0"/>
              </a:rPr>
              <a:t>A key part of the work we are doing is collaboratively through all the agency’s cooperative programs. OSHA is committed to these efforts that span from on-site consultation with small and medium-sized businesses, to helping employers start a program and recognizing exemplary safety and health programs through our Voluntary Protection Programs.  </a:t>
            </a:r>
          </a:p>
          <a:p>
            <a:pPr fontAlgn="base">
              <a:lnSpc>
                <a:spcPts val="1487"/>
              </a:lnSpc>
            </a:pPr>
            <a:endParaRPr lang="en-US" b="0" i="0" dirty="0">
              <a:solidFill>
                <a:srgbClr val="000000"/>
              </a:solidFill>
              <a:effectLst/>
              <a:latin typeface="Aptos" panose="020B0004020202020204" pitchFamily="34" charset="0"/>
            </a:endParaRPr>
          </a:p>
          <a:p>
            <a:pPr fontAlgn="base">
              <a:lnSpc>
                <a:spcPts val="1378"/>
              </a:lnSpc>
              <a:buFont typeface="Arial" panose="020B0604020202020204" pitchFamily="34" charset="0"/>
              <a:buChar char="•"/>
            </a:pPr>
            <a:r>
              <a:rPr lang="en-US" sz="1800" dirty="0">
                <a:solidFill>
                  <a:srgbClr val="000000"/>
                </a:solidFill>
                <a:latin typeface="Aptos" panose="020B0004020202020204" pitchFamily="34" charset="0"/>
              </a:rPr>
              <a:t>Whether a company is just beginning to develop a program or refining an existing one, we want to help those who are ready to improve by giving them a clear path to success.  </a:t>
            </a:r>
          </a:p>
          <a:p>
            <a:pPr>
              <a:buFont typeface="Arial"/>
              <a:buNone/>
              <a:defRPr/>
            </a:pPr>
            <a:endParaRPr lang="en-US" dirty="0"/>
          </a:p>
        </p:txBody>
      </p:sp>
      <p:sp>
        <p:nvSpPr>
          <p:cNvPr id="4" name="Slide Number Placeholder 3"/>
          <p:cNvSpPr>
            <a:spLocks noGrp="1"/>
          </p:cNvSpPr>
          <p:nvPr>
            <p:ph type="sldNum" sz="quarter" idx="5"/>
          </p:nvPr>
        </p:nvSpPr>
        <p:spPr/>
        <p:txBody>
          <a:bodyPr/>
          <a:lstStyle/>
          <a:p>
            <a:fld id="{1199C346-9683-4FB6-A7CE-E01020554409}" type="slidenum">
              <a:rPr lang="en-US" smtClean="0"/>
              <a:t>5</a:t>
            </a:fld>
            <a:endParaRPr lang="en-US" dirty="0"/>
          </a:p>
        </p:txBody>
      </p:sp>
    </p:spTree>
    <p:extLst>
      <p:ext uri="{BB962C8B-B14F-4D97-AF65-F5344CB8AC3E}">
        <p14:creationId xmlns:p14="http://schemas.microsoft.com/office/powerpoint/2010/main" val="190999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ts val="1818"/>
              </a:lnSpc>
              <a:spcBef>
                <a:spcPts val="1225"/>
              </a:spcBef>
              <a:spcAft>
                <a:spcPts val="816"/>
              </a:spcAft>
            </a:pPr>
            <a:r>
              <a:rPr lang="en-US" sz="1800" b="1" dirty="0">
                <a:solidFill>
                  <a:srgbClr val="4472C4"/>
                </a:solidFill>
                <a:latin typeface="Aptos" panose="020B0004020202020204" pitchFamily="34" charset="0"/>
              </a:rPr>
              <a:t>Letters of Interpretation </a:t>
            </a:r>
            <a:endParaRPr lang="en-US" b="1" i="0" dirty="0">
              <a:solidFill>
                <a:srgbClr val="4472C4"/>
              </a:solidFill>
              <a:effectLst/>
              <a:latin typeface="Segoe UI" panose="020B0502040204020203" pitchFamily="34" charset="0"/>
            </a:endParaRPr>
          </a:p>
          <a:p>
            <a:pPr fontAlgn="base">
              <a:lnSpc>
                <a:spcPts val="1378"/>
              </a:lnSpc>
            </a:pPr>
            <a:r>
              <a:rPr lang="en-US" sz="1800" dirty="0">
                <a:solidFill>
                  <a:srgbClr val="000000"/>
                </a:solidFill>
                <a:latin typeface="Aptos" panose="020B0004020202020204" pitchFamily="34" charset="0"/>
              </a:rPr>
              <a:t> </a:t>
            </a:r>
            <a:endParaRPr lang="en-US" b="0" i="0" dirty="0">
              <a:solidFill>
                <a:srgbClr val="000000"/>
              </a:solidFill>
              <a:effectLst/>
              <a:latin typeface="Segoe UI" panose="020B0502040204020203" pitchFamily="34" charset="0"/>
            </a:endParaRPr>
          </a:p>
          <a:p>
            <a:pPr fontAlgn="base">
              <a:lnSpc>
                <a:spcPts val="1378"/>
              </a:lnSpc>
              <a:buFont typeface="Arial" panose="020B0604020202020204" pitchFamily="34" charset="0"/>
              <a:buChar char="•"/>
            </a:pPr>
            <a:r>
              <a:rPr lang="en-US" sz="1800" dirty="0">
                <a:solidFill>
                  <a:srgbClr val="000000"/>
                </a:solidFill>
                <a:latin typeface="Aptos" panose="020B0004020202020204" pitchFamily="34" charset="0"/>
              </a:rPr>
              <a:t>At OSHA, we are committed to not only enforcing workplace health and safety standards – but also helping employers and workers understand how to meet them.  </a:t>
            </a:r>
          </a:p>
          <a:p>
            <a:pPr fontAlgn="base">
              <a:lnSpc>
                <a:spcPts val="1378"/>
              </a:lnSpc>
            </a:pPr>
            <a:r>
              <a:rPr lang="en-US" sz="1800" dirty="0">
                <a:solidFill>
                  <a:srgbClr val="000000"/>
                </a:solidFill>
                <a:latin typeface="Aptos" panose="020B0004020202020204" pitchFamily="34" charset="0"/>
              </a:rPr>
              <a:t> </a:t>
            </a:r>
            <a:endParaRPr lang="en-US" b="0" i="0" dirty="0">
              <a:solidFill>
                <a:srgbClr val="000000"/>
              </a:solidFill>
              <a:effectLst/>
              <a:latin typeface="Segoe UI" panose="020B0502040204020203" pitchFamily="34" charset="0"/>
            </a:endParaRPr>
          </a:p>
          <a:p>
            <a:pPr fontAlgn="base">
              <a:lnSpc>
                <a:spcPts val="1378"/>
              </a:lnSpc>
              <a:buFont typeface="Arial" panose="020B0604020202020204" pitchFamily="34" charset="0"/>
              <a:buChar char="•"/>
            </a:pPr>
            <a:r>
              <a:rPr lang="en-US" sz="1800" dirty="0">
                <a:solidFill>
                  <a:srgbClr val="000000"/>
                </a:solidFill>
                <a:latin typeface="Aptos" panose="020B0004020202020204" pitchFamily="34" charset="0"/>
              </a:rPr>
              <a:t>In June, OSHA announced an initiative to raise awareness and use of the agency’s Letters of Interpretation – our official responses to questions about how OSHA requirements apply to specific workplace situations or hazards.  </a:t>
            </a:r>
          </a:p>
          <a:p>
            <a:pPr fontAlgn="base">
              <a:lnSpc>
                <a:spcPts val="1378"/>
              </a:lnSpc>
            </a:pPr>
            <a:r>
              <a:rPr lang="en-US" sz="1800" dirty="0">
                <a:solidFill>
                  <a:srgbClr val="000000"/>
                </a:solidFill>
                <a:latin typeface="Aptos" panose="020B0004020202020204" pitchFamily="34" charset="0"/>
              </a:rPr>
              <a:t> </a:t>
            </a:r>
            <a:endParaRPr lang="en-US" b="0" i="0" dirty="0">
              <a:solidFill>
                <a:srgbClr val="000000"/>
              </a:solidFill>
              <a:effectLst/>
              <a:latin typeface="Segoe UI" panose="020B0502040204020203" pitchFamily="34" charset="0"/>
            </a:endParaRPr>
          </a:p>
          <a:p>
            <a:pPr fontAlgn="base">
              <a:lnSpc>
                <a:spcPts val="1378"/>
              </a:lnSpc>
              <a:buFont typeface="Arial" panose="020B0604020202020204" pitchFamily="34" charset="0"/>
              <a:buChar char="•"/>
            </a:pPr>
            <a:r>
              <a:rPr lang="en-US" sz="1800" dirty="0">
                <a:solidFill>
                  <a:srgbClr val="000000"/>
                </a:solidFill>
                <a:latin typeface="Aptos" panose="020B0004020202020204" pitchFamily="34" charset="0"/>
              </a:rPr>
              <a:t>These letters can help employers understand how to comply with Federal OSHA standards, regulations, and section 5(a)(1) of the OSH Act in specific workplace situations. </a:t>
            </a:r>
          </a:p>
          <a:p>
            <a:pPr fontAlgn="base">
              <a:lnSpc>
                <a:spcPts val="1378"/>
              </a:lnSpc>
            </a:pPr>
            <a:r>
              <a:rPr lang="en-US" sz="1800" dirty="0">
                <a:solidFill>
                  <a:srgbClr val="000000"/>
                </a:solidFill>
                <a:latin typeface="Aptos" panose="020B0004020202020204" pitchFamily="34" charset="0"/>
              </a:rPr>
              <a:t> </a:t>
            </a:r>
            <a:endParaRPr lang="en-US" b="0" i="0" dirty="0">
              <a:solidFill>
                <a:srgbClr val="000000"/>
              </a:solidFill>
              <a:effectLst/>
              <a:latin typeface="Segoe UI" panose="020B0502040204020203" pitchFamily="34" charset="0"/>
            </a:endParaRPr>
          </a:p>
          <a:p>
            <a:pPr fontAlgn="base">
              <a:lnSpc>
                <a:spcPts val="1378"/>
              </a:lnSpc>
              <a:buFont typeface="Arial" panose="020B0604020202020204" pitchFamily="34" charset="0"/>
              <a:buChar char="•"/>
            </a:pPr>
            <a:r>
              <a:rPr lang="en-US" sz="1800" dirty="0">
                <a:solidFill>
                  <a:srgbClr val="000000"/>
                </a:solidFill>
                <a:latin typeface="Aptos" panose="020B0004020202020204" pitchFamily="34" charset="0"/>
              </a:rPr>
              <a:t>To make LOIs more accessible, we’ve updated the </a:t>
            </a:r>
            <a:r>
              <a:rPr lang="en-US" sz="1800" u="sng" dirty="0">
                <a:solidFill>
                  <a:srgbClr val="0563C1"/>
                </a:solidFill>
                <a:latin typeface="Aptos" panose="020B0004020202020204" pitchFamily="34" charset="0"/>
                <a:hlinkClick r:id="rId3"/>
              </a:rPr>
              <a:t>Letters of Interpretation webpage</a:t>
            </a:r>
            <a:r>
              <a:rPr lang="en-US" sz="1800" dirty="0">
                <a:solidFill>
                  <a:srgbClr val="000000"/>
                </a:solidFill>
                <a:latin typeface="Aptos" panose="020B0004020202020204" pitchFamily="34" charset="0"/>
              </a:rPr>
              <a:t> so you can now search by keyword, standard number or date – and see direct links between standards and related letters. </a:t>
            </a:r>
          </a:p>
          <a:p>
            <a:endParaRPr lang="en-US" dirty="0">
              <a:cs typeface="Calibri"/>
            </a:endParaRPr>
          </a:p>
        </p:txBody>
      </p:sp>
      <p:sp>
        <p:nvSpPr>
          <p:cNvPr id="4" name="Slide Number Placeholder 3"/>
          <p:cNvSpPr>
            <a:spLocks noGrp="1"/>
          </p:cNvSpPr>
          <p:nvPr>
            <p:ph type="sldNum" sz="quarter" idx="5"/>
          </p:nvPr>
        </p:nvSpPr>
        <p:spPr/>
        <p:txBody>
          <a:bodyPr/>
          <a:lstStyle/>
          <a:p>
            <a:fld id="{1199C346-9683-4FB6-A7CE-E01020554409}" type="slidenum">
              <a:rPr lang="en-US" smtClean="0"/>
              <a:t>6</a:t>
            </a:fld>
            <a:endParaRPr lang="en-US" dirty="0"/>
          </a:p>
        </p:txBody>
      </p:sp>
    </p:spTree>
    <p:extLst>
      <p:ext uri="{BB962C8B-B14F-4D97-AF65-F5344CB8AC3E}">
        <p14:creationId xmlns:p14="http://schemas.microsoft.com/office/powerpoint/2010/main" val="3061623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DE7DD-0906-65C9-4162-6F16810D8F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47E291-01F5-7801-8960-A11D8512C9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C7969F-405D-820B-3953-092C3073F80D}"/>
              </a:ext>
            </a:extLst>
          </p:cNvPr>
          <p:cNvSpPr>
            <a:spLocks noGrp="1"/>
          </p:cNvSpPr>
          <p:nvPr>
            <p:ph type="body" idx="1"/>
          </p:nvPr>
        </p:nvSpPr>
        <p:spPr/>
        <p:txBody>
          <a:bodyPr/>
          <a:lstStyle/>
          <a:p>
            <a:pPr fontAlgn="base">
              <a:lnSpc>
                <a:spcPts val="1818"/>
              </a:lnSpc>
              <a:spcBef>
                <a:spcPts val="1225"/>
              </a:spcBef>
              <a:spcAft>
                <a:spcPts val="816"/>
              </a:spcAft>
            </a:pPr>
            <a:r>
              <a:rPr lang="en-US" sz="1800" b="1" dirty="0">
                <a:solidFill>
                  <a:srgbClr val="4472C4"/>
                </a:solidFill>
                <a:latin typeface="Aptos" panose="020B0004020202020204" pitchFamily="34" charset="0"/>
              </a:rPr>
              <a:t>Compliance Assistance and Cooperative Programs </a:t>
            </a:r>
            <a:endParaRPr lang="en-US" b="1" i="0" dirty="0">
              <a:solidFill>
                <a:srgbClr val="4472C4"/>
              </a:solidFill>
              <a:effectLst/>
              <a:latin typeface="Segoe UI" panose="020B0502040204020203" pitchFamily="34" charset="0"/>
            </a:endParaRPr>
          </a:p>
          <a:p>
            <a:pPr defTabSz="933237" fontAlgn="base">
              <a:lnSpc>
                <a:spcPts val="1487"/>
              </a:lnSpc>
              <a:buFont typeface="Arial" panose="020B0604020202020204" pitchFamily="34" charset="0"/>
              <a:buChar char="•"/>
              <a:defRPr/>
            </a:pPr>
            <a:r>
              <a:rPr lang="en-US" dirty="0"/>
              <a:t>The purpose of OSHA’s Cooperative Programs is to build collaborative relationships that support employers in developing proactive safety and health practices that protect workers, prevent injuries, and reduce business disruptions. </a:t>
            </a:r>
          </a:p>
          <a:p>
            <a:pPr fontAlgn="base">
              <a:lnSpc>
                <a:spcPts val="1487"/>
              </a:lnSpc>
            </a:pPr>
            <a:endParaRPr lang="en-US" sz="1800" dirty="0">
              <a:solidFill>
                <a:srgbClr val="000000"/>
              </a:solidFill>
              <a:latin typeface="Aptos" panose="020B0004020202020204" pitchFamily="34" charset="0"/>
            </a:endParaRPr>
          </a:p>
          <a:p>
            <a:pPr fontAlgn="base">
              <a:lnSpc>
                <a:spcPts val="1487"/>
              </a:lnSpc>
              <a:buFont typeface="Arial" panose="020B0604020202020204" pitchFamily="34" charset="0"/>
              <a:buChar char="•"/>
            </a:pPr>
            <a:r>
              <a:rPr lang="en-US" sz="1800" dirty="0">
                <a:solidFill>
                  <a:srgbClr val="000000"/>
                </a:solidFill>
                <a:latin typeface="Aptos" panose="020B0004020202020204" pitchFamily="34" charset="0"/>
              </a:rPr>
              <a:t>We know that we can make real progress by working together.  </a:t>
            </a:r>
          </a:p>
          <a:p>
            <a:pPr fontAlgn="base">
              <a:lnSpc>
                <a:spcPts val="1487"/>
              </a:lnSpc>
            </a:pPr>
            <a:r>
              <a:rPr lang="en-US" sz="1800" dirty="0">
                <a:solidFill>
                  <a:srgbClr val="000000"/>
                </a:solidFill>
                <a:latin typeface="Aptos" panose="020B0004020202020204" pitchFamily="34" charset="0"/>
              </a:rPr>
              <a:t> </a:t>
            </a:r>
            <a:endParaRPr lang="en-US" b="0" i="0" dirty="0">
              <a:solidFill>
                <a:srgbClr val="000000"/>
              </a:solidFill>
              <a:effectLst/>
              <a:latin typeface="Segoe UI" panose="020B0502040204020203" pitchFamily="34" charset="0"/>
            </a:endParaRPr>
          </a:p>
          <a:p>
            <a:pPr fontAlgn="base">
              <a:lnSpc>
                <a:spcPts val="1487"/>
              </a:lnSpc>
              <a:buFont typeface="Arial" panose="020B0604020202020204" pitchFamily="34" charset="0"/>
              <a:buChar char="•"/>
            </a:pPr>
            <a:r>
              <a:rPr lang="en-US" sz="1800" dirty="0">
                <a:solidFill>
                  <a:srgbClr val="000000"/>
                </a:solidFill>
                <a:latin typeface="Aptos" panose="020B0004020202020204" pitchFamily="34" charset="0"/>
              </a:rPr>
              <a:t>Our cooperative programs are excellent ways for employers, employees, and associations to work with OSHA on meaningful safety and health initiatives. </a:t>
            </a:r>
            <a:br>
              <a:rPr lang="en-US" sz="1800" dirty="0">
                <a:solidFill>
                  <a:srgbClr val="000000"/>
                </a:solidFill>
                <a:latin typeface="Aptos" panose="020B0004020202020204" pitchFamily="34" charset="0"/>
              </a:rPr>
            </a:br>
            <a:endParaRPr lang="en-US" sz="1800" dirty="0">
              <a:solidFill>
                <a:srgbClr val="000000"/>
              </a:solidFill>
              <a:latin typeface="Aptos" panose="020B0004020202020204" pitchFamily="34" charset="0"/>
            </a:endParaRPr>
          </a:p>
          <a:p>
            <a:pPr defTabSz="933237" fontAlgn="base">
              <a:lnSpc>
                <a:spcPts val="1487"/>
              </a:lnSpc>
              <a:buFont typeface="Arial" panose="020B0604020202020204" pitchFamily="34" charset="0"/>
              <a:buChar char="•"/>
              <a:defRPr/>
            </a:pPr>
            <a:r>
              <a:rPr lang="en-US" dirty="0"/>
              <a:t>These programs are about empowering employers to build strong safety cultures on their own terms. </a:t>
            </a:r>
            <a:endParaRPr lang="en-US" sz="1800" dirty="0">
              <a:solidFill>
                <a:srgbClr val="000000"/>
              </a:solidFill>
              <a:latin typeface="Aptos" panose="020B0004020202020204" pitchFamily="34" charset="0"/>
            </a:endParaRPr>
          </a:p>
          <a:p>
            <a:pPr fontAlgn="base">
              <a:lnSpc>
                <a:spcPts val="1487"/>
              </a:lnSpc>
              <a:spcAft>
                <a:spcPts val="816"/>
              </a:spcAft>
            </a:pPr>
            <a:r>
              <a:rPr lang="en-US" sz="1800" dirty="0">
                <a:solidFill>
                  <a:srgbClr val="000000"/>
                </a:solidFill>
                <a:latin typeface="Aptos" panose="020B0004020202020204" pitchFamily="34" charset="0"/>
              </a:rPr>
              <a:t> </a:t>
            </a:r>
            <a:endParaRPr lang="en-US" b="0" i="0" dirty="0">
              <a:solidFill>
                <a:srgbClr val="000000"/>
              </a:solidFill>
              <a:effectLst/>
              <a:latin typeface="Segoe UI" panose="020B0502040204020203" pitchFamily="34" charset="0"/>
            </a:endParaRPr>
          </a:p>
          <a:p>
            <a:pPr fontAlgn="base">
              <a:lnSpc>
                <a:spcPts val="1487"/>
              </a:lnSpc>
              <a:buFont typeface="Arial" panose="020B0604020202020204" pitchFamily="34" charset="0"/>
              <a:buChar char="•"/>
            </a:pPr>
            <a:r>
              <a:rPr lang="en-US" sz="1800" dirty="0">
                <a:solidFill>
                  <a:srgbClr val="000000"/>
                </a:solidFill>
                <a:latin typeface="Aptos" panose="020B0004020202020204" pitchFamily="34" charset="0"/>
              </a:rPr>
              <a:t>These programs include:</a:t>
            </a:r>
            <a:r>
              <a:rPr lang="en-US" sz="1800" dirty="0">
                <a:solidFill>
                  <a:srgbClr val="000000"/>
                </a:solidFill>
                <a:latin typeface="WordVisiCarriageReturn_MSFontService"/>
              </a:rPr>
              <a:t> </a:t>
            </a:r>
            <a:br>
              <a:rPr lang="en-US" sz="1800" dirty="0">
                <a:solidFill>
                  <a:srgbClr val="000000"/>
                </a:solidFill>
                <a:latin typeface="WordVisiCarriageReturn_MSFontService"/>
              </a:rPr>
            </a:br>
            <a:r>
              <a:rPr lang="en-US" sz="1800" dirty="0">
                <a:solidFill>
                  <a:srgbClr val="000000"/>
                </a:solidFill>
                <a:latin typeface="Aptos" panose="020B0004020202020204" pitchFamily="34" charset="0"/>
              </a:rPr>
              <a:t> </a:t>
            </a:r>
          </a:p>
          <a:p>
            <a:pPr fontAlgn="base">
              <a:lnSpc>
                <a:spcPts val="1487"/>
              </a:lnSpc>
              <a:buFont typeface="Arial" panose="020B0604020202020204" pitchFamily="34" charset="0"/>
              <a:buChar char="•"/>
            </a:pPr>
            <a:r>
              <a:rPr lang="en-US" sz="1800" dirty="0">
                <a:solidFill>
                  <a:srgbClr val="000000"/>
                </a:solidFill>
                <a:latin typeface="Aptos" panose="020B0004020202020204" pitchFamily="34" charset="0"/>
              </a:rPr>
              <a:t>On-Site Consultation Program </a:t>
            </a:r>
          </a:p>
          <a:p>
            <a:pPr fontAlgn="base">
              <a:lnSpc>
                <a:spcPts val="1487"/>
              </a:lnSpc>
              <a:buFont typeface="Arial" panose="020B0604020202020204" pitchFamily="34" charset="0"/>
              <a:buChar char="•"/>
            </a:pPr>
            <a:r>
              <a:rPr lang="en-US" sz="1800" dirty="0">
                <a:solidFill>
                  <a:srgbClr val="000000"/>
                </a:solidFill>
                <a:latin typeface="Aptos" panose="020B0004020202020204" pitchFamily="34" charset="0"/>
              </a:rPr>
              <a:t>Safety and Health Achievement Recognition Program (SHARP) </a:t>
            </a:r>
          </a:p>
          <a:p>
            <a:pPr fontAlgn="base">
              <a:lnSpc>
                <a:spcPts val="1487"/>
              </a:lnSpc>
              <a:buFont typeface="Arial" panose="020B0604020202020204" pitchFamily="34" charset="0"/>
              <a:buChar char="•"/>
            </a:pPr>
            <a:r>
              <a:rPr lang="en-US" sz="1800" dirty="0">
                <a:solidFill>
                  <a:srgbClr val="000000"/>
                </a:solidFill>
                <a:latin typeface="Aptos" panose="020B0004020202020204" pitchFamily="34" charset="0"/>
              </a:rPr>
              <a:t>Alliance Program </a:t>
            </a:r>
          </a:p>
          <a:p>
            <a:pPr fontAlgn="base">
              <a:lnSpc>
                <a:spcPts val="1487"/>
              </a:lnSpc>
              <a:buFont typeface="Arial" panose="020B0604020202020204" pitchFamily="34" charset="0"/>
              <a:buChar char="•"/>
            </a:pPr>
            <a:r>
              <a:rPr lang="en-US" sz="1800" dirty="0">
                <a:solidFill>
                  <a:srgbClr val="000000"/>
                </a:solidFill>
                <a:latin typeface="Aptos" panose="020B0004020202020204" pitchFamily="34" charset="0"/>
              </a:rPr>
              <a:t>Strategic Partnership Program </a:t>
            </a:r>
          </a:p>
          <a:p>
            <a:pPr fontAlgn="base">
              <a:lnSpc>
                <a:spcPts val="1487"/>
              </a:lnSpc>
              <a:buFont typeface="Arial" panose="020B0604020202020204" pitchFamily="34" charset="0"/>
              <a:buChar char="•"/>
            </a:pPr>
            <a:r>
              <a:rPr lang="en-US" sz="1800" dirty="0">
                <a:solidFill>
                  <a:srgbClr val="000000"/>
                </a:solidFill>
                <a:latin typeface="Aptos" panose="020B0004020202020204" pitchFamily="34" charset="0"/>
              </a:rPr>
              <a:t>Voluntary Protection Programs (VPP) </a:t>
            </a:r>
          </a:p>
          <a:p>
            <a:pPr fontAlgn="base">
              <a:lnSpc>
                <a:spcPts val="1487"/>
              </a:lnSpc>
              <a:buFont typeface="Arial" panose="020B0604020202020204" pitchFamily="34" charset="0"/>
              <a:buChar char="•"/>
            </a:pPr>
            <a:r>
              <a:rPr lang="en-US" sz="1800" dirty="0">
                <a:solidFill>
                  <a:srgbClr val="000000"/>
                </a:solidFill>
                <a:latin typeface="Aptos" panose="020B0004020202020204" pitchFamily="34" charset="0"/>
              </a:rPr>
              <a:t>Safety Champions Program.</a:t>
            </a:r>
          </a:p>
          <a:p>
            <a:pPr fontAlgn="base">
              <a:lnSpc>
                <a:spcPts val="1487"/>
              </a:lnSpc>
              <a:buFont typeface="Arial" panose="020B0604020202020204" pitchFamily="34" charset="0"/>
              <a:buChar char="•"/>
            </a:pPr>
            <a:endParaRPr lang="en-US" sz="1800" dirty="0">
              <a:solidFill>
                <a:srgbClr val="000000"/>
              </a:solidFill>
              <a:latin typeface="Aptos" panose="020B0004020202020204" pitchFamily="34" charset="0"/>
            </a:endParaRPr>
          </a:p>
          <a:p>
            <a:pPr fontAlgn="base">
              <a:lnSpc>
                <a:spcPts val="1487"/>
              </a:lnSpc>
              <a:buFont typeface="Arial" panose="020B0604020202020204" pitchFamily="34" charset="0"/>
              <a:buChar char="•"/>
            </a:pPr>
            <a:r>
              <a:rPr lang="en-US" sz="1800" dirty="0">
                <a:solidFill>
                  <a:srgbClr val="000000"/>
                </a:solidFill>
                <a:latin typeface="Aptos" panose="020B0004020202020204" pitchFamily="34" charset="0"/>
              </a:rPr>
              <a:t>Ultimately, progress occurs when we all work together. OSHA is invested in providing compliance assistance, working with trusted intermediaries through our cooperative relationships to meet employers where they are, and move toward safer and healthier workplaces. </a:t>
            </a:r>
          </a:p>
          <a:p>
            <a:endParaRPr lang="en-US" dirty="0">
              <a:cs typeface="Calibri" panose="020F0502020204030204"/>
            </a:endParaRPr>
          </a:p>
        </p:txBody>
      </p:sp>
      <p:sp>
        <p:nvSpPr>
          <p:cNvPr id="4" name="Slide Number Placeholder 3">
            <a:extLst>
              <a:ext uri="{FF2B5EF4-FFF2-40B4-BE49-F238E27FC236}">
                <a16:creationId xmlns:a16="http://schemas.microsoft.com/office/drawing/2014/main" id="{54EFFF68-A2F6-89AC-30C0-EE2C457D4028}"/>
              </a:ext>
            </a:extLst>
          </p:cNvPr>
          <p:cNvSpPr>
            <a:spLocks noGrp="1"/>
          </p:cNvSpPr>
          <p:nvPr>
            <p:ph type="sldNum" sz="quarter" idx="5"/>
          </p:nvPr>
        </p:nvSpPr>
        <p:spPr/>
        <p:txBody>
          <a:bodyPr/>
          <a:lstStyle/>
          <a:p>
            <a:fld id="{1199C346-9683-4FB6-A7CE-E01020554409}" type="slidenum">
              <a:rPr lang="en-US" smtClean="0"/>
              <a:t>7</a:t>
            </a:fld>
            <a:endParaRPr lang="en-US" dirty="0"/>
          </a:p>
        </p:txBody>
      </p:sp>
    </p:spTree>
    <p:extLst>
      <p:ext uri="{BB962C8B-B14F-4D97-AF65-F5344CB8AC3E}">
        <p14:creationId xmlns:p14="http://schemas.microsoft.com/office/powerpoint/2010/main" val="1165190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OSHA is meeting businesses where they are on their pathway to safety, helping them develop strong safety programs, lower injury rates, and prevent fatalities. Further, those in the Voluntary Protection Programs (VPP) work collaboratively with OSHA regional staff, incorporate regular self-evaluations into their process, and avoid programmed inspections.</a:t>
            </a:r>
            <a:br>
              <a:rPr lang="en-US" dirty="0"/>
            </a:br>
            <a:endParaRPr lang="en-US" sz="1100" dirty="0"/>
          </a:p>
          <a:p>
            <a:pPr marL="174982" indent="-174982">
              <a:buFont typeface="Arial" panose="020B0604020202020204" pitchFamily="34" charset="0"/>
              <a:buChar char="•"/>
            </a:pPr>
            <a:r>
              <a:rPr lang="en-US" dirty="0"/>
              <a:t>VPP is OSHA’s premier safety and health recognition program, highlighting what is possible when employers, labor, and OSHA collaborate to create safer, healthier workplaces. </a:t>
            </a:r>
            <a:br>
              <a:rPr lang="en-US" dirty="0"/>
            </a:br>
            <a:endParaRPr lang="en-US" sz="1100" dirty="0"/>
          </a:p>
          <a:p>
            <a:pPr marL="174982" indent="-174982">
              <a:buFont typeface="Arial" panose="020B0604020202020204" pitchFamily="34" charset="0"/>
              <a:buChar char="•"/>
            </a:pPr>
            <a:r>
              <a:rPr lang="en-US" dirty="0"/>
              <a:t>We are updating our recognition programs and building on the success of VPP to improve safety and health management programs in </a:t>
            </a:r>
            <a:r>
              <a:rPr lang="en-US" u="sng" dirty="0"/>
              <a:t>every</a:t>
            </a:r>
            <a:r>
              <a:rPr lang="en-US" dirty="0"/>
              <a:t> workplace. </a:t>
            </a:r>
            <a:br>
              <a:rPr lang="en-US" dirty="0"/>
            </a:br>
            <a:endParaRPr lang="en-US" sz="1100" dirty="0"/>
          </a:p>
          <a:p>
            <a:pPr marL="174982" indent="-174982">
              <a:buFont typeface="Arial" panose="020B0604020202020204" pitchFamily="34" charset="0"/>
              <a:buChar char="•"/>
            </a:pPr>
            <a:r>
              <a:rPr lang="en-US" dirty="0"/>
              <a:t>This commitment is not just about meeting safety standards, but also about investing in and fostering a culture of continuous improvement.</a:t>
            </a:r>
            <a:endParaRPr lang="en-US" sz="1100" dirty="0"/>
          </a:p>
          <a:p>
            <a:pPr lvl="0"/>
            <a:r>
              <a:rPr lang="en-US" dirty="0"/>
              <a:t>     Through VPP and other recognition programs, OSHA is meeting employers where they are – whether they’re just starting their safety journey or are longtime leaders in their industry – we are providing tools, resources, and recognition for success at every step.</a:t>
            </a:r>
            <a:br>
              <a:rPr lang="en-US" dirty="0"/>
            </a:br>
            <a:endParaRPr lang="en-US" sz="1100" dirty="0"/>
          </a:p>
          <a:p>
            <a:pPr marL="174982" indent="-174982">
              <a:buFont typeface="Arial" panose="020B0604020202020204" pitchFamily="34" charset="0"/>
              <a:buChar char="•"/>
            </a:pPr>
            <a:r>
              <a:rPr lang="en-US" dirty="0"/>
              <a:t>As techniques for managing workplace safety and health evolve, so must our approach. Building on our existing framework, we are developing a pathway that worksites can progress along as they improve their safety and health.</a:t>
            </a:r>
            <a:br>
              <a:rPr lang="en-US" dirty="0"/>
            </a:br>
            <a:endParaRPr lang="en-US" sz="1100" dirty="0"/>
          </a:p>
          <a:p>
            <a:pPr marL="174982" indent="-174982">
              <a:buFont typeface="Arial" panose="020B0604020202020204" pitchFamily="34" charset="0"/>
              <a:buChar char="•"/>
            </a:pPr>
            <a:r>
              <a:rPr lang="en-US" dirty="0"/>
              <a:t>OSHA’s new Pathway to Safety and Health Success includes steps to increase and improve safety and health by:  </a:t>
            </a:r>
            <a:endParaRPr lang="en-US" sz="1100" dirty="0"/>
          </a:p>
          <a:p>
            <a:pPr marL="641600" lvl="1" indent="-174982">
              <a:buFont typeface="Courier New" panose="02070309020205020404" pitchFamily="49" charset="0"/>
              <a:buChar char="o"/>
            </a:pPr>
            <a:r>
              <a:rPr lang="en-US" dirty="0"/>
              <a:t>Increasing our outreach to more employers, especially small businesses;</a:t>
            </a:r>
            <a:endParaRPr lang="en-US" sz="1100" dirty="0"/>
          </a:p>
          <a:p>
            <a:pPr marL="641600" lvl="1" indent="-174982">
              <a:buFont typeface="Courier New" panose="02070309020205020404" pitchFamily="49" charset="0"/>
              <a:buChar char="o"/>
            </a:pPr>
            <a:r>
              <a:rPr lang="en-US" dirty="0"/>
              <a:t>Reimagining OSHA Challenge into a new, more robust Safety Champions Program that connects employers with volunteer safety and health professionals​ for advice and support; </a:t>
            </a:r>
            <a:endParaRPr lang="en-US" sz="1100" dirty="0"/>
          </a:p>
          <a:p>
            <a:pPr marL="641600" lvl="1" indent="-174982">
              <a:buFont typeface="Courier New" panose="02070309020205020404" pitchFamily="49" charset="0"/>
              <a:buChar char="o"/>
            </a:pPr>
            <a:r>
              <a:rPr lang="en-US" dirty="0"/>
              <a:t>Expanding the use of Special Government Employees (</a:t>
            </a:r>
            <a:r>
              <a:rPr lang="en-US" dirty="0" err="1"/>
              <a:t>SGE</a:t>
            </a:r>
            <a:r>
              <a:rPr lang="en-US" dirty="0"/>
              <a:t>);</a:t>
            </a:r>
            <a:endParaRPr lang="en-US" sz="1100" dirty="0"/>
          </a:p>
          <a:p>
            <a:pPr marL="641600" lvl="1" indent="-174982">
              <a:buFont typeface="Courier New" panose="02070309020205020404" pitchFamily="49" charset="0"/>
              <a:buChar char="o"/>
            </a:pPr>
            <a:r>
              <a:rPr lang="en-US" dirty="0"/>
              <a:t>Incorporating leading indicators;</a:t>
            </a:r>
            <a:endParaRPr lang="en-US" sz="1100" dirty="0"/>
          </a:p>
          <a:p>
            <a:pPr marL="641600" lvl="1" indent="-174982">
              <a:buFont typeface="Courier New" panose="02070309020205020404" pitchFamily="49" charset="0"/>
              <a:buChar char="o"/>
            </a:pPr>
            <a:r>
              <a:rPr lang="en-US" dirty="0"/>
              <a:t>Creating VPP Elite level of distinction for VPP sites that have achieved 15 or more consecutive years of VPP status, and that meet other criteria;</a:t>
            </a:r>
            <a:endParaRPr lang="en-US" sz="1100" dirty="0"/>
          </a:p>
          <a:p>
            <a:pPr marL="641600" lvl="1" indent="-174982">
              <a:buFont typeface="Courier New" panose="02070309020205020404" pitchFamily="49" charset="0"/>
              <a:buChar char="o"/>
            </a:pPr>
            <a:r>
              <a:rPr lang="en-US" dirty="0"/>
              <a:t>Creating VPP Emeritus designation for VPP sites that have achieved 25 or more consecutive years of VPP status, and that meet other criteria; and</a:t>
            </a:r>
            <a:endParaRPr lang="en-US" sz="1100" dirty="0"/>
          </a:p>
          <a:p>
            <a:pPr marL="641600" lvl="1" indent="-174982">
              <a:buFont typeface="Courier New" panose="02070309020205020404" pitchFamily="49" charset="0"/>
              <a:buChar char="o"/>
            </a:pPr>
            <a:r>
              <a:rPr lang="en-US" dirty="0"/>
              <a:t>Expanding VPP Safety and Health Management Systems from four to seven elements​ – something that many of our VPP Star sites are already doing.</a:t>
            </a:r>
            <a:endParaRPr lang="en-US" sz="1100" dirty="0"/>
          </a:p>
        </p:txBody>
      </p:sp>
      <p:sp>
        <p:nvSpPr>
          <p:cNvPr id="4" name="Slide Number Placeholder 3"/>
          <p:cNvSpPr>
            <a:spLocks noGrp="1"/>
          </p:cNvSpPr>
          <p:nvPr>
            <p:ph type="sldNum" sz="quarter" idx="5"/>
          </p:nvPr>
        </p:nvSpPr>
        <p:spPr/>
        <p:txBody>
          <a:bodyPr/>
          <a:lstStyle/>
          <a:p>
            <a:fld id="{992F26A9-B259-3845-B75C-7413A7586C4E}" type="slidenum">
              <a:rPr lang="en-US" smtClean="0"/>
              <a:t>8</a:t>
            </a:fld>
            <a:endParaRPr lang="en-US" dirty="0"/>
          </a:p>
        </p:txBody>
      </p:sp>
    </p:spTree>
    <p:extLst>
      <p:ext uri="{BB962C8B-B14F-4D97-AF65-F5344CB8AC3E}">
        <p14:creationId xmlns:p14="http://schemas.microsoft.com/office/powerpoint/2010/main" val="1038308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964" indent="-349964">
              <a:spcAft>
                <a:spcPts val="816"/>
              </a:spcAft>
              <a:buFont typeface="Symbol" panose="05050102010706020507" pitchFamily="18" charset="2"/>
              <a:buChar char=""/>
            </a:pPr>
            <a:r>
              <a:rPr lang="en-US" dirty="0">
                <a:latin typeface="Aptos" panose="020B0004020202020204" pitchFamily="34" charset="0"/>
                <a:ea typeface="Calibri" panose="020F0502020204030204" pitchFamily="34" charset="0"/>
                <a:cs typeface="Arial" panose="020B0604020202020204" pitchFamily="34" charset="0"/>
              </a:rPr>
              <a:t>Safety Champions Program is a new program for employers to improve their safety and health programs.</a:t>
            </a:r>
            <a:br>
              <a:rPr lang="en-US" dirty="0">
                <a:latin typeface="Aptos" panose="020B0004020202020204" pitchFamily="34" charset="0"/>
                <a:ea typeface="Calibri" panose="020F0502020204030204" pitchFamily="34" charset="0"/>
                <a:cs typeface="Arial" panose="020B0604020202020204" pitchFamily="34" charset="0"/>
              </a:rPr>
            </a:br>
            <a:endParaRPr lang="en-US" sz="1100" dirty="0">
              <a:latin typeface="Calibri" panose="020F0502020204030204" pitchFamily="34" charset="0"/>
              <a:ea typeface="Calibri" panose="020F0502020204030204" pitchFamily="34" charset="0"/>
              <a:cs typeface="Arial" panose="020B0604020202020204" pitchFamily="34" charset="0"/>
            </a:endParaRPr>
          </a:p>
          <a:p>
            <a:pPr marL="349964" indent="-349964">
              <a:spcAft>
                <a:spcPts val="816"/>
              </a:spcAft>
              <a:buFont typeface="Symbol" panose="05050102010706020507" pitchFamily="18" charset="2"/>
              <a:buChar char=""/>
            </a:pPr>
            <a:r>
              <a:rPr lang="en-US" dirty="0">
                <a:latin typeface="Aptos" panose="020B0004020202020204" pitchFamily="34" charset="0"/>
                <a:ea typeface="Calibri" panose="020F0502020204030204" pitchFamily="34" charset="0"/>
                <a:cs typeface="Arial" panose="020B0604020202020204" pitchFamily="34" charset="0"/>
              </a:rPr>
              <a:t>Safety and health professionals will be connected to employers to provide advice and support.</a:t>
            </a:r>
            <a:br>
              <a:rPr lang="en-US" dirty="0">
                <a:latin typeface="Aptos" panose="020B0004020202020204" pitchFamily="34" charset="0"/>
                <a:ea typeface="Calibri" panose="020F0502020204030204" pitchFamily="34" charset="0"/>
                <a:cs typeface="Arial" panose="020B0604020202020204" pitchFamily="34" charset="0"/>
              </a:rPr>
            </a:br>
            <a:endParaRPr lang="en-US" sz="1100" dirty="0">
              <a:latin typeface="Calibri" panose="020F0502020204030204" pitchFamily="34" charset="0"/>
              <a:ea typeface="Calibri" panose="020F0502020204030204" pitchFamily="34" charset="0"/>
              <a:cs typeface="Arial" panose="020B0604020202020204" pitchFamily="34" charset="0"/>
            </a:endParaRPr>
          </a:p>
          <a:p>
            <a:pPr marL="349964" indent="-349964">
              <a:spcAft>
                <a:spcPts val="816"/>
              </a:spcAft>
              <a:buFont typeface="Symbol" panose="05050102010706020507" pitchFamily="18" charset="2"/>
              <a:buChar char=""/>
            </a:pPr>
            <a:r>
              <a:rPr lang="en-US" dirty="0">
                <a:latin typeface="Aptos" panose="020B0004020202020204" pitchFamily="34" charset="0"/>
                <a:ea typeface="Calibri" panose="020F0502020204030204" pitchFamily="34" charset="0"/>
                <a:cs typeface="Arial" panose="020B0604020202020204" pitchFamily="34" charset="0"/>
              </a:rPr>
              <a:t>The Program is managed by the OSHA Safety Champions Program Coordinator in the Directorate of Cooperative and State Programs (</a:t>
            </a:r>
            <a:r>
              <a:rPr lang="en-US" dirty="0" err="1">
                <a:latin typeface="Aptos" panose="020B0004020202020204" pitchFamily="34" charset="0"/>
                <a:ea typeface="Calibri" panose="020F0502020204030204" pitchFamily="34" charset="0"/>
                <a:cs typeface="Arial" panose="020B0604020202020204" pitchFamily="34" charset="0"/>
              </a:rPr>
              <a:t>DCSP</a:t>
            </a:r>
            <a:r>
              <a:rPr lang="en-US" dirty="0">
                <a:latin typeface="Aptos" panose="020B0004020202020204" pitchFamily="34" charset="0"/>
                <a:ea typeface="Calibri" panose="020F0502020204030204" pitchFamily="34" charset="0"/>
                <a:cs typeface="Arial" panose="020B0604020202020204" pitchFamily="34" charset="0"/>
              </a:rPr>
              <a:t>).</a:t>
            </a:r>
            <a:br>
              <a:rPr lang="en-US" dirty="0">
                <a:latin typeface="Aptos" panose="020B0004020202020204" pitchFamily="34" charset="0"/>
                <a:ea typeface="Calibri" panose="020F0502020204030204" pitchFamily="34" charset="0"/>
                <a:cs typeface="Arial" panose="020B0604020202020204" pitchFamily="34" charset="0"/>
              </a:rPr>
            </a:br>
            <a:endParaRPr lang="en-US" sz="1100" dirty="0">
              <a:latin typeface="Calibri" panose="020F0502020204030204" pitchFamily="34" charset="0"/>
              <a:ea typeface="Calibri" panose="020F0502020204030204" pitchFamily="34" charset="0"/>
              <a:cs typeface="Arial" panose="020B0604020202020204" pitchFamily="34" charset="0"/>
            </a:endParaRPr>
          </a:p>
          <a:p>
            <a:pPr marL="349964" indent="-349964">
              <a:spcAft>
                <a:spcPts val="816"/>
              </a:spcAft>
              <a:buFont typeface="Symbol" panose="05050102010706020507" pitchFamily="18" charset="2"/>
              <a:buChar char=""/>
            </a:pPr>
            <a:r>
              <a:rPr lang="en-US" dirty="0">
                <a:latin typeface="Aptos" panose="020B0004020202020204" pitchFamily="34" charset="0"/>
                <a:ea typeface="Calibri" panose="020F0502020204030204" pitchFamily="34" charset="0"/>
                <a:cs typeface="Arial" panose="020B0604020202020204" pitchFamily="34" charset="0"/>
              </a:rPr>
              <a:t>The program is based on the seven core elements of OSHA’s </a:t>
            </a:r>
            <a:r>
              <a:rPr lang="en-US" u="sng" dirty="0">
                <a:solidFill>
                  <a:srgbClr val="0563C1"/>
                </a:solidFill>
                <a:latin typeface="Aptos" panose="020B0004020202020204" pitchFamily="34" charset="0"/>
                <a:ea typeface="Calibri" panose="020F0502020204030204" pitchFamily="34" charset="0"/>
                <a:cs typeface="Arial" panose="020B0604020202020204" pitchFamily="34" charset="0"/>
                <a:hlinkClick r:id="rId3"/>
              </a:rPr>
              <a:t>Recommended Practices for Safety and Health Programs</a:t>
            </a:r>
            <a:r>
              <a:rPr lang="en-US" dirty="0">
                <a:latin typeface="Aptos" panose="020B0004020202020204" pitchFamily="34" charset="0"/>
                <a:ea typeface="Calibri" panose="020F0502020204030204" pitchFamily="34" charset="0"/>
                <a:cs typeface="Arial" panose="020B0604020202020204" pitchFamily="34" charset="0"/>
              </a:rPr>
              <a:t>.</a:t>
            </a:r>
            <a:br>
              <a:rPr lang="en-US" dirty="0">
                <a:latin typeface="Aptos" panose="020B0004020202020204" pitchFamily="34" charset="0"/>
                <a:ea typeface="Calibri" panose="020F0502020204030204" pitchFamily="34" charset="0"/>
                <a:cs typeface="Arial" panose="020B0604020202020204" pitchFamily="34" charset="0"/>
              </a:rPr>
            </a:br>
            <a:endParaRPr lang="en-US" sz="1100" dirty="0">
              <a:latin typeface="Calibri" panose="020F0502020204030204" pitchFamily="34" charset="0"/>
              <a:ea typeface="Calibri" panose="020F0502020204030204" pitchFamily="34" charset="0"/>
              <a:cs typeface="Arial" panose="020B0604020202020204" pitchFamily="34" charset="0"/>
            </a:endParaRPr>
          </a:p>
          <a:p>
            <a:pPr marL="349964" indent="-349964">
              <a:spcAft>
                <a:spcPts val="816"/>
              </a:spcAft>
              <a:buFont typeface="Symbol" panose="05050102010706020507" pitchFamily="18" charset="2"/>
              <a:buChar char=""/>
            </a:pPr>
            <a:r>
              <a:rPr lang="en-US" dirty="0">
                <a:latin typeface="Aptos" panose="020B0004020202020204" pitchFamily="34" charset="0"/>
                <a:ea typeface="Calibri" panose="020F0502020204030204" pitchFamily="34" charset="0"/>
                <a:cs typeface="Arial" panose="020B0604020202020204" pitchFamily="34" charset="0"/>
              </a:rPr>
              <a:t>There are three steps – Introductory, Intermediate, and Advanced – each step is aligned to the core elements.</a:t>
            </a:r>
            <a:br>
              <a:rPr lang="en-US" dirty="0">
                <a:latin typeface="Aptos" panose="020B0004020202020204" pitchFamily="34" charset="0"/>
                <a:ea typeface="Calibri" panose="020F0502020204030204" pitchFamily="34" charset="0"/>
                <a:cs typeface="Arial" panose="020B0604020202020204" pitchFamily="34" charset="0"/>
              </a:rPr>
            </a:br>
            <a:endParaRPr lang="en-US" sz="1100" dirty="0">
              <a:latin typeface="Calibri" panose="020F0502020204030204" pitchFamily="34" charset="0"/>
              <a:ea typeface="Calibri" panose="020F0502020204030204" pitchFamily="34" charset="0"/>
              <a:cs typeface="Arial" panose="020B0604020202020204" pitchFamily="34" charset="0"/>
            </a:endParaRPr>
          </a:p>
          <a:p>
            <a:pPr marL="349964" indent="-349964">
              <a:spcAft>
                <a:spcPts val="816"/>
              </a:spcAft>
              <a:buFont typeface="Symbol" panose="05050102010706020507" pitchFamily="18" charset="2"/>
              <a:buChar char=""/>
            </a:pPr>
            <a:r>
              <a:rPr lang="en-US" dirty="0">
                <a:latin typeface="Aptos" panose="020B0004020202020204" pitchFamily="34" charset="0"/>
                <a:ea typeface="Calibri" panose="020F0502020204030204" pitchFamily="34" charset="0"/>
                <a:cs typeface="Arial" panose="020B0604020202020204" pitchFamily="34" charset="0"/>
              </a:rPr>
              <a:t>Special Government Employees (</a:t>
            </a:r>
            <a:r>
              <a:rPr lang="en-US" dirty="0" err="1">
                <a:latin typeface="Aptos" panose="020B0004020202020204" pitchFamily="34" charset="0"/>
                <a:ea typeface="Calibri" panose="020F0502020204030204" pitchFamily="34" charset="0"/>
                <a:cs typeface="Arial" panose="020B0604020202020204" pitchFamily="34" charset="0"/>
              </a:rPr>
              <a:t>SGEs</a:t>
            </a:r>
            <a:r>
              <a:rPr lang="en-US" dirty="0">
                <a:latin typeface="Aptos" panose="020B0004020202020204" pitchFamily="34" charset="0"/>
                <a:ea typeface="Calibri" panose="020F0502020204030204" pitchFamily="34" charset="0"/>
                <a:cs typeface="Arial" panose="020B0604020202020204" pitchFamily="34" charset="0"/>
              </a:rPr>
              <a:t>) will be available to assist with progression through the program.</a:t>
            </a:r>
            <a:br>
              <a:rPr lang="en-US" dirty="0">
                <a:latin typeface="Aptos" panose="020B0004020202020204" pitchFamily="34" charset="0"/>
                <a:ea typeface="Calibri" panose="020F0502020204030204" pitchFamily="34" charset="0"/>
                <a:cs typeface="Arial" panose="020B0604020202020204" pitchFamily="34" charset="0"/>
              </a:rPr>
            </a:br>
            <a:endParaRPr lang="en-US" sz="1100" dirty="0">
              <a:latin typeface="Calibri" panose="020F0502020204030204" pitchFamily="34" charset="0"/>
              <a:ea typeface="Calibri" panose="020F0502020204030204" pitchFamily="34" charset="0"/>
              <a:cs typeface="Arial" panose="020B0604020202020204" pitchFamily="34" charset="0"/>
            </a:endParaRPr>
          </a:p>
          <a:p>
            <a:pPr marL="349964" indent="-349964">
              <a:spcAft>
                <a:spcPts val="816"/>
              </a:spcAft>
              <a:buFont typeface="Symbol" panose="05050102010706020507" pitchFamily="18" charset="2"/>
              <a:buChar char=""/>
            </a:pPr>
            <a:r>
              <a:rPr lang="en-US" dirty="0" err="1">
                <a:latin typeface="Aptos" panose="020B0004020202020204" pitchFamily="34" charset="0"/>
                <a:ea typeface="Calibri" panose="020F0502020204030204" pitchFamily="34" charset="0"/>
                <a:cs typeface="Arial" panose="020B0604020202020204" pitchFamily="34" charset="0"/>
              </a:rPr>
              <a:t>SGEs</a:t>
            </a:r>
            <a:r>
              <a:rPr lang="en-US" dirty="0">
                <a:latin typeface="Aptos" panose="020B0004020202020204" pitchFamily="34" charset="0"/>
                <a:ea typeface="Calibri" panose="020F0502020204030204" pitchFamily="34" charset="0"/>
                <a:cs typeface="Arial" panose="020B0604020202020204" pitchFamily="34" charset="0"/>
              </a:rPr>
              <a:t> will be given the necessary tools to work with participants as they progress through the program.</a:t>
            </a:r>
            <a:br>
              <a:rPr lang="en-US" dirty="0">
                <a:latin typeface="Aptos" panose="020B0004020202020204" pitchFamily="34" charset="0"/>
                <a:ea typeface="Calibri" panose="020F0502020204030204" pitchFamily="34" charset="0"/>
                <a:cs typeface="Arial" panose="020B0604020202020204" pitchFamily="34" charset="0"/>
              </a:rPr>
            </a:br>
            <a:endParaRPr lang="en-US" sz="1100" dirty="0">
              <a:latin typeface="Calibri" panose="020F0502020204030204" pitchFamily="34" charset="0"/>
              <a:ea typeface="Calibri" panose="020F0502020204030204" pitchFamily="34" charset="0"/>
              <a:cs typeface="Arial" panose="020B0604020202020204" pitchFamily="34" charset="0"/>
            </a:endParaRPr>
          </a:p>
          <a:p>
            <a:pPr marL="349964" indent="-349964">
              <a:spcAft>
                <a:spcPts val="816"/>
              </a:spcAft>
              <a:buFont typeface="Symbol" panose="05050102010706020507" pitchFamily="18" charset="2"/>
              <a:buChar char=""/>
            </a:pPr>
            <a:r>
              <a:rPr lang="en-US" dirty="0">
                <a:latin typeface="Aptos" panose="020B0004020202020204" pitchFamily="34" charset="0"/>
                <a:ea typeface="Calibri" panose="020F0502020204030204" pitchFamily="34" charset="0"/>
                <a:cs typeface="Arial" panose="020B0604020202020204" pitchFamily="34" charset="0"/>
              </a:rPr>
              <a:t>OSHA will send a recognition letter to participants upon completion of each step.</a:t>
            </a:r>
            <a:endParaRPr lang="en-US" sz="11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92F26A9-B259-3845-B75C-7413A7586C4E}" type="slidenum">
              <a:rPr lang="en-US" smtClean="0"/>
              <a:t>9</a:t>
            </a:fld>
            <a:endParaRPr lang="en-US" dirty="0"/>
          </a:p>
        </p:txBody>
      </p:sp>
    </p:spTree>
    <p:extLst>
      <p:ext uri="{BB962C8B-B14F-4D97-AF65-F5344CB8AC3E}">
        <p14:creationId xmlns:p14="http://schemas.microsoft.com/office/powerpoint/2010/main" val="40458635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C8A552-7374-7E5E-B746-A43D7A1DCAB8}"/>
              </a:ext>
            </a:extLst>
          </p:cNvPr>
          <p:cNvPicPr>
            <a:picLocks noChangeAspect="1"/>
          </p:cNvPicPr>
          <p:nvPr userDrawn="1"/>
        </p:nvPicPr>
        <p:blipFill>
          <a:blip r:embed="rId2"/>
          <a:srcRect/>
          <a:stretch/>
        </p:blipFill>
        <p:spPr>
          <a:xfrm>
            <a:off x="0" y="-1777"/>
            <a:ext cx="12192000" cy="6221074"/>
          </a:xfrm>
          <a:prstGeom prst="rect">
            <a:avLst/>
          </a:prstGeom>
        </p:spPr>
      </p:pic>
      <p:sp>
        <p:nvSpPr>
          <p:cNvPr id="6" name="Title 1">
            <a:extLst>
              <a:ext uri="{FF2B5EF4-FFF2-40B4-BE49-F238E27FC236}">
                <a16:creationId xmlns:a16="http://schemas.microsoft.com/office/drawing/2014/main" id="{E0D2BD20-E24E-ABED-7D22-C7A8026C8AF1}"/>
              </a:ext>
            </a:extLst>
          </p:cNvPr>
          <p:cNvSpPr>
            <a:spLocks noGrp="1"/>
          </p:cNvSpPr>
          <p:nvPr>
            <p:ph type="ctrTitle"/>
          </p:nvPr>
        </p:nvSpPr>
        <p:spPr>
          <a:xfrm>
            <a:off x="581191" y="1020431"/>
            <a:ext cx="6532409" cy="1475013"/>
          </a:xfrm>
          <a:effectLst/>
        </p:spPr>
        <p:txBody>
          <a:bodyPr anchor="b">
            <a:normAutofit/>
          </a:bodyPr>
          <a:lstStyle>
            <a:lvl1pPr>
              <a:defRPr sz="3600" b="1" cap="none" baseline="0">
                <a:solidFill>
                  <a:schemeClr val="bg1"/>
                </a:solidFill>
                <a:latin typeface="Aptos" panose="020B0004020202020204" pitchFamily="34" charset="0"/>
              </a:defRPr>
            </a:lvl1pPr>
          </a:lstStyle>
          <a:p>
            <a:r>
              <a:rPr lang="en-US" dirty="0"/>
              <a:t>Click to edit Master title style</a:t>
            </a:r>
          </a:p>
        </p:txBody>
      </p:sp>
      <p:sp>
        <p:nvSpPr>
          <p:cNvPr id="7" name="Subtitle 2">
            <a:extLst>
              <a:ext uri="{FF2B5EF4-FFF2-40B4-BE49-F238E27FC236}">
                <a16:creationId xmlns:a16="http://schemas.microsoft.com/office/drawing/2014/main" id="{27DF1F57-D5A3-7826-AE90-9B1981057B8A}"/>
              </a:ext>
            </a:extLst>
          </p:cNvPr>
          <p:cNvSpPr>
            <a:spLocks noGrp="1"/>
          </p:cNvSpPr>
          <p:nvPr>
            <p:ph type="subTitle" idx="1"/>
          </p:nvPr>
        </p:nvSpPr>
        <p:spPr>
          <a:xfrm>
            <a:off x="581194" y="2495445"/>
            <a:ext cx="6532407" cy="590321"/>
          </a:xfrm>
        </p:spPr>
        <p:txBody>
          <a:bodyPr anchor="t">
            <a:normAutofit/>
          </a:bodyPr>
          <a:lstStyle>
            <a:lvl1pPr marL="0" indent="0" algn="l">
              <a:buNone/>
              <a:defRPr sz="2000" b="0" cap="none" baseline="0">
                <a:solidFill>
                  <a:srgbClr val="00B0F0"/>
                </a:solidFill>
                <a:latin typeface="Aptos" panose="020B00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Icon&#10;&#10;AI-generated content may be incorrect.">
            <a:extLst>
              <a:ext uri="{FF2B5EF4-FFF2-40B4-BE49-F238E27FC236}">
                <a16:creationId xmlns:a16="http://schemas.microsoft.com/office/drawing/2014/main" id="{8CF53F69-DA90-FBB8-70B1-DBD0F2F29FE3}"/>
              </a:ext>
            </a:extLst>
          </p:cNvPr>
          <p:cNvPicPr>
            <a:picLocks noChangeAspect="1"/>
          </p:cNvPicPr>
          <p:nvPr userDrawn="1"/>
        </p:nvPicPr>
        <p:blipFill>
          <a:blip r:embed="rId3">
            <a:alphaModFix amt="3000"/>
          </a:blip>
          <a:srcRect t="8100" r="23863" b="43916"/>
          <a:stretch/>
        </p:blipFill>
        <p:spPr>
          <a:xfrm>
            <a:off x="1401061" y="0"/>
            <a:ext cx="9470939" cy="5968722"/>
          </a:xfrm>
          <a:prstGeom prst="rect">
            <a:avLst/>
          </a:prstGeom>
        </p:spPr>
      </p:pic>
      <p:pic>
        <p:nvPicPr>
          <p:cNvPr id="9" name="Picture 8" descr="Shape&#10;&#10;AI-generated content may be incorrect.">
            <a:extLst>
              <a:ext uri="{FF2B5EF4-FFF2-40B4-BE49-F238E27FC236}">
                <a16:creationId xmlns:a16="http://schemas.microsoft.com/office/drawing/2014/main" id="{20B7271A-B0DF-47F8-8512-2781E7803F97}"/>
              </a:ext>
            </a:extLst>
          </p:cNvPr>
          <p:cNvPicPr>
            <a:picLocks noChangeAspect="1"/>
          </p:cNvPicPr>
          <p:nvPr userDrawn="1"/>
        </p:nvPicPr>
        <p:blipFill>
          <a:blip r:embed="rId4"/>
          <a:stretch>
            <a:fillRect/>
          </a:stretch>
        </p:blipFill>
        <p:spPr>
          <a:xfrm>
            <a:off x="9313187" y="5968722"/>
            <a:ext cx="2218813" cy="358180"/>
          </a:xfrm>
          <a:prstGeom prst="rect">
            <a:avLst/>
          </a:prstGeom>
        </p:spPr>
      </p:pic>
    </p:spTree>
    <p:extLst>
      <p:ext uri="{BB962C8B-B14F-4D97-AF65-F5344CB8AC3E}">
        <p14:creationId xmlns:p14="http://schemas.microsoft.com/office/powerpoint/2010/main" val="5398435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260E33-B222-E53C-1E85-CD5C0F91003D}"/>
              </a:ext>
            </a:extLst>
          </p:cNvPr>
          <p:cNvSpPr txBox="1"/>
          <p:nvPr userDrawn="1"/>
        </p:nvSpPr>
        <p:spPr>
          <a:xfrm>
            <a:off x="5513096" y="6216260"/>
            <a:ext cx="6097712" cy="369332"/>
          </a:xfrm>
          <a:prstGeom prst="rect">
            <a:avLst/>
          </a:prstGeom>
          <a:noFill/>
        </p:spPr>
        <p:txBody>
          <a:bodyPr wrap="square">
            <a:spAutoFit/>
          </a:bodyPr>
          <a:lstStyle/>
          <a:p>
            <a:pPr algn="r"/>
            <a:r>
              <a:rPr lang="en-US" sz="1800" b="1" dirty="0">
                <a:solidFill>
                  <a:schemeClr val="accent1"/>
                </a:solidFill>
                <a:latin typeface="Aptos" panose="020B0004020202020204" pitchFamily="34" charset="0"/>
              </a:rPr>
              <a:t>OSHA.GOV</a:t>
            </a:r>
          </a:p>
        </p:txBody>
      </p:sp>
      <p:sp>
        <p:nvSpPr>
          <p:cNvPr id="3" name="AutoShape 3">
            <a:extLst>
              <a:ext uri="{FF2B5EF4-FFF2-40B4-BE49-F238E27FC236}">
                <a16:creationId xmlns:a16="http://schemas.microsoft.com/office/drawing/2014/main" id="{EBF1CE6D-ED2E-72C5-2768-C78F788C5D9F}"/>
              </a:ext>
            </a:extLst>
          </p:cNvPr>
          <p:cNvSpPr>
            <a:spLocks noChangeAspect="1" noChangeArrowheads="1" noTextEdit="1"/>
          </p:cNvSpPr>
          <p:nvPr userDrawn="1"/>
        </p:nvSpPr>
        <p:spPr bwMode="auto">
          <a:xfrm>
            <a:off x="-76200" y="0"/>
            <a:ext cx="122682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7">
            <a:extLst>
              <a:ext uri="{FF2B5EF4-FFF2-40B4-BE49-F238E27FC236}">
                <a16:creationId xmlns:a16="http://schemas.microsoft.com/office/drawing/2014/main" id="{87337B08-0FE5-4627-390E-ABD40EBA45DF}"/>
              </a:ext>
            </a:extLst>
          </p:cNvPr>
          <p:cNvSpPr>
            <a:spLocks/>
          </p:cNvSpPr>
          <p:nvPr userDrawn="1"/>
        </p:nvSpPr>
        <p:spPr bwMode="auto">
          <a:xfrm>
            <a:off x="5588000" y="-147638"/>
            <a:ext cx="6819900" cy="1446213"/>
          </a:xfrm>
          <a:custGeom>
            <a:avLst/>
            <a:gdLst>
              <a:gd name="T0" fmla="*/ 1007 w 1007"/>
              <a:gd name="T1" fmla="*/ 0 h 213"/>
              <a:gd name="T2" fmla="*/ 829 w 1007"/>
              <a:gd name="T3" fmla="*/ 174 h 213"/>
              <a:gd name="T4" fmla="*/ 734 w 1007"/>
              <a:gd name="T5" fmla="*/ 213 h 213"/>
              <a:gd name="T6" fmla="*/ 0 w 1007"/>
              <a:gd name="T7" fmla="*/ 213 h 213"/>
            </a:gdLst>
            <a:ahLst/>
            <a:cxnLst>
              <a:cxn ang="0">
                <a:pos x="T0" y="T1"/>
              </a:cxn>
              <a:cxn ang="0">
                <a:pos x="T2" y="T3"/>
              </a:cxn>
              <a:cxn ang="0">
                <a:pos x="T4" y="T5"/>
              </a:cxn>
              <a:cxn ang="0">
                <a:pos x="T6" y="T7"/>
              </a:cxn>
            </a:cxnLst>
            <a:rect l="0" t="0" r="r" b="b"/>
            <a:pathLst>
              <a:path w="1007" h="213">
                <a:moveTo>
                  <a:pt x="1007" y="0"/>
                </a:moveTo>
                <a:cubicBezTo>
                  <a:pt x="829" y="174"/>
                  <a:pt x="829" y="174"/>
                  <a:pt x="829" y="174"/>
                </a:cubicBezTo>
                <a:cubicBezTo>
                  <a:pt x="804" y="199"/>
                  <a:pt x="770" y="213"/>
                  <a:pt x="734" y="213"/>
                </a:cubicBezTo>
                <a:cubicBezTo>
                  <a:pt x="0" y="213"/>
                  <a:pt x="0" y="213"/>
                  <a:pt x="0" y="213"/>
                </a:cubicBezTo>
              </a:path>
            </a:pathLst>
          </a:custGeom>
          <a:noFill/>
          <a:ln w="82550" cap="flat">
            <a:solidFill>
              <a:srgbClr val="1999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8">
            <a:extLst>
              <a:ext uri="{FF2B5EF4-FFF2-40B4-BE49-F238E27FC236}">
                <a16:creationId xmlns:a16="http://schemas.microsoft.com/office/drawing/2014/main" id="{0D021321-5589-2A24-A0E6-B6976E096C21}"/>
              </a:ext>
            </a:extLst>
          </p:cNvPr>
          <p:cNvSpPr>
            <a:spLocks noChangeShapeType="1"/>
          </p:cNvSpPr>
          <p:nvPr userDrawn="1"/>
        </p:nvSpPr>
        <p:spPr bwMode="auto">
          <a:xfrm>
            <a:off x="-14288" y="1298575"/>
            <a:ext cx="5602288" cy="0"/>
          </a:xfrm>
          <a:prstGeom prst="line">
            <a:avLst/>
          </a:prstGeom>
          <a:noFill/>
          <a:ln w="82550" cap="flat">
            <a:solidFill>
              <a:srgbClr val="1999C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9" name="Group 8">
            <a:extLst>
              <a:ext uri="{FF2B5EF4-FFF2-40B4-BE49-F238E27FC236}">
                <a16:creationId xmlns:a16="http://schemas.microsoft.com/office/drawing/2014/main" id="{44F974D4-348E-D749-B7BE-6E4154907D01}"/>
              </a:ext>
            </a:extLst>
          </p:cNvPr>
          <p:cNvGrpSpPr/>
          <p:nvPr userDrawn="1"/>
        </p:nvGrpSpPr>
        <p:grpSpPr>
          <a:xfrm>
            <a:off x="-14288" y="-989013"/>
            <a:ext cx="12341226" cy="1514475"/>
            <a:chOff x="-14288" y="-493713"/>
            <a:chExt cx="12341226" cy="1514475"/>
          </a:xfrm>
        </p:grpSpPr>
        <p:sp>
          <p:nvSpPr>
            <p:cNvPr id="10" name="Freeform 5">
              <a:extLst>
                <a:ext uri="{FF2B5EF4-FFF2-40B4-BE49-F238E27FC236}">
                  <a16:creationId xmlns:a16="http://schemas.microsoft.com/office/drawing/2014/main" id="{37A0A0A3-A365-A910-B005-9C2334C21D96}"/>
                </a:ext>
              </a:extLst>
            </p:cNvPr>
            <p:cNvSpPr>
              <a:spLocks/>
            </p:cNvSpPr>
            <p:nvPr userDrawn="1"/>
          </p:nvSpPr>
          <p:spPr bwMode="auto">
            <a:xfrm>
              <a:off x="6075363" y="-296863"/>
              <a:ext cx="6054725" cy="1317625"/>
            </a:xfrm>
            <a:custGeom>
              <a:avLst/>
              <a:gdLst>
                <a:gd name="T0" fmla="*/ 0 w 894"/>
                <a:gd name="T1" fmla="*/ 194 h 194"/>
                <a:gd name="T2" fmla="*/ 653 w 894"/>
                <a:gd name="T3" fmla="*/ 194 h 194"/>
                <a:gd name="T4" fmla="*/ 737 w 894"/>
                <a:gd name="T5" fmla="*/ 158 h 194"/>
                <a:gd name="T6" fmla="*/ 894 w 894"/>
                <a:gd name="T7" fmla="*/ 0 h 194"/>
                <a:gd name="T8" fmla="*/ 0 w 894"/>
                <a:gd name="T9" fmla="*/ 0 h 194"/>
                <a:gd name="T10" fmla="*/ 0 w 894"/>
                <a:gd name="T11" fmla="*/ 194 h 194"/>
              </a:gdLst>
              <a:ahLst/>
              <a:cxnLst>
                <a:cxn ang="0">
                  <a:pos x="T0" y="T1"/>
                </a:cxn>
                <a:cxn ang="0">
                  <a:pos x="T2" y="T3"/>
                </a:cxn>
                <a:cxn ang="0">
                  <a:pos x="T4" y="T5"/>
                </a:cxn>
                <a:cxn ang="0">
                  <a:pos x="T6" y="T7"/>
                </a:cxn>
                <a:cxn ang="0">
                  <a:pos x="T8" y="T9"/>
                </a:cxn>
                <a:cxn ang="0">
                  <a:pos x="T10" y="T11"/>
                </a:cxn>
              </a:cxnLst>
              <a:rect l="0" t="0" r="r" b="b"/>
              <a:pathLst>
                <a:path w="894" h="194">
                  <a:moveTo>
                    <a:pt x="0" y="194"/>
                  </a:moveTo>
                  <a:cubicBezTo>
                    <a:pt x="653" y="194"/>
                    <a:pt x="653" y="194"/>
                    <a:pt x="653" y="194"/>
                  </a:cubicBezTo>
                  <a:cubicBezTo>
                    <a:pt x="685" y="194"/>
                    <a:pt x="715" y="181"/>
                    <a:pt x="737" y="158"/>
                  </a:cubicBezTo>
                  <a:cubicBezTo>
                    <a:pt x="894" y="0"/>
                    <a:pt x="894" y="0"/>
                    <a:pt x="894" y="0"/>
                  </a:cubicBezTo>
                  <a:cubicBezTo>
                    <a:pt x="0" y="0"/>
                    <a:pt x="0" y="0"/>
                    <a:pt x="0" y="0"/>
                  </a:cubicBezTo>
                  <a:lnTo>
                    <a:pt x="0" y="194"/>
                  </a:lnTo>
                  <a:close/>
                </a:path>
              </a:pathLst>
            </a:custGeom>
            <a:solidFill>
              <a:srgbClr val="0029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F2D40814-3B3C-F37F-2B0B-366253CBCAA9}"/>
                </a:ext>
              </a:extLst>
            </p:cNvPr>
            <p:cNvSpPr>
              <a:spLocks noChangeArrowheads="1"/>
            </p:cNvSpPr>
            <p:nvPr userDrawn="1"/>
          </p:nvSpPr>
          <p:spPr bwMode="auto">
            <a:xfrm>
              <a:off x="-14288" y="-296863"/>
              <a:ext cx="6096000" cy="1317625"/>
            </a:xfrm>
            <a:prstGeom prst="rect">
              <a:avLst/>
            </a:prstGeom>
            <a:solidFill>
              <a:srgbClr val="0029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9">
              <a:extLst>
                <a:ext uri="{FF2B5EF4-FFF2-40B4-BE49-F238E27FC236}">
                  <a16:creationId xmlns:a16="http://schemas.microsoft.com/office/drawing/2014/main" id="{ED15F2CF-5DDE-4F86-A666-C47888FEBC82}"/>
                </a:ext>
              </a:extLst>
            </p:cNvPr>
            <p:cNvSpPr>
              <a:spLocks noChangeArrowheads="1"/>
            </p:cNvSpPr>
            <p:nvPr userDrawn="1"/>
          </p:nvSpPr>
          <p:spPr bwMode="auto">
            <a:xfrm>
              <a:off x="-14288" y="-487363"/>
              <a:ext cx="12042775" cy="285750"/>
            </a:xfrm>
            <a:prstGeom prst="rect">
              <a:avLst/>
            </a:prstGeom>
            <a:solidFill>
              <a:srgbClr val="0029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a:extLst>
                <a:ext uri="{FF2B5EF4-FFF2-40B4-BE49-F238E27FC236}">
                  <a16:creationId xmlns:a16="http://schemas.microsoft.com/office/drawing/2014/main" id="{A3F891F8-5D7D-73EF-A70F-2FE7BF062337}"/>
                </a:ext>
              </a:extLst>
            </p:cNvPr>
            <p:cNvSpPr>
              <a:spLocks/>
            </p:cNvSpPr>
            <p:nvPr userDrawn="1"/>
          </p:nvSpPr>
          <p:spPr bwMode="auto">
            <a:xfrm>
              <a:off x="11696700" y="-493713"/>
              <a:ext cx="630238" cy="638175"/>
            </a:xfrm>
            <a:custGeom>
              <a:avLst/>
              <a:gdLst>
                <a:gd name="T0" fmla="*/ 55 w 397"/>
                <a:gd name="T1" fmla="*/ 56 h 402"/>
                <a:gd name="T2" fmla="*/ 0 w 397"/>
                <a:gd name="T3" fmla="*/ 402 h 402"/>
                <a:gd name="T4" fmla="*/ 397 w 397"/>
                <a:gd name="T5" fmla="*/ 0 h 402"/>
                <a:gd name="T6" fmla="*/ 55 w 397"/>
                <a:gd name="T7" fmla="*/ 56 h 402"/>
              </a:gdLst>
              <a:ahLst/>
              <a:cxnLst>
                <a:cxn ang="0">
                  <a:pos x="T0" y="T1"/>
                </a:cxn>
                <a:cxn ang="0">
                  <a:pos x="T2" y="T3"/>
                </a:cxn>
                <a:cxn ang="0">
                  <a:pos x="T4" y="T5"/>
                </a:cxn>
                <a:cxn ang="0">
                  <a:pos x="T6" y="T7"/>
                </a:cxn>
              </a:cxnLst>
              <a:rect l="0" t="0" r="r" b="b"/>
              <a:pathLst>
                <a:path w="397" h="402">
                  <a:moveTo>
                    <a:pt x="55" y="56"/>
                  </a:moveTo>
                  <a:lnTo>
                    <a:pt x="0" y="402"/>
                  </a:lnTo>
                  <a:lnTo>
                    <a:pt x="397" y="0"/>
                  </a:lnTo>
                  <a:lnTo>
                    <a:pt x="55" y="56"/>
                  </a:lnTo>
                  <a:close/>
                </a:path>
              </a:pathLst>
            </a:custGeom>
            <a:solidFill>
              <a:srgbClr val="0029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1">
              <a:extLst>
                <a:ext uri="{FF2B5EF4-FFF2-40B4-BE49-F238E27FC236}">
                  <a16:creationId xmlns:a16="http://schemas.microsoft.com/office/drawing/2014/main" id="{D885E428-50BB-3626-D29A-3BB03397E5F0}"/>
                </a:ext>
              </a:extLst>
            </p:cNvPr>
            <p:cNvSpPr>
              <a:spLocks noChangeArrowheads="1"/>
            </p:cNvSpPr>
            <p:nvPr userDrawn="1"/>
          </p:nvSpPr>
          <p:spPr bwMode="auto">
            <a:xfrm>
              <a:off x="11580813" y="-487363"/>
              <a:ext cx="657225" cy="47625"/>
            </a:xfrm>
            <a:prstGeom prst="rect">
              <a:avLst/>
            </a:prstGeom>
            <a:solidFill>
              <a:srgbClr val="0029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E582AE3F-8023-EB2D-B995-246E83C49024}"/>
                </a:ext>
              </a:extLst>
            </p:cNvPr>
            <p:cNvSpPr/>
            <p:nvPr userDrawn="1"/>
          </p:nvSpPr>
          <p:spPr>
            <a:xfrm>
              <a:off x="5811044" y="-319958"/>
              <a:ext cx="493712" cy="1317624"/>
            </a:xfrm>
            <a:prstGeom prst="rect">
              <a:avLst/>
            </a:prstGeom>
            <a:solidFill>
              <a:srgbClr val="0029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1">
            <a:extLst>
              <a:ext uri="{FF2B5EF4-FFF2-40B4-BE49-F238E27FC236}">
                <a16:creationId xmlns:a16="http://schemas.microsoft.com/office/drawing/2014/main" id="{3080B338-D2A4-0689-1F64-BD1DC824ECEF}"/>
              </a:ext>
            </a:extLst>
          </p:cNvPr>
          <p:cNvSpPr>
            <a:spLocks noGrp="1"/>
          </p:cNvSpPr>
          <p:nvPr>
            <p:ph type="title"/>
          </p:nvPr>
        </p:nvSpPr>
        <p:spPr>
          <a:xfrm>
            <a:off x="581192" y="623940"/>
            <a:ext cx="9969577" cy="509081"/>
          </a:xfrm>
        </p:spPr>
        <p:txBody>
          <a:bodyPr anchor="ctr" anchorCtr="0">
            <a:normAutofit/>
          </a:bodyPr>
          <a:lstStyle>
            <a:lvl1pPr>
              <a:defRPr sz="3200" b="1" cap="none" baseline="0">
                <a:solidFill>
                  <a:srgbClr val="00294E"/>
                </a:solidFill>
                <a:latin typeface="Aptos" panose="020B0004020202020204" pitchFamily="34" charset="0"/>
              </a:defRPr>
            </a:lvl1pPr>
          </a:lstStyle>
          <a:p>
            <a:r>
              <a:rPr lang="en-US" dirty="0"/>
              <a:t>Click to edit Master title style</a:t>
            </a:r>
          </a:p>
        </p:txBody>
      </p:sp>
      <p:sp>
        <p:nvSpPr>
          <p:cNvPr id="17" name="Rectangle 16">
            <a:extLst>
              <a:ext uri="{FF2B5EF4-FFF2-40B4-BE49-F238E27FC236}">
                <a16:creationId xmlns:a16="http://schemas.microsoft.com/office/drawing/2014/main" id="{DBB5EE63-B9CE-42CC-6ED6-45C83F75C98B}"/>
              </a:ext>
            </a:extLst>
          </p:cNvPr>
          <p:cNvSpPr/>
          <p:nvPr userDrawn="1"/>
        </p:nvSpPr>
        <p:spPr>
          <a:xfrm>
            <a:off x="-14288" y="-1143000"/>
            <a:ext cx="12606338" cy="1123950"/>
          </a:xfrm>
          <a:prstGeom prst="rect">
            <a:avLst/>
          </a:prstGeom>
          <a:solidFill>
            <a:srgbClr val="E7E6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6D19FC9-C7AC-C553-221C-F3DCBC0DEDAE}"/>
              </a:ext>
            </a:extLst>
          </p:cNvPr>
          <p:cNvSpPr/>
          <p:nvPr userDrawn="1"/>
        </p:nvSpPr>
        <p:spPr>
          <a:xfrm>
            <a:off x="12211050" y="-147638"/>
            <a:ext cx="400050" cy="920751"/>
          </a:xfrm>
          <a:prstGeom prst="rect">
            <a:avLst/>
          </a:prstGeom>
          <a:solidFill>
            <a:srgbClr val="E7E6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6FB89673-5CBC-B312-F9AA-971680045C22}"/>
              </a:ext>
            </a:extLst>
          </p:cNvPr>
          <p:cNvCxnSpPr/>
          <p:nvPr userDrawn="1"/>
        </p:nvCxnSpPr>
        <p:spPr>
          <a:xfrm>
            <a:off x="4802808" y="1304681"/>
            <a:ext cx="1570383" cy="0"/>
          </a:xfrm>
          <a:prstGeom prst="line">
            <a:avLst/>
          </a:prstGeom>
          <a:ln w="69850">
            <a:solidFill>
              <a:srgbClr val="1999C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397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260E33-B222-E53C-1E85-CD5C0F91003D}"/>
              </a:ext>
            </a:extLst>
          </p:cNvPr>
          <p:cNvSpPr txBox="1"/>
          <p:nvPr userDrawn="1"/>
        </p:nvSpPr>
        <p:spPr>
          <a:xfrm>
            <a:off x="5513096" y="6216260"/>
            <a:ext cx="6097712" cy="369332"/>
          </a:xfrm>
          <a:prstGeom prst="rect">
            <a:avLst/>
          </a:prstGeom>
          <a:noFill/>
        </p:spPr>
        <p:txBody>
          <a:bodyPr wrap="square">
            <a:spAutoFit/>
          </a:bodyPr>
          <a:lstStyle/>
          <a:p>
            <a:pPr algn="r"/>
            <a:r>
              <a:rPr lang="en-US" sz="1800" b="1" dirty="0">
                <a:solidFill>
                  <a:schemeClr val="accent1"/>
                </a:solidFill>
                <a:latin typeface="Aptos" panose="020B0004020202020204" pitchFamily="34" charset="0"/>
              </a:rPr>
              <a:t>OSHA.GOV</a:t>
            </a:r>
          </a:p>
        </p:txBody>
      </p:sp>
      <p:pic>
        <p:nvPicPr>
          <p:cNvPr id="4" name="Picture 3">
            <a:extLst>
              <a:ext uri="{FF2B5EF4-FFF2-40B4-BE49-F238E27FC236}">
                <a16:creationId xmlns:a16="http://schemas.microsoft.com/office/drawing/2014/main" id="{A2A82939-81F8-BBDB-25B0-D4C14DB61F58}"/>
              </a:ext>
            </a:extLst>
          </p:cNvPr>
          <p:cNvPicPr>
            <a:picLocks noChangeAspect="1"/>
          </p:cNvPicPr>
          <p:nvPr userDrawn="1"/>
        </p:nvPicPr>
        <p:blipFill>
          <a:blip r:embed="rId2"/>
          <a:srcRect l="-495" t="26917" r="1953"/>
          <a:stretch/>
        </p:blipFill>
        <p:spPr>
          <a:xfrm>
            <a:off x="-76200" y="0"/>
            <a:ext cx="12268200" cy="1340493"/>
          </a:xfrm>
          <a:prstGeom prst="rect">
            <a:avLst/>
          </a:prstGeom>
        </p:spPr>
      </p:pic>
      <p:sp>
        <p:nvSpPr>
          <p:cNvPr id="7" name="Rectangle 6">
            <a:extLst>
              <a:ext uri="{FF2B5EF4-FFF2-40B4-BE49-F238E27FC236}">
                <a16:creationId xmlns:a16="http://schemas.microsoft.com/office/drawing/2014/main" id="{1ADF1041-AC14-B6BE-436D-1939A1FF6B78}"/>
              </a:ext>
            </a:extLst>
          </p:cNvPr>
          <p:cNvSpPr/>
          <p:nvPr userDrawn="1"/>
        </p:nvSpPr>
        <p:spPr>
          <a:xfrm>
            <a:off x="5983705" y="0"/>
            <a:ext cx="336884" cy="999200"/>
          </a:xfrm>
          <a:prstGeom prst="rect">
            <a:avLst/>
          </a:prstGeom>
          <a:solidFill>
            <a:srgbClr val="0029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3A091654-7E47-EE51-0C64-13DA7BD80774}"/>
              </a:ext>
            </a:extLst>
          </p:cNvPr>
          <p:cNvSpPr>
            <a:spLocks noGrp="1"/>
          </p:cNvSpPr>
          <p:nvPr>
            <p:ph type="title"/>
          </p:nvPr>
        </p:nvSpPr>
        <p:spPr>
          <a:xfrm>
            <a:off x="581192" y="281040"/>
            <a:ext cx="9969577" cy="509081"/>
          </a:xfrm>
        </p:spPr>
        <p:txBody>
          <a:bodyPr anchor="ctr" anchorCtr="0">
            <a:normAutofit/>
          </a:bodyPr>
          <a:lstStyle>
            <a:lvl1pPr>
              <a:defRPr sz="3200" b="1" cap="none" baseline="0">
                <a:latin typeface="Aptos" panose="020B0004020202020204" pitchFamily="34" charset="0"/>
              </a:defRPr>
            </a:lvl1pPr>
          </a:lstStyle>
          <a:p>
            <a:r>
              <a:rPr lang="en-US" dirty="0"/>
              <a:t>Click to edit Master title style</a:t>
            </a:r>
          </a:p>
        </p:txBody>
      </p:sp>
      <p:cxnSp>
        <p:nvCxnSpPr>
          <p:cNvPr id="5" name="Straight Connector 4">
            <a:extLst>
              <a:ext uri="{FF2B5EF4-FFF2-40B4-BE49-F238E27FC236}">
                <a16:creationId xmlns:a16="http://schemas.microsoft.com/office/drawing/2014/main" id="{99BAAB7A-1E25-6B1C-2E30-595502C30526}"/>
              </a:ext>
            </a:extLst>
          </p:cNvPr>
          <p:cNvCxnSpPr/>
          <p:nvPr userDrawn="1"/>
        </p:nvCxnSpPr>
        <p:spPr>
          <a:xfrm>
            <a:off x="4802808" y="1304681"/>
            <a:ext cx="1570383" cy="0"/>
          </a:xfrm>
          <a:prstGeom prst="line">
            <a:avLst/>
          </a:prstGeom>
          <a:ln w="69850">
            <a:solidFill>
              <a:srgbClr val="1999C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929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3C1CBF-F2D1-9750-CBE7-1A0B9BCA77D5}"/>
              </a:ext>
            </a:extLst>
          </p:cNvPr>
          <p:cNvPicPr>
            <a:picLocks noChangeAspect="1"/>
          </p:cNvPicPr>
          <p:nvPr userDrawn="1"/>
        </p:nvPicPr>
        <p:blipFill>
          <a:blip r:embed="rId2"/>
          <a:srcRect l="1035" t="804" r="1035"/>
          <a:stretch/>
        </p:blipFill>
        <p:spPr>
          <a:xfrm>
            <a:off x="0" y="0"/>
            <a:ext cx="12192000" cy="1819455"/>
          </a:xfrm>
          <a:prstGeom prst="rect">
            <a:avLst/>
          </a:prstGeom>
        </p:spPr>
      </p:pic>
      <p:sp>
        <p:nvSpPr>
          <p:cNvPr id="2" name="TextBox 1">
            <a:extLst>
              <a:ext uri="{FF2B5EF4-FFF2-40B4-BE49-F238E27FC236}">
                <a16:creationId xmlns:a16="http://schemas.microsoft.com/office/drawing/2014/main" id="{3B260E33-B222-E53C-1E85-CD5C0F91003D}"/>
              </a:ext>
            </a:extLst>
          </p:cNvPr>
          <p:cNvSpPr txBox="1"/>
          <p:nvPr userDrawn="1"/>
        </p:nvSpPr>
        <p:spPr>
          <a:xfrm>
            <a:off x="5513096" y="6216260"/>
            <a:ext cx="6097712" cy="369332"/>
          </a:xfrm>
          <a:prstGeom prst="rect">
            <a:avLst/>
          </a:prstGeom>
          <a:noFill/>
        </p:spPr>
        <p:txBody>
          <a:bodyPr wrap="square">
            <a:spAutoFit/>
          </a:bodyPr>
          <a:lstStyle/>
          <a:p>
            <a:pPr algn="r"/>
            <a:r>
              <a:rPr lang="en-US" sz="1800" b="1" dirty="0">
                <a:solidFill>
                  <a:schemeClr val="accent1"/>
                </a:solidFill>
                <a:latin typeface="Aptos" panose="020B0004020202020204" pitchFamily="34" charset="0"/>
              </a:rPr>
              <a:t>OSHA.GOV</a:t>
            </a:r>
          </a:p>
        </p:txBody>
      </p:sp>
      <p:sp>
        <p:nvSpPr>
          <p:cNvPr id="4" name="Rectangle 3">
            <a:extLst>
              <a:ext uri="{FF2B5EF4-FFF2-40B4-BE49-F238E27FC236}">
                <a16:creationId xmlns:a16="http://schemas.microsoft.com/office/drawing/2014/main" id="{955AAF8F-4EFA-157D-7ADF-47480C598A27}"/>
              </a:ext>
            </a:extLst>
          </p:cNvPr>
          <p:cNvSpPr/>
          <p:nvPr userDrawn="1"/>
        </p:nvSpPr>
        <p:spPr>
          <a:xfrm>
            <a:off x="5887453" y="0"/>
            <a:ext cx="433136" cy="1364622"/>
          </a:xfrm>
          <a:prstGeom prst="rect">
            <a:avLst/>
          </a:prstGeom>
          <a:solidFill>
            <a:srgbClr val="0029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73127C39-B465-101A-4E79-4FAB95FA567D}"/>
              </a:ext>
            </a:extLst>
          </p:cNvPr>
          <p:cNvSpPr>
            <a:spLocks noGrp="1"/>
          </p:cNvSpPr>
          <p:nvPr>
            <p:ph type="title"/>
          </p:nvPr>
        </p:nvSpPr>
        <p:spPr>
          <a:xfrm>
            <a:off x="581192" y="376290"/>
            <a:ext cx="9969577" cy="988332"/>
          </a:xfrm>
        </p:spPr>
        <p:txBody>
          <a:bodyPr>
            <a:normAutofit/>
          </a:bodyPr>
          <a:lstStyle>
            <a:lvl1pPr>
              <a:defRPr sz="3200" b="1" cap="none" baseline="0">
                <a:latin typeface="Aptos" panose="020B000402020202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A5EAB0D8-E0A4-E59E-581A-A667229A2ABE}"/>
              </a:ext>
            </a:extLst>
          </p:cNvPr>
          <p:cNvCxnSpPr/>
          <p:nvPr userDrawn="1"/>
        </p:nvCxnSpPr>
        <p:spPr>
          <a:xfrm>
            <a:off x="4802808" y="1755060"/>
            <a:ext cx="1570383" cy="0"/>
          </a:xfrm>
          <a:prstGeom prst="line">
            <a:avLst/>
          </a:prstGeom>
          <a:ln w="69850">
            <a:solidFill>
              <a:srgbClr val="1999C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846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56ED22-8E16-05DC-2A26-2D024495EB25}"/>
              </a:ext>
            </a:extLst>
          </p:cNvPr>
          <p:cNvSpPr txBox="1"/>
          <p:nvPr userDrawn="1"/>
        </p:nvSpPr>
        <p:spPr>
          <a:xfrm>
            <a:off x="5513096" y="6216260"/>
            <a:ext cx="6097712" cy="369332"/>
          </a:xfrm>
          <a:prstGeom prst="rect">
            <a:avLst/>
          </a:prstGeom>
          <a:noFill/>
        </p:spPr>
        <p:txBody>
          <a:bodyPr wrap="square">
            <a:spAutoFit/>
          </a:bodyPr>
          <a:lstStyle/>
          <a:p>
            <a:pPr algn="r"/>
            <a:r>
              <a:rPr lang="en-US" sz="1800" b="1" dirty="0">
                <a:solidFill>
                  <a:schemeClr val="accent1"/>
                </a:solidFill>
                <a:latin typeface="Aptos" panose="020B0004020202020204" pitchFamily="34" charset="0"/>
              </a:rPr>
              <a:t>OSHA.GOV</a:t>
            </a:r>
          </a:p>
        </p:txBody>
      </p:sp>
    </p:spTree>
    <p:extLst>
      <p:ext uri="{BB962C8B-B14F-4D97-AF65-F5344CB8AC3E}">
        <p14:creationId xmlns:p14="http://schemas.microsoft.com/office/powerpoint/2010/main" val="1262728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AA7BDB-398F-F5A5-8571-B19E5BD442A2}"/>
              </a:ext>
            </a:extLst>
          </p:cNvPr>
          <p:cNvPicPr>
            <a:picLocks noChangeAspect="1"/>
          </p:cNvPicPr>
          <p:nvPr userDrawn="1"/>
        </p:nvPicPr>
        <p:blipFill>
          <a:blip r:embed="rId2"/>
          <a:srcRect l="758" t="8905" r="952"/>
          <a:stretch/>
        </p:blipFill>
        <p:spPr>
          <a:xfrm rot="10800000" flipH="1">
            <a:off x="-1" y="5197293"/>
            <a:ext cx="12191999" cy="1660705"/>
          </a:xfrm>
          <a:prstGeom prst="rect">
            <a:avLst/>
          </a:prstGeom>
        </p:spPr>
      </p:pic>
      <p:pic>
        <p:nvPicPr>
          <p:cNvPr id="7" name="Picture 6" descr="Icon&#10;&#10;AI-generated content may be incorrect.">
            <a:extLst>
              <a:ext uri="{FF2B5EF4-FFF2-40B4-BE49-F238E27FC236}">
                <a16:creationId xmlns:a16="http://schemas.microsoft.com/office/drawing/2014/main" id="{2868F4D7-D032-3BF6-C3A5-F4CC8ACBDF45}"/>
              </a:ext>
            </a:extLst>
          </p:cNvPr>
          <p:cNvPicPr>
            <a:picLocks noChangeAspect="1"/>
          </p:cNvPicPr>
          <p:nvPr userDrawn="1"/>
        </p:nvPicPr>
        <p:blipFill>
          <a:blip r:embed="rId3">
            <a:alphaModFix amt="5000"/>
          </a:blip>
          <a:srcRect t="14066" r="3960" b="71169"/>
          <a:stretch/>
        </p:blipFill>
        <p:spPr>
          <a:xfrm>
            <a:off x="3602758" y="5466303"/>
            <a:ext cx="9984816" cy="1535055"/>
          </a:xfrm>
          <a:prstGeom prst="rect">
            <a:avLst/>
          </a:prstGeom>
        </p:spPr>
      </p:pic>
      <p:sp>
        <p:nvSpPr>
          <p:cNvPr id="3" name="Content Placeholder 2"/>
          <p:cNvSpPr>
            <a:spLocks noGrp="1"/>
          </p:cNvSpPr>
          <p:nvPr>
            <p:ph idx="1"/>
          </p:nvPr>
        </p:nvSpPr>
        <p:spPr>
          <a:xfrm>
            <a:off x="447816" y="601200"/>
            <a:ext cx="11292840" cy="4204800"/>
          </a:xfrm>
        </p:spPr>
        <p:txBody>
          <a:bodyPr anchor="ctr">
            <a:normAutofit/>
          </a:bodyPr>
          <a:lstStyle>
            <a:lvl1pPr>
              <a:buClr>
                <a:srgbClr val="1999C8"/>
              </a:buClr>
              <a:defRPr sz="2400">
                <a:solidFill>
                  <a:schemeClr val="tx2"/>
                </a:solidFill>
              </a:defRPr>
            </a:lvl1pPr>
            <a:lvl2pPr>
              <a:buClr>
                <a:srgbClr val="00B0F0"/>
              </a:buClr>
              <a:defRPr sz="2400">
                <a:solidFill>
                  <a:schemeClr val="tx2"/>
                </a:solidFill>
              </a:defRPr>
            </a:lvl2pPr>
            <a:lvl3pPr>
              <a:buClr>
                <a:schemeClr val="bg1">
                  <a:lumMod val="65000"/>
                </a:schemeClr>
              </a:buClr>
              <a:defRPr sz="2000">
                <a:solidFill>
                  <a:schemeClr val="tx2"/>
                </a:solidFill>
              </a:defRPr>
            </a:lvl3pPr>
            <a:lvl4pPr>
              <a:buClr>
                <a:schemeClr val="accent1"/>
              </a:buClr>
              <a:defRPr sz="1800">
                <a:solidFill>
                  <a:schemeClr val="tx2"/>
                </a:solidFill>
              </a:defRPr>
            </a:lvl4pPr>
            <a:lvl5pPr>
              <a:defRPr sz="18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581192" y="5754663"/>
            <a:ext cx="4909445" cy="689514"/>
          </a:xfrm>
        </p:spPr>
        <p:txBody>
          <a:bodyPr anchor="ctr">
            <a:normAutofit/>
          </a:bodyPr>
          <a:lstStyle>
            <a:lvl1pPr algn="l">
              <a:defRPr sz="2800" b="1" cap="none" baseline="0">
                <a:solidFill>
                  <a:schemeClr val="accent3"/>
                </a:solidFill>
                <a:latin typeface="Aptos" panose="020B0004020202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5740824" y="5754663"/>
            <a:ext cx="4909446" cy="689515"/>
          </a:xfrm>
        </p:spPr>
        <p:txBody>
          <a:bodyPr anchor="ctr">
            <a:normAutofit/>
          </a:bodyPr>
          <a:lstStyle>
            <a:lvl1pPr marL="0" indent="0" algn="r">
              <a:buNone/>
              <a:defRPr sz="18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525038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800" b="1" cap="none" baseline="0">
                <a:solidFill>
                  <a:schemeClr val="accent1"/>
                </a:solidFill>
                <a:latin typeface="Aptos" panose="020B000402020202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600">
                <a:latin typeface="Aptos" panose="020B00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192931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E1B435-7E4F-37FF-F48D-BD89934C081A}"/>
              </a:ext>
            </a:extLst>
          </p:cNvPr>
          <p:cNvPicPr>
            <a:picLocks noChangeAspect="1"/>
          </p:cNvPicPr>
          <p:nvPr userDrawn="1"/>
        </p:nvPicPr>
        <p:blipFill>
          <a:blip r:embed="rId2"/>
          <a:srcRect l="1035" t="804" r="1035"/>
          <a:stretch/>
        </p:blipFill>
        <p:spPr>
          <a:xfrm>
            <a:off x="0" y="0"/>
            <a:ext cx="12192000" cy="1819455"/>
          </a:xfrm>
          <a:prstGeom prst="rect">
            <a:avLst/>
          </a:prstGeom>
        </p:spPr>
      </p:pic>
      <p:sp>
        <p:nvSpPr>
          <p:cNvPr id="3" name="Vertical Text Placeholder 2"/>
          <p:cNvSpPr>
            <a:spLocks noGrp="1"/>
          </p:cNvSpPr>
          <p:nvPr>
            <p:ph type="body" orient="vert" idx="1"/>
          </p:nvPr>
        </p:nvSpPr>
        <p:spPr/>
        <p:txBody>
          <a:bodyPr vert="eaVert" anchor="t">
            <a:normAutofit/>
          </a:bodyPr>
          <a:lstStyle>
            <a:lvl1pPr algn="l">
              <a:buClr>
                <a:srgbClr val="1999C8"/>
              </a:buClr>
              <a:defRPr sz="2800"/>
            </a:lvl1pPr>
            <a:lvl2pPr algn="l">
              <a:buClr>
                <a:srgbClr val="00B0F0"/>
              </a:buClr>
              <a:defRPr sz="2800"/>
            </a:lvl2pPr>
            <a:lvl3pPr algn="l">
              <a:buClr>
                <a:schemeClr val="bg1">
                  <a:lumMod val="65000"/>
                </a:schemeClr>
              </a:buClr>
              <a:defRPr sz="2400"/>
            </a:lvl3pPr>
            <a:lvl4pPr algn="l">
              <a:buClr>
                <a:schemeClr val="accent1"/>
              </a:buClr>
              <a:defRPr sz="2000"/>
            </a:lvl4pPr>
            <a:lvl5pPr algn="l">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678FCA4D-07A8-2843-45B5-2637FAE9155F}"/>
              </a:ext>
            </a:extLst>
          </p:cNvPr>
          <p:cNvSpPr txBox="1"/>
          <p:nvPr userDrawn="1"/>
        </p:nvSpPr>
        <p:spPr>
          <a:xfrm>
            <a:off x="5513096" y="6216260"/>
            <a:ext cx="6097712" cy="369332"/>
          </a:xfrm>
          <a:prstGeom prst="rect">
            <a:avLst/>
          </a:prstGeom>
          <a:noFill/>
        </p:spPr>
        <p:txBody>
          <a:bodyPr wrap="square">
            <a:spAutoFit/>
          </a:bodyPr>
          <a:lstStyle/>
          <a:p>
            <a:pPr algn="r"/>
            <a:r>
              <a:rPr lang="en-US" sz="1800" b="1" dirty="0">
                <a:solidFill>
                  <a:schemeClr val="accent1"/>
                </a:solidFill>
                <a:latin typeface="Aptos" panose="020B0004020202020204" pitchFamily="34" charset="0"/>
              </a:rPr>
              <a:t>OSHA.GOV</a:t>
            </a:r>
          </a:p>
        </p:txBody>
      </p:sp>
      <p:sp>
        <p:nvSpPr>
          <p:cNvPr id="5" name="Title 1">
            <a:extLst>
              <a:ext uri="{FF2B5EF4-FFF2-40B4-BE49-F238E27FC236}">
                <a16:creationId xmlns:a16="http://schemas.microsoft.com/office/drawing/2014/main" id="{2520394D-E36D-9185-51BE-117AFCD6332E}"/>
              </a:ext>
            </a:extLst>
          </p:cNvPr>
          <p:cNvSpPr>
            <a:spLocks noGrp="1"/>
          </p:cNvSpPr>
          <p:nvPr>
            <p:ph type="title"/>
          </p:nvPr>
        </p:nvSpPr>
        <p:spPr>
          <a:xfrm>
            <a:off x="581192" y="376290"/>
            <a:ext cx="9969577" cy="988332"/>
          </a:xfrm>
        </p:spPr>
        <p:txBody>
          <a:bodyPr>
            <a:normAutofit/>
          </a:bodyPr>
          <a:lstStyle>
            <a:lvl1pPr>
              <a:defRPr sz="3200" b="1" cap="none" baseline="0">
                <a:latin typeface="Aptos" panose="020B0004020202020204" pitchFamily="34" charset="0"/>
              </a:defRPr>
            </a:lvl1pPr>
          </a:lstStyle>
          <a:p>
            <a:r>
              <a:rPr lang="en-US" dirty="0"/>
              <a:t>Click to edit Master title style</a:t>
            </a:r>
          </a:p>
        </p:txBody>
      </p:sp>
      <p:cxnSp>
        <p:nvCxnSpPr>
          <p:cNvPr id="6" name="Straight Connector 5">
            <a:extLst>
              <a:ext uri="{FF2B5EF4-FFF2-40B4-BE49-F238E27FC236}">
                <a16:creationId xmlns:a16="http://schemas.microsoft.com/office/drawing/2014/main" id="{693085C6-4EA1-E182-9C27-F162D86E50B9}"/>
              </a:ext>
            </a:extLst>
          </p:cNvPr>
          <p:cNvCxnSpPr/>
          <p:nvPr userDrawn="1"/>
        </p:nvCxnSpPr>
        <p:spPr>
          <a:xfrm>
            <a:off x="4802808" y="1741415"/>
            <a:ext cx="1570383" cy="0"/>
          </a:xfrm>
          <a:prstGeom prst="line">
            <a:avLst/>
          </a:prstGeom>
          <a:ln w="69850">
            <a:solidFill>
              <a:srgbClr val="1999C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544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1621534"/>
            <a:ext cx="11029615" cy="4237266"/>
          </a:xfrm>
        </p:spPr>
        <p:txBody>
          <a:bodyPr>
            <a:normAutofit/>
          </a:bodyPr>
          <a:lstStyle>
            <a:lvl1pPr>
              <a:buClr>
                <a:srgbClr val="1999C8"/>
              </a:buClr>
              <a:defRPr sz="2400">
                <a:latin typeface="Aptos" panose="020B0004020202020204" pitchFamily="34" charset="0"/>
              </a:defRPr>
            </a:lvl1pPr>
            <a:lvl2pPr>
              <a:buClr>
                <a:srgbClr val="00B0F0"/>
              </a:buClr>
              <a:defRPr sz="2400">
                <a:latin typeface="Aptos" panose="020B0004020202020204" pitchFamily="34" charset="0"/>
              </a:defRPr>
            </a:lvl2pPr>
            <a:lvl3pPr>
              <a:buClr>
                <a:schemeClr val="bg1">
                  <a:lumMod val="75000"/>
                </a:schemeClr>
              </a:buClr>
              <a:defRPr sz="2000">
                <a:latin typeface="Aptos" panose="020B0004020202020204" pitchFamily="34" charset="0"/>
              </a:defRPr>
            </a:lvl3pPr>
            <a:lvl4pPr>
              <a:buClr>
                <a:schemeClr val="accent1"/>
              </a:buClr>
              <a:defRPr sz="1800">
                <a:latin typeface="Aptos" panose="020B0004020202020204" pitchFamily="34" charset="0"/>
              </a:defRPr>
            </a:lvl4pPr>
            <a:lvl5pPr>
              <a:defRPr sz="1800">
                <a:latin typeface="Aptos" panose="020B00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2FB7939B-9E92-F0F2-88AD-A6BEB3B922B6}"/>
              </a:ext>
            </a:extLst>
          </p:cNvPr>
          <p:cNvSpPr txBox="1"/>
          <p:nvPr userDrawn="1"/>
        </p:nvSpPr>
        <p:spPr>
          <a:xfrm>
            <a:off x="5513096" y="6216260"/>
            <a:ext cx="6097712" cy="369332"/>
          </a:xfrm>
          <a:prstGeom prst="rect">
            <a:avLst/>
          </a:prstGeom>
          <a:noFill/>
        </p:spPr>
        <p:txBody>
          <a:bodyPr wrap="square">
            <a:spAutoFit/>
          </a:bodyPr>
          <a:lstStyle/>
          <a:p>
            <a:pPr algn="r"/>
            <a:r>
              <a:rPr lang="en-US" sz="1800" b="1" dirty="0">
                <a:solidFill>
                  <a:schemeClr val="accent1"/>
                </a:solidFill>
                <a:latin typeface="Aptos" panose="020B0004020202020204" pitchFamily="34" charset="0"/>
              </a:rPr>
              <a:t>OSHA.GOV</a:t>
            </a:r>
          </a:p>
        </p:txBody>
      </p:sp>
      <p:sp>
        <p:nvSpPr>
          <p:cNvPr id="5" name="AutoShape 3">
            <a:extLst>
              <a:ext uri="{FF2B5EF4-FFF2-40B4-BE49-F238E27FC236}">
                <a16:creationId xmlns:a16="http://schemas.microsoft.com/office/drawing/2014/main" id="{146937E1-1590-9454-6ABE-8FB4BE51863B}"/>
              </a:ext>
            </a:extLst>
          </p:cNvPr>
          <p:cNvSpPr>
            <a:spLocks noChangeAspect="1" noChangeArrowheads="1" noTextEdit="1"/>
          </p:cNvSpPr>
          <p:nvPr userDrawn="1"/>
        </p:nvSpPr>
        <p:spPr bwMode="auto">
          <a:xfrm>
            <a:off x="-76200" y="0"/>
            <a:ext cx="122682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94E30FC8-BA00-F188-E790-A5FBA2D4783D}"/>
              </a:ext>
            </a:extLst>
          </p:cNvPr>
          <p:cNvSpPr>
            <a:spLocks/>
          </p:cNvSpPr>
          <p:nvPr userDrawn="1"/>
        </p:nvSpPr>
        <p:spPr bwMode="auto">
          <a:xfrm>
            <a:off x="5588000" y="-147638"/>
            <a:ext cx="6819900" cy="1446213"/>
          </a:xfrm>
          <a:custGeom>
            <a:avLst/>
            <a:gdLst>
              <a:gd name="T0" fmla="*/ 1007 w 1007"/>
              <a:gd name="T1" fmla="*/ 0 h 213"/>
              <a:gd name="T2" fmla="*/ 829 w 1007"/>
              <a:gd name="T3" fmla="*/ 174 h 213"/>
              <a:gd name="T4" fmla="*/ 734 w 1007"/>
              <a:gd name="T5" fmla="*/ 213 h 213"/>
              <a:gd name="T6" fmla="*/ 0 w 1007"/>
              <a:gd name="T7" fmla="*/ 213 h 213"/>
            </a:gdLst>
            <a:ahLst/>
            <a:cxnLst>
              <a:cxn ang="0">
                <a:pos x="T0" y="T1"/>
              </a:cxn>
              <a:cxn ang="0">
                <a:pos x="T2" y="T3"/>
              </a:cxn>
              <a:cxn ang="0">
                <a:pos x="T4" y="T5"/>
              </a:cxn>
              <a:cxn ang="0">
                <a:pos x="T6" y="T7"/>
              </a:cxn>
            </a:cxnLst>
            <a:rect l="0" t="0" r="r" b="b"/>
            <a:pathLst>
              <a:path w="1007" h="213">
                <a:moveTo>
                  <a:pt x="1007" y="0"/>
                </a:moveTo>
                <a:cubicBezTo>
                  <a:pt x="829" y="174"/>
                  <a:pt x="829" y="174"/>
                  <a:pt x="829" y="174"/>
                </a:cubicBezTo>
                <a:cubicBezTo>
                  <a:pt x="804" y="199"/>
                  <a:pt x="770" y="213"/>
                  <a:pt x="734" y="213"/>
                </a:cubicBezTo>
                <a:cubicBezTo>
                  <a:pt x="0" y="213"/>
                  <a:pt x="0" y="213"/>
                  <a:pt x="0" y="213"/>
                </a:cubicBezTo>
              </a:path>
            </a:pathLst>
          </a:custGeom>
          <a:noFill/>
          <a:ln w="82550" cap="flat">
            <a:solidFill>
              <a:srgbClr val="1999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8">
            <a:extLst>
              <a:ext uri="{FF2B5EF4-FFF2-40B4-BE49-F238E27FC236}">
                <a16:creationId xmlns:a16="http://schemas.microsoft.com/office/drawing/2014/main" id="{6873ECFD-E16D-26B5-CD67-F309824BF059}"/>
              </a:ext>
            </a:extLst>
          </p:cNvPr>
          <p:cNvSpPr>
            <a:spLocks noChangeShapeType="1"/>
          </p:cNvSpPr>
          <p:nvPr userDrawn="1"/>
        </p:nvSpPr>
        <p:spPr bwMode="auto">
          <a:xfrm>
            <a:off x="-14288" y="1298575"/>
            <a:ext cx="5602288" cy="0"/>
          </a:xfrm>
          <a:prstGeom prst="line">
            <a:avLst/>
          </a:prstGeom>
          <a:noFill/>
          <a:ln w="82550" cap="flat">
            <a:solidFill>
              <a:srgbClr val="1999C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6" name="Group 15">
            <a:extLst>
              <a:ext uri="{FF2B5EF4-FFF2-40B4-BE49-F238E27FC236}">
                <a16:creationId xmlns:a16="http://schemas.microsoft.com/office/drawing/2014/main" id="{9F456F44-BD24-D68B-3721-FF87E2A46408}"/>
              </a:ext>
            </a:extLst>
          </p:cNvPr>
          <p:cNvGrpSpPr/>
          <p:nvPr userDrawn="1"/>
        </p:nvGrpSpPr>
        <p:grpSpPr>
          <a:xfrm>
            <a:off x="-14288" y="-989013"/>
            <a:ext cx="12341226" cy="1514475"/>
            <a:chOff x="-14288" y="-493713"/>
            <a:chExt cx="12341226" cy="1514475"/>
          </a:xfrm>
        </p:grpSpPr>
        <p:sp>
          <p:nvSpPr>
            <p:cNvPr id="6" name="Freeform 5">
              <a:extLst>
                <a:ext uri="{FF2B5EF4-FFF2-40B4-BE49-F238E27FC236}">
                  <a16:creationId xmlns:a16="http://schemas.microsoft.com/office/drawing/2014/main" id="{D7A13526-A1FB-40C1-950D-BFCDA0AF9B24}"/>
                </a:ext>
              </a:extLst>
            </p:cNvPr>
            <p:cNvSpPr>
              <a:spLocks/>
            </p:cNvSpPr>
            <p:nvPr userDrawn="1"/>
          </p:nvSpPr>
          <p:spPr bwMode="auto">
            <a:xfrm>
              <a:off x="6075363" y="-296863"/>
              <a:ext cx="6054725" cy="1317625"/>
            </a:xfrm>
            <a:custGeom>
              <a:avLst/>
              <a:gdLst>
                <a:gd name="T0" fmla="*/ 0 w 894"/>
                <a:gd name="T1" fmla="*/ 194 h 194"/>
                <a:gd name="T2" fmla="*/ 653 w 894"/>
                <a:gd name="T3" fmla="*/ 194 h 194"/>
                <a:gd name="T4" fmla="*/ 737 w 894"/>
                <a:gd name="T5" fmla="*/ 158 h 194"/>
                <a:gd name="T6" fmla="*/ 894 w 894"/>
                <a:gd name="T7" fmla="*/ 0 h 194"/>
                <a:gd name="T8" fmla="*/ 0 w 894"/>
                <a:gd name="T9" fmla="*/ 0 h 194"/>
                <a:gd name="T10" fmla="*/ 0 w 894"/>
                <a:gd name="T11" fmla="*/ 194 h 194"/>
              </a:gdLst>
              <a:ahLst/>
              <a:cxnLst>
                <a:cxn ang="0">
                  <a:pos x="T0" y="T1"/>
                </a:cxn>
                <a:cxn ang="0">
                  <a:pos x="T2" y="T3"/>
                </a:cxn>
                <a:cxn ang="0">
                  <a:pos x="T4" y="T5"/>
                </a:cxn>
                <a:cxn ang="0">
                  <a:pos x="T6" y="T7"/>
                </a:cxn>
                <a:cxn ang="0">
                  <a:pos x="T8" y="T9"/>
                </a:cxn>
                <a:cxn ang="0">
                  <a:pos x="T10" y="T11"/>
                </a:cxn>
              </a:cxnLst>
              <a:rect l="0" t="0" r="r" b="b"/>
              <a:pathLst>
                <a:path w="894" h="194">
                  <a:moveTo>
                    <a:pt x="0" y="194"/>
                  </a:moveTo>
                  <a:cubicBezTo>
                    <a:pt x="653" y="194"/>
                    <a:pt x="653" y="194"/>
                    <a:pt x="653" y="194"/>
                  </a:cubicBezTo>
                  <a:cubicBezTo>
                    <a:pt x="685" y="194"/>
                    <a:pt x="715" y="181"/>
                    <a:pt x="737" y="158"/>
                  </a:cubicBezTo>
                  <a:cubicBezTo>
                    <a:pt x="894" y="0"/>
                    <a:pt x="894" y="0"/>
                    <a:pt x="894" y="0"/>
                  </a:cubicBezTo>
                  <a:cubicBezTo>
                    <a:pt x="0" y="0"/>
                    <a:pt x="0" y="0"/>
                    <a:pt x="0" y="0"/>
                  </a:cubicBezTo>
                  <a:lnTo>
                    <a:pt x="0" y="194"/>
                  </a:lnTo>
                  <a:close/>
                </a:path>
              </a:pathLst>
            </a:custGeom>
            <a:solidFill>
              <a:srgbClr val="0029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id="{6A15B1C1-D484-7B6A-A6F3-675666A44892}"/>
                </a:ext>
              </a:extLst>
            </p:cNvPr>
            <p:cNvSpPr>
              <a:spLocks noChangeArrowheads="1"/>
            </p:cNvSpPr>
            <p:nvPr userDrawn="1"/>
          </p:nvSpPr>
          <p:spPr bwMode="auto">
            <a:xfrm>
              <a:off x="-14288" y="-296863"/>
              <a:ext cx="6096000" cy="1317625"/>
            </a:xfrm>
            <a:prstGeom prst="rect">
              <a:avLst/>
            </a:prstGeom>
            <a:solidFill>
              <a:srgbClr val="0029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9">
              <a:extLst>
                <a:ext uri="{FF2B5EF4-FFF2-40B4-BE49-F238E27FC236}">
                  <a16:creationId xmlns:a16="http://schemas.microsoft.com/office/drawing/2014/main" id="{8BD75813-8418-1E8A-9A49-FCCD3B51DB82}"/>
                </a:ext>
              </a:extLst>
            </p:cNvPr>
            <p:cNvSpPr>
              <a:spLocks noChangeArrowheads="1"/>
            </p:cNvSpPr>
            <p:nvPr userDrawn="1"/>
          </p:nvSpPr>
          <p:spPr bwMode="auto">
            <a:xfrm>
              <a:off x="-14288" y="-487363"/>
              <a:ext cx="12042775" cy="285750"/>
            </a:xfrm>
            <a:prstGeom prst="rect">
              <a:avLst/>
            </a:prstGeom>
            <a:solidFill>
              <a:srgbClr val="0029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a:extLst>
                <a:ext uri="{FF2B5EF4-FFF2-40B4-BE49-F238E27FC236}">
                  <a16:creationId xmlns:a16="http://schemas.microsoft.com/office/drawing/2014/main" id="{88837785-9EF6-971B-6061-4ED1C4182246}"/>
                </a:ext>
              </a:extLst>
            </p:cNvPr>
            <p:cNvSpPr>
              <a:spLocks/>
            </p:cNvSpPr>
            <p:nvPr userDrawn="1"/>
          </p:nvSpPr>
          <p:spPr bwMode="auto">
            <a:xfrm>
              <a:off x="11696700" y="-493713"/>
              <a:ext cx="630238" cy="638175"/>
            </a:xfrm>
            <a:custGeom>
              <a:avLst/>
              <a:gdLst>
                <a:gd name="T0" fmla="*/ 55 w 397"/>
                <a:gd name="T1" fmla="*/ 56 h 402"/>
                <a:gd name="T2" fmla="*/ 0 w 397"/>
                <a:gd name="T3" fmla="*/ 402 h 402"/>
                <a:gd name="T4" fmla="*/ 397 w 397"/>
                <a:gd name="T5" fmla="*/ 0 h 402"/>
                <a:gd name="T6" fmla="*/ 55 w 397"/>
                <a:gd name="T7" fmla="*/ 56 h 402"/>
              </a:gdLst>
              <a:ahLst/>
              <a:cxnLst>
                <a:cxn ang="0">
                  <a:pos x="T0" y="T1"/>
                </a:cxn>
                <a:cxn ang="0">
                  <a:pos x="T2" y="T3"/>
                </a:cxn>
                <a:cxn ang="0">
                  <a:pos x="T4" y="T5"/>
                </a:cxn>
                <a:cxn ang="0">
                  <a:pos x="T6" y="T7"/>
                </a:cxn>
              </a:cxnLst>
              <a:rect l="0" t="0" r="r" b="b"/>
              <a:pathLst>
                <a:path w="397" h="402">
                  <a:moveTo>
                    <a:pt x="55" y="56"/>
                  </a:moveTo>
                  <a:lnTo>
                    <a:pt x="0" y="402"/>
                  </a:lnTo>
                  <a:lnTo>
                    <a:pt x="397" y="0"/>
                  </a:lnTo>
                  <a:lnTo>
                    <a:pt x="55" y="56"/>
                  </a:lnTo>
                  <a:close/>
                </a:path>
              </a:pathLst>
            </a:custGeom>
            <a:solidFill>
              <a:srgbClr val="0029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1">
              <a:extLst>
                <a:ext uri="{FF2B5EF4-FFF2-40B4-BE49-F238E27FC236}">
                  <a16:creationId xmlns:a16="http://schemas.microsoft.com/office/drawing/2014/main" id="{4C4CA3BA-5802-B2D8-BA5C-F4E3AC1EBF65}"/>
                </a:ext>
              </a:extLst>
            </p:cNvPr>
            <p:cNvSpPr>
              <a:spLocks noChangeArrowheads="1"/>
            </p:cNvSpPr>
            <p:nvPr userDrawn="1"/>
          </p:nvSpPr>
          <p:spPr bwMode="auto">
            <a:xfrm>
              <a:off x="11580813" y="-487363"/>
              <a:ext cx="657225" cy="47625"/>
            </a:xfrm>
            <a:prstGeom prst="rect">
              <a:avLst/>
            </a:prstGeom>
            <a:solidFill>
              <a:srgbClr val="0029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E1F27371-C9ED-6732-F56B-70BC69567E2D}"/>
                </a:ext>
              </a:extLst>
            </p:cNvPr>
            <p:cNvSpPr/>
            <p:nvPr userDrawn="1"/>
          </p:nvSpPr>
          <p:spPr>
            <a:xfrm>
              <a:off x="5811044" y="-319958"/>
              <a:ext cx="493712" cy="1317624"/>
            </a:xfrm>
            <a:prstGeom prst="rect">
              <a:avLst/>
            </a:prstGeom>
            <a:solidFill>
              <a:srgbClr val="0029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1">
            <a:extLst>
              <a:ext uri="{FF2B5EF4-FFF2-40B4-BE49-F238E27FC236}">
                <a16:creationId xmlns:a16="http://schemas.microsoft.com/office/drawing/2014/main" id="{444DE633-E7C9-E3CB-9266-D5988D89693D}"/>
              </a:ext>
            </a:extLst>
          </p:cNvPr>
          <p:cNvSpPr>
            <a:spLocks noGrp="1"/>
          </p:cNvSpPr>
          <p:nvPr>
            <p:ph type="title"/>
          </p:nvPr>
        </p:nvSpPr>
        <p:spPr>
          <a:xfrm>
            <a:off x="581192" y="623940"/>
            <a:ext cx="9969577" cy="509081"/>
          </a:xfrm>
        </p:spPr>
        <p:txBody>
          <a:bodyPr anchor="ctr" anchorCtr="0">
            <a:normAutofit/>
          </a:bodyPr>
          <a:lstStyle>
            <a:lvl1pPr>
              <a:defRPr sz="3200" b="1" cap="none" baseline="0">
                <a:solidFill>
                  <a:srgbClr val="00294E"/>
                </a:solidFill>
                <a:latin typeface="Aptos" panose="020B0004020202020204" pitchFamily="34" charset="0"/>
              </a:defRPr>
            </a:lvl1pPr>
          </a:lstStyle>
          <a:p>
            <a:r>
              <a:rPr lang="en-US" dirty="0"/>
              <a:t>Click to edit Master title style</a:t>
            </a:r>
          </a:p>
        </p:txBody>
      </p:sp>
      <p:sp>
        <p:nvSpPr>
          <p:cNvPr id="17" name="Rectangle 16">
            <a:extLst>
              <a:ext uri="{FF2B5EF4-FFF2-40B4-BE49-F238E27FC236}">
                <a16:creationId xmlns:a16="http://schemas.microsoft.com/office/drawing/2014/main" id="{9B04B400-77D4-FFA3-81A2-59130D6A0767}"/>
              </a:ext>
            </a:extLst>
          </p:cNvPr>
          <p:cNvSpPr/>
          <p:nvPr userDrawn="1"/>
        </p:nvSpPr>
        <p:spPr>
          <a:xfrm>
            <a:off x="-14288" y="-1143000"/>
            <a:ext cx="12606338" cy="1123950"/>
          </a:xfrm>
          <a:prstGeom prst="rect">
            <a:avLst/>
          </a:prstGeom>
          <a:solidFill>
            <a:srgbClr val="E7E6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FC2A23F-E6CA-6A58-AAF2-765C6099595D}"/>
              </a:ext>
            </a:extLst>
          </p:cNvPr>
          <p:cNvSpPr/>
          <p:nvPr userDrawn="1"/>
        </p:nvSpPr>
        <p:spPr>
          <a:xfrm>
            <a:off x="12211050" y="-147638"/>
            <a:ext cx="400050" cy="920751"/>
          </a:xfrm>
          <a:prstGeom prst="rect">
            <a:avLst/>
          </a:prstGeom>
          <a:solidFill>
            <a:srgbClr val="E7E6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8B3F6572-F0C4-1932-819F-D3498B2BEA6F}"/>
              </a:ext>
            </a:extLst>
          </p:cNvPr>
          <p:cNvCxnSpPr/>
          <p:nvPr userDrawn="1"/>
        </p:nvCxnSpPr>
        <p:spPr>
          <a:xfrm>
            <a:off x="4802808" y="1304681"/>
            <a:ext cx="1570383" cy="0"/>
          </a:xfrm>
          <a:prstGeom prst="line">
            <a:avLst/>
          </a:prstGeom>
          <a:ln w="69850">
            <a:solidFill>
              <a:srgbClr val="1999C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6748341"/>
      </p:ext>
    </p:extLst>
  </p:cSld>
  <p:clrMapOvr>
    <a:masterClrMapping/>
  </p:clrMapOvr>
  <p:extLst>
    <p:ext uri="{DCECCB84-F9BA-43D5-87BE-67443E8EF086}">
      <p15:sldGuideLst xmlns:p15="http://schemas.microsoft.com/office/powerpoint/2012/main">
        <p15:guide id="1" orient="horz" pos="984"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EFDCF21-1737-DF33-AB97-ECC00231DFF4}"/>
              </a:ext>
            </a:extLst>
          </p:cNvPr>
          <p:cNvPicPr>
            <a:picLocks noChangeAspect="1"/>
          </p:cNvPicPr>
          <p:nvPr userDrawn="1"/>
        </p:nvPicPr>
        <p:blipFill>
          <a:blip r:embed="rId2"/>
          <a:srcRect l="-495" t="26917" r="1953"/>
          <a:stretch/>
        </p:blipFill>
        <p:spPr>
          <a:xfrm>
            <a:off x="-76200" y="0"/>
            <a:ext cx="12268200" cy="1340493"/>
          </a:xfrm>
          <a:prstGeom prst="rect">
            <a:avLst/>
          </a:prstGeom>
        </p:spPr>
      </p:pic>
      <p:sp>
        <p:nvSpPr>
          <p:cNvPr id="3" name="Content Placeholder 2"/>
          <p:cNvSpPr>
            <a:spLocks noGrp="1"/>
          </p:cNvSpPr>
          <p:nvPr>
            <p:ph idx="1"/>
          </p:nvPr>
        </p:nvSpPr>
        <p:spPr>
          <a:xfrm>
            <a:off x="581192" y="1621534"/>
            <a:ext cx="11029615" cy="4237266"/>
          </a:xfrm>
        </p:spPr>
        <p:txBody>
          <a:bodyPr>
            <a:normAutofit/>
          </a:bodyPr>
          <a:lstStyle>
            <a:lvl1pPr>
              <a:buClr>
                <a:srgbClr val="1999C8"/>
              </a:buClr>
              <a:defRPr sz="2400">
                <a:latin typeface="Aptos" panose="020B0004020202020204" pitchFamily="34" charset="0"/>
              </a:defRPr>
            </a:lvl1pPr>
            <a:lvl2pPr>
              <a:buClr>
                <a:srgbClr val="00B0F0"/>
              </a:buClr>
              <a:defRPr sz="2400">
                <a:latin typeface="Aptos" panose="020B0004020202020204" pitchFamily="34" charset="0"/>
              </a:defRPr>
            </a:lvl2pPr>
            <a:lvl3pPr>
              <a:buClr>
                <a:schemeClr val="bg1">
                  <a:lumMod val="75000"/>
                </a:schemeClr>
              </a:buClr>
              <a:defRPr sz="2000">
                <a:latin typeface="Aptos" panose="020B0004020202020204" pitchFamily="34" charset="0"/>
              </a:defRPr>
            </a:lvl3pPr>
            <a:lvl4pPr>
              <a:buClr>
                <a:schemeClr val="accent1"/>
              </a:buClr>
              <a:defRPr sz="1800">
                <a:latin typeface="Aptos" panose="020B0004020202020204" pitchFamily="34" charset="0"/>
              </a:defRPr>
            </a:lvl4pPr>
            <a:lvl5pPr>
              <a:defRPr sz="1800">
                <a:latin typeface="Aptos" panose="020B00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2FB7939B-9E92-F0F2-88AD-A6BEB3B922B6}"/>
              </a:ext>
            </a:extLst>
          </p:cNvPr>
          <p:cNvSpPr txBox="1"/>
          <p:nvPr userDrawn="1"/>
        </p:nvSpPr>
        <p:spPr>
          <a:xfrm>
            <a:off x="5513096" y="6216260"/>
            <a:ext cx="6097712" cy="369332"/>
          </a:xfrm>
          <a:prstGeom prst="rect">
            <a:avLst/>
          </a:prstGeom>
          <a:noFill/>
        </p:spPr>
        <p:txBody>
          <a:bodyPr wrap="square">
            <a:spAutoFit/>
          </a:bodyPr>
          <a:lstStyle/>
          <a:p>
            <a:pPr algn="r"/>
            <a:r>
              <a:rPr lang="en-US" sz="1800" b="1" dirty="0">
                <a:solidFill>
                  <a:schemeClr val="accent1"/>
                </a:solidFill>
                <a:latin typeface="Aptos" panose="020B0004020202020204" pitchFamily="34" charset="0"/>
              </a:rPr>
              <a:t>OSHA.GOV</a:t>
            </a:r>
          </a:p>
        </p:txBody>
      </p:sp>
      <p:sp>
        <p:nvSpPr>
          <p:cNvPr id="2" name="Rectangle 1">
            <a:extLst>
              <a:ext uri="{FF2B5EF4-FFF2-40B4-BE49-F238E27FC236}">
                <a16:creationId xmlns:a16="http://schemas.microsoft.com/office/drawing/2014/main" id="{301BBA97-BBF4-18B5-049A-796A3395E82F}"/>
              </a:ext>
            </a:extLst>
          </p:cNvPr>
          <p:cNvSpPr/>
          <p:nvPr userDrawn="1"/>
        </p:nvSpPr>
        <p:spPr>
          <a:xfrm>
            <a:off x="5983705" y="0"/>
            <a:ext cx="336884" cy="999200"/>
          </a:xfrm>
          <a:prstGeom prst="rect">
            <a:avLst/>
          </a:prstGeom>
          <a:solidFill>
            <a:srgbClr val="0029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444DE633-E7C9-E3CB-9266-D5988D89693D}"/>
              </a:ext>
            </a:extLst>
          </p:cNvPr>
          <p:cNvSpPr>
            <a:spLocks noGrp="1"/>
          </p:cNvSpPr>
          <p:nvPr>
            <p:ph type="title"/>
          </p:nvPr>
        </p:nvSpPr>
        <p:spPr>
          <a:xfrm>
            <a:off x="581192" y="281040"/>
            <a:ext cx="9969577" cy="509081"/>
          </a:xfrm>
        </p:spPr>
        <p:txBody>
          <a:bodyPr anchor="ctr" anchorCtr="0">
            <a:normAutofit/>
          </a:bodyPr>
          <a:lstStyle>
            <a:lvl1pPr>
              <a:defRPr sz="3200" b="1" cap="none" baseline="0">
                <a:latin typeface="Aptos" panose="020B0004020202020204" pitchFamily="34" charset="0"/>
              </a:defRPr>
            </a:lvl1pPr>
          </a:lstStyle>
          <a:p>
            <a:r>
              <a:rPr lang="en-US" dirty="0"/>
              <a:t>Click to edit Master title style</a:t>
            </a:r>
          </a:p>
        </p:txBody>
      </p:sp>
      <p:cxnSp>
        <p:nvCxnSpPr>
          <p:cNvPr id="5" name="Straight Connector 4">
            <a:extLst>
              <a:ext uri="{FF2B5EF4-FFF2-40B4-BE49-F238E27FC236}">
                <a16:creationId xmlns:a16="http://schemas.microsoft.com/office/drawing/2014/main" id="{7A4F4C5B-E0DB-7351-DD94-5DABD2184E0D}"/>
              </a:ext>
            </a:extLst>
          </p:cNvPr>
          <p:cNvCxnSpPr/>
          <p:nvPr userDrawn="1"/>
        </p:nvCxnSpPr>
        <p:spPr>
          <a:xfrm>
            <a:off x="4802808" y="1304681"/>
            <a:ext cx="1570383" cy="0"/>
          </a:xfrm>
          <a:prstGeom prst="line">
            <a:avLst/>
          </a:prstGeom>
          <a:ln w="69850">
            <a:solidFill>
              <a:srgbClr val="1999C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5273140"/>
      </p:ext>
    </p:extLst>
  </p:cSld>
  <p:clrMapOvr>
    <a:masterClrMapping/>
  </p:clrMapOvr>
  <p:extLst>
    <p:ext uri="{DCECCB84-F9BA-43D5-87BE-67443E8EF086}">
      <p15:sldGuideLst xmlns:p15="http://schemas.microsoft.com/office/powerpoint/2012/main">
        <p15:guide id="1" orient="horz" pos="984"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EFDCF21-1737-DF33-AB97-ECC00231DFF4}"/>
              </a:ext>
            </a:extLst>
          </p:cNvPr>
          <p:cNvPicPr>
            <a:picLocks noChangeAspect="1"/>
          </p:cNvPicPr>
          <p:nvPr userDrawn="1"/>
        </p:nvPicPr>
        <p:blipFill>
          <a:blip r:embed="rId2"/>
          <a:srcRect l="1035" t="804" r="1035"/>
          <a:stretch/>
        </p:blipFill>
        <p:spPr>
          <a:xfrm>
            <a:off x="0" y="0"/>
            <a:ext cx="12192000" cy="1819455"/>
          </a:xfrm>
          <a:prstGeom prst="rect">
            <a:avLst/>
          </a:prstGeom>
        </p:spPr>
      </p:pic>
      <p:sp>
        <p:nvSpPr>
          <p:cNvPr id="3" name="Content Placeholder 2"/>
          <p:cNvSpPr>
            <a:spLocks noGrp="1"/>
          </p:cNvSpPr>
          <p:nvPr>
            <p:ph idx="1"/>
          </p:nvPr>
        </p:nvSpPr>
        <p:spPr>
          <a:xfrm>
            <a:off x="581192" y="2180496"/>
            <a:ext cx="11029615" cy="3678303"/>
          </a:xfrm>
        </p:spPr>
        <p:txBody>
          <a:bodyPr>
            <a:normAutofit/>
          </a:bodyPr>
          <a:lstStyle>
            <a:lvl1pPr>
              <a:buClr>
                <a:srgbClr val="1999C8"/>
              </a:buClr>
              <a:defRPr sz="2400">
                <a:latin typeface="Aptos" panose="020B0004020202020204" pitchFamily="34" charset="0"/>
              </a:defRPr>
            </a:lvl1pPr>
            <a:lvl2pPr>
              <a:buClr>
                <a:srgbClr val="00B0F0"/>
              </a:buClr>
              <a:defRPr sz="2400">
                <a:latin typeface="Aptos" panose="020B0004020202020204" pitchFamily="34" charset="0"/>
              </a:defRPr>
            </a:lvl2pPr>
            <a:lvl3pPr>
              <a:buClr>
                <a:schemeClr val="bg1">
                  <a:lumMod val="75000"/>
                </a:schemeClr>
              </a:buClr>
              <a:defRPr sz="2000">
                <a:latin typeface="Aptos" panose="020B0004020202020204" pitchFamily="34" charset="0"/>
              </a:defRPr>
            </a:lvl3pPr>
            <a:lvl4pPr>
              <a:buClr>
                <a:schemeClr val="accent1"/>
              </a:buClr>
              <a:defRPr sz="1800">
                <a:latin typeface="Aptos" panose="020B0004020202020204" pitchFamily="34" charset="0"/>
              </a:defRPr>
            </a:lvl4pPr>
            <a:lvl5pPr>
              <a:defRPr sz="1800">
                <a:latin typeface="Aptos" panose="020B00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2FB7939B-9E92-F0F2-88AD-A6BEB3B922B6}"/>
              </a:ext>
            </a:extLst>
          </p:cNvPr>
          <p:cNvSpPr txBox="1"/>
          <p:nvPr userDrawn="1"/>
        </p:nvSpPr>
        <p:spPr>
          <a:xfrm>
            <a:off x="5513096" y="6216260"/>
            <a:ext cx="6097712" cy="369332"/>
          </a:xfrm>
          <a:prstGeom prst="rect">
            <a:avLst/>
          </a:prstGeom>
          <a:noFill/>
        </p:spPr>
        <p:txBody>
          <a:bodyPr wrap="square">
            <a:spAutoFit/>
          </a:bodyPr>
          <a:lstStyle/>
          <a:p>
            <a:pPr algn="r"/>
            <a:r>
              <a:rPr lang="en-US" sz="1800" b="1" dirty="0">
                <a:solidFill>
                  <a:schemeClr val="accent1"/>
                </a:solidFill>
                <a:latin typeface="Aptos" panose="020B0004020202020204" pitchFamily="34" charset="0"/>
              </a:rPr>
              <a:t>OSHA.GOV</a:t>
            </a:r>
          </a:p>
        </p:txBody>
      </p:sp>
      <p:sp>
        <p:nvSpPr>
          <p:cNvPr id="2" name="Rectangle 1">
            <a:extLst>
              <a:ext uri="{FF2B5EF4-FFF2-40B4-BE49-F238E27FC236}">
                <a16:creationId xmlns:a16="http://schemas.microsoft.com/office/drawing/2014/main" id="{3E17FF0B-2BB4-9EA2-AD0E-2B1E8DA15376}"/>
              </a:ext>
            </a:extLst>
          </p:cNvPr>
          <p:cNvSpPr/>
          <p:nvPr userDrawn="1"/>
        </p:nvSpPr>
        <p:spPr>
          <a:xfrm>
            <a:off x="5903495" y="0"/>
            <a:ext cx="417094" cy="1364622"/>
          </a:xfrm>
          <a:prstGeom prst="rect">
            <a:avLst/>
          </a:prstGeom>
          <a:solidFill>
            <a:srgbClr val="0029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444DE633-E7C9-E3CB-9266-D5988D89693D}"/>
              </a:ext>
            </a:extLst>
          </p:cNvPr>
          <p:cNvSpPr>
            <a:spLocks noGrp="1"/>
          </p:cNvSpPr>
          <p:nvPr>
            <p:ph type="title"/>
          </p:nvPr>
        </p:nvSpPr>
        <p:spPr>
          <a:xfrm>
            <a:off x="581192" y="376290"/>
            <a:ext cx="9969577" cy="988332"/>
          </a:xfrm>
        </p:spPr>
        <p:txBody>
          <a:bodyPr>
            <a:normAutofit/>
          </a:bodyPr>
          <a:lstStyle>
            <a:lvl1pPr>
              <a:defRPr sz="3200" b="1" cap="none" baseline="0">
                <a:latin typeface="Aptos" panose="020B0004020202020204" pitchFamily="34" charset="0"/>
              </a:defRPr>
            </a:lvl1pPr>
          </a:lstStyle>
          <a:p>
            <a:r>
              <a:rPr lang="en-US" dirty="0"/>
              <a:t>Click to edit Master title style</a:t>
            </a:r>
          </a:p>
        </p:txBody>
      </p:sp>
      <p:cxnSp>
        <p:nvCxnSpPr>
          <p:cNvPr id="5" name="Straight Connector 4">
            <a:extLst>
              <a:ext uri="{FF2B5EF4-FFF2-40B4-BE49-F238E27FC236}">
                <a16:creationId xmlns:a16="http://schemas.microsoft.com/office/drawing/2014/main" id="{C39BB2DD-A05B-8913-62BD-413030980983}"/>
              </a:ext>
            </a:extLst>
          </p:cNvPr>
          <p:cNvCxnSpPr/>
          <p:nvPr userDrawn="1"/>
        </p:nvCxnSpPr>
        <p:spPr>
          <a:xfrm>
            <a:off x="4933300" y="1764863"/>
            <a:ext cx="1570383" cy="0"/>
          </a:xfrm>
          <a:prstGeom prst="line">
            <a:avLst/>
          </a:prstGeom>
          <a:ln w="69850">
            <a:solidFill>
              <a:srgbClr val="1999C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5236035"/>
      </p:ext>
    </p:extLst>
  </p:cSld>
  <p:clrMapOvr>
    <a:masterClrMapping/>
  </p:clrMapOvr>
  <p:extLst>
    <p:ext uri="{DCECCB84-F9BA-43D5-87BE-67443E8EF086}">
      <p15:sldGuideLst xmlns:p15="http://schemas.microsoft.com/office/powerpoint/2012/main">
        <p15:guide id="1" orient="horz" pos="984"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BFB8A4-41B4-619E-A0DC-1B8C01B947A6}"/>
              </a:ext>
            </a:extLst>
          </p:cNvPr>
          <p:cNvPicPr>
            <a:picLocks noChangeAspect="1"/>
          </p:cNvPicPr>
          <p:nvPr userDrawn="1"/>
        </p:nvPicPr>
        <p:blipFill>
          <a:blip r:embed="rId2"/>
          <a:srcRect l="758" t="13305" r="952" b="-1"/>
          <a:stretch/>
        </p:blipFill>
        <p:spPr>
          <a:xfrm rot="10800000">
            <a:off x="-2" y="5309586"/>
            <a:ext cx="12191999" cy="1580497"/>
          </a:xfrm>
          <a:prstGeom prst="rect">
            <a:avLst/>
          </a:prstGeom>
        </p:spPr>
      </p:pic>
      <p:sp>
        <p:nvSpPr>
          <p:cNvPr id="2" name="Title 1"/>
          <p:cNvSpPr>
            <a:spLocks noGrp="1"/>
          </p:cNvSpPr>
          <p:nvPr>
            <p:ph type="title"/>
          </p:nvPr>
        </p:nvSpPr>
        <p:spPr>
          <a:xfrm>
            <a:off x="1616166" y="3043910"/>
            <a:ext cx="9748516" cy="1497507"/>
          </a:xfrm>
        </p:spPr>
        <p:txBody>
          <a:bodyPr anchor="b">
            <a:normAutofit/>
          </a:bodyPr>
          <a:lstStyle>
            <a:lvl1pPr algn="l">
              <a:defRPr sz="4000" b="1" cap="none" baseline="0">
                <a:solidFill>
                  <a:schemeClr val="accent1"/>
                </a:solidFill>
                <a:latin typeface="Aptos" panose="020B00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616165" y="4605585"/>
            <a:ext cx="9748516" cy="600556"/>
          </a:xfrm>
        </p:spPr>
        <p:txBody>
          <a:bodyPr anchor="t">
            <a:normAutofit/>
          </a:bodyPr>
          <a:lstStyle>
            <a:lvl1pPr marL="0" indent="0" algn="l">
              <a:buNone/>
              <a:defRPr sz="2000" cap="none" baseline="0">
                <a:solidFill>
                  <a:srgbClr val="1999C8"/>
                </a:solidFill>
                <a:latin typeface="Aptos" panose="020B00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4" name="Picture 3" descr="Icon&#10;&#10;AI-generated content may be incorrect.">
            <a:extLst>
              <a:ext uri="{FF2B5EF4-FFF2-40B4-BE49-F238E27FC236}">
                <a16:creationId xmlns:a16="http://schemas.microsoft.com/office/drawing/2014/main" id="{279D33EF-9B9D-A2CE-B091-8DFC49C821DC}"/>
              </a:ext>
            </a:extLst>
          </p:cNvPr>
          <p:cNvPicPr>
            <a:picLocks noChangeAspect="1"/>
          </p:cNvPicPr>
          <p:nvPr userDrawn="1"/>
        </p:nvPicPr>
        <p:blipFill>
          <a:blip r:embed="rId3">
            <a:alphaModFix amt="5000"/>
          </a:blip>
          <a:srcRect t="14066" r="3960" b="71169"/>
          <a:stretch/>
        </p:blipFill>
        <p:spPr>
          <a:xfrm>
            <a:off x="3602758" y="5562555"/>
            <a:ext cx="9984816" cy="1535055"/>
          </a:xfrm>
          <a:prstGeom prst="rect">
            <a:avLst/>
          </a:prstGeom>
        </p:spPr>
      </p:pic>
    </p:spTree>
    <p:extLst>
      <p:ext uri="{BB962C8B-B14F-4D97-AF65-F5344CB8AC3E}">
        <p14:creationId xmlns:p14="http://schemas.microsoft.com/office/powerpoint/2010/main" val="3957029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1193" y="1621533"/>
            <a:ext cx="5422390" cy="4315717"/>
          </a:xfrm>
        </p:spPr>
        <p:txBody>
          <a:bodyPr>
            <a:normAutofit/>
          </a:bodyPr>
          <a:lstStyle>
            <a:lvl1pPr>
              <a:buClr>
                <a:srgbClr val="1999C8"/>
              </a:buClr>
              <a:defRPr sz="2400">
                <a:latin typeface="Aptos" panose="020B0004020202020204" pitchFamily="34" charset="0"/>
              </a:defRPr>
            </a:lvl1pPr>
            <a:lvl2pPr>
              <a:buClr>
                <a:srgbClr val="00B0F0"/>
              </a:buClr>
              <a:defRPr sz="2400">
                <a:latin typeface="Aptos" panose="020B0004020202020204" pitchFamily="34" charset="0"/>
              </a:defRPr>
            </a:lvl2pPr>
            <a:lvl3pPr>
              <a:buClr>
                <a:schemeClr val="bg1">
                  <a:lumMod val="65000"/>
                </a:schemeClr>
              </a:buClr>
              <a:defRPr sz="2000">
                <a:latin typeface="Aptos" panose="020B0004020202020204" pitchFamily="34" charset="0"/>
              </a:defRPr>
            </a:lvl3pPr>
            <a:lvl4pPr>
              <a:buClr>
                <a:schemeClr val="accent1"/>
              </a:buClr>
              <a:defRPr sz="1800">
                <a:latin typeface="Aptos" panose="020B0004020202020204" pitchFamily="34" charset="0"/>
              </a:defRPr>
            </a:lvl4pPr>
            <a:lvl5pPr>
              <a:defRPr sz="1800">
                <a:latin typeface="Aptos" panose="020B00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1621533"/>
            <a:ext cx="5422392" cy="4315717"/>
          </a:xfrm>
        </p:spPr>
        <p:txBody>
          <a:bodyPr>
            <a:normAutofit/>
          </a:bodyPr>
          <a:lstStyle>
            <a:lvl1pPr>
              <a:buClr>
                <a:srgbClr val="1999C8"/>
              </a:buClr>
              <a:defRPr sz="2400">
                <a:latin typeface="Aptos" panose="020B0004020202020204" pitchFamily="34" charset="0"/>
              </a:defRPr>
            </a:lvl1pPr>
            <a:lvl2pPr>
              <a:buClr>
                <a:srgbClr val="00B0F0"/>
              </a:buClr>
              <a:defRPr sz="2400">
                <a:latin typeface="Aptos" panose="020B0004020202020204" pitchFamily="34" charset="0"/>
              </a:defRPr>
            </a:lvl2pPr>
            <a:lvl3pPr>
              <a:buClr>
                <a:schemeClr val="bg1">
                  <a:lumMod val="65000"/>
                </a:schemeClr>
              </a:buClr>
              <a:defRPr sz="2000">
                <a:latin typeface="Aptos" panose="020B0004020202020204" pitchFamily="34" charset="0"/>
              </a:defRPr>
            </a:lvl3pPr>
            <a:lvl4pPr>
              <a:buClr>
                <a:schemeClr val="accent1"/>
              </a:buClr>
              <a:defRPr sz="1800">
                <a:latin typeface="Aptos" panose="020B0004020202020204" pitchFamily="34" charset="0"/>
              </a:defRPr>
            </a:lvl4pPr>
            <a:lvl5pPr>
              <a:defRPr sz="1800">
                <a:latin typeface="Aptos" panose="020B00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4652BC6D-8C31-67E2-DBE3-13F23AA53BCD}"/>
              </a:ext>
            </a:extLst>
          </p:cNvPr>
          <p:cNvSpPr txBox="1"/>
          <p:nvPr userDrawn="1"/>
        </p:nvSpPr>
        <p:spPr>
          <a:xfrm>
            <a:off x="5513096" y="6216260"/>
            <a:ext cx="6097712" cy="369332"/>
          </a:xfrm>
          <a:prstGeom prst="rect">
            <a:avLst/>
          </a:prstGeom>
          <a:noFill/>
        </p:spPr>
        <p:txBody>
          <a:bodyPr wrap="square">
            <a:spAutoFit/>
          </a:bodyPr>
          <a:lstStyle/>
          <a:p>
            <a:pPr algn="r"/>
            <a:r>
              <a:rPr lang="en-US" sz="1800" b="1" dirty="0">
                <a:solidFill>
                  <a:schemeClr val="accent1"/>
                </a:solidFill>
                <a:latin typeface="Aptos" panose="020B0004020202020204" pitchFamily="34" charset="0"/>
              </a:rPr>
              <a:t>OSHA.GOV</a:t>
            </a:r>
          </a:p>
        </p:txBody>
      </p:sp>
      <p:sp>
        <p:nvSpPr>
          <p:cNvPr id="2" name="AutoShape 3">
            <a:extLst>
              <a:ext uri="{FF2B5EF4-FFF2-40B4-BE49-F238E27FC236}">
                <a16:creationId xmlns:a16="http://schemas.microsoft.com/office/drawing/2014/main" id="{B24C5D2E-8B0A-DEAF-4C9E-8DBDB2D45BC4}"/>
              </a:ext>
            </a:extLst>
          </p:cNvPr>
          <p:cNvSpPr>
            <a:spLocks noChangeAspect="1" noChangeArrowheads="1" noTextEdit="1"/>
          </p:cNvSpPr>
          <p:nvPr userDrawn="1"/>
        </p:nvSpPr>
        <p:spPr bwMode="auto">
          <a:xfrm>
            <a:off x="-76200" y="0"/>
            <a:ext cx="122682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a:extLst>
              <a:ext uri="{FF2B5EF4-FFF2-40B4-BE49-F238E27FC236}">
                <a16:creationId xmlns:a16="http://schemas.microsoft.com/office/drawing/2014/main" id="{38A80A83-1E25-C5D1-2F6F-77D64139BE1A}"/>
              </a:ext>
            </a:extLst>
          </p:cNvPr>
          <p:cNvSpPr>
            <a:spLocks/>
          </p:cNvSpPr>
          <p:nvPr userDrawn="1"/>
        </p:nvSpPr>
        <p:spPr bwMode="auto">
          <a:xfrm>
            <a:off x="5588000" y="-147638"/>
            <a:ext cx="6819900" cy="1446213"/>
          </a:xfrm>
          <a:custGeom>
            <a:avLst/>
            <a:gdLst>
              <a:gd name="T0" fmla="*/ 1007 w 1007"/>
              <a:gd name="T1" fmla="*/ 0 h 213"/>
              <a:gd name="T2" fmla="*/ 829 w 1007"/>
              <a:gd name="T3" fmla="*/ 174 h 213"/>
              <a:gd name="T4" fmla="*/ 734 w 1007"/>
              <a:gd name="T5" fmla="*/ 213 h 213"/>
              <a:gd name="T6" fmla="*/ 0 w 1007"/>
              <a:gd name="T7" fmla="*/ 213 h 213"/>
            </a:gdLst>
            <a:ahLst/>
            <a:cxnLst>
              <a:cxn ang="0">
                <a:pos x="T0" y="T1"/>
              </a:cxn>
              <a:cxn ang="0">
                <a:pos x="T2" y="T3"/>
              </a:cxn>
              <a:cxn ang="0">
                <a:pos x="T4" y="T5"/>
              </a:cxn>
              <a:cxn ang="0">
                <a:pos x="T6" y="T7"/>
              </a:cxn>
            </a:cxnLst>
            <a:rect l="0" t="0" r="r" b="b"/>
            <a:pathLst>
              <a:path w="1007" h="213">
                <a:moveTo>
                  <a:pt x="1007" y="0"/>
                </a:moveTo>
                <a:cubicBezTo>
                  <a:pt x="829" y="174"/>
                  <a:pt x="829" y="174"/>
                  <a:pt x="829" y="174"/>
                </a:cubicBezTo>
                <a:cubicBezTo>
                  <a:pt x="804" y="199"/>
                  <a:pt x="770" y="213"/>
                  <a:pt x="734" y="213"/>
                </a:cubicBezTo>
                <a:cubicBezTo>
                  <a:pt x="0" y="213"/>
                  <a:pt x="0" y="213"/>
                  <a:pt x="0" y="213"/>
                </a:cubicBezTo>
              </a:path>
            </a:pathLst>
          </a:custGeom>
          <a:noFill/>
          <a:ln w="82550" cap="flat">
            <a:solidFill>
              <a:srgbClr val="1999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4AA4A540-E9DB-5CE4-D94E-99BAC54D621D}"/>
              </a:ext>
            </a:extLst>
          </p:cNvPr>
          <p:cNvSpPr>
            <a:spLocks noChangeShapeType="1"/>
          </p:cNvSpPr>
          <p:nvPr userDrawn="1"/>
        </p:nvSpPr>
        <p:spPr bwMode="auto">
          <a:xfrm>
            <a:off x="-14288" y="1298575"/>
            <a:ext cx="5602288" cy="0"/>
          </a:xfrm>
          <a:prstGeom prst="line">
            <a:avLst/>
          </a:prstGeom>
          <a:noFill/>
          <a:ln w="82550" cap="flat">
            <a:solidFill>
              <a:srgbClr val="1999C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1" name="Group 10">
            <a:extLst>
              <a:ext uri="{FF2B5EF4-FFF2-40B4-BE49-F238E27FC236}">
                <a16:creationId xmlns:a16="http://schemas.microsoft.com/office/drawing/2014/main" id="{D8F8447B-9E2C-C8E1-64FE-C98D1840A96D}"/>
              </a:ext>
            </a:extLst>
          </p:cNvPr>
          <p:cNvGrpSpPr/>
          <p:nvPr userDrawn="1"/>
        </p:nvGrpSpPr>
        <p:grpSpPr>
          <a:xfrm>
            <a:off x="-14288" y="-989013"/>
            <a:ext cx="12341226" cy="1514475"/>
            <a:chOff x="-14288" y="-493713"/>
            <a:chExt cx="12341226" cy="1514475"/>
          </a:xfrm>
        </p:grpSpPr>
        <p:sp>
          <p:nvSpPr>
            <p:cNvPr id="12" name="Freeform 5">
              <a:extLst>
                <a:ext uri="{FF2B5EF4-FFF2-40B4-BE49-F238E27FC236}">
                  <a16:creationId xmlns:a16="http://schemas.microsoft.com/office/drawing/2014/main" id="{E69133FC-13EB-4A63-0E15-1028F57A9BD8}"/>
                </a:ext>
              </a:extLst>
            </p:cNvPr>
            <p:cNvSpPr>
              <a:spLocks/>
            </p:cNvSpPr>
            <p:nvPr userDrawn="1"/>
          </p:nvSpPr>
          <p:spPr bwMode="auto">
            <a:xfrm>
              <a:off x="6075363" y="-296863"/>
              <a:ext cx="6054725" cy="1317625"/>
            </a:xfrm>
            <a:custGeom>
              <a:avLst/>
              <a:gdLst>
                <a:gd name="T0" fmla="*/ 0 w 894"/>
                <a:gd name="T1" fmla="*/ 194 h 194"/>
                <a:gd name="T2" fmla="*/ 653 w 894"/>
                <a:gd name="T3" fmla="*/ 194 h 194"/>
                <a:gd name="T4" fmla="*/ 737 w 894"/>
                <a:gd name="T5" fmla="*/ 158 h 194"/>
                <a:gd name="T6" fmla="*/ 894 w 894"/>
                <a:gd name="T7" fmla="*/ 0 h 194"/>
                <a:gd name="T8" fmla="*/ 0 w 894"/>
                <a:gd name="T9" fmla="*/ 0 h 194"/>
                <a:gd name="T10" fmla="*/ 0 w 894"/>
                <a:gd name="T11" fmla="*/ 194 h 194"/>
              </a:gdLst>
              <a:ahLst/>
              <a:cxnLst>
                <a:cxn ang="0">
                  <a:pos x="T0" y="T1"/>
                </a:cxn>
                <a:cxn ang="0">
                  <a:pos x="T2" y="T3"/>
                </a:cxn>
                <a:cxn ang="0">
                  <a:pos x="T4" y="T5"/>
                </a:cxn>
                <a:cxn ang="0">
                  <a:pos x="T6" y="T7"/>
                </a:cxn>
                <a:cxn ang="0">
                  <a:pos x="T8" y="T9"/>
                </a:cxn>
                <a:cxn ang="0">
                  <a:pos x="T10" y="T11"/>
                </a:cxn>
              </a:cxnLst>
              <a:rect l="0" t="0" r="r" b="b"/>
              <a:pathLst>
                <a:path w="894" h="194">
                  <a:moveTo>
                    <a:pt x="0" y="194"/>
                  </a:moveTo>
                  <a:cubicBezTo>
                    <a:pt x="653" y="194"/>
                    <a:pt x="653" y="194"/>
                    <a:pt x="653" y="194"/>
                  </a:cubicBezTo>
                  <a:cubicBezTo>
                    <a:pt x="685" y="194"/>
                    <a:pt x="715" y="181"/>
                    <a:pt x="737" y="158"/>
                  </a:cubicBezTo>
                  <a:cubicBezTo>
                    <a:pt x="894" y="0"/>
                    <a:pt x="894" y="0"/>
                    <a:pt x="894" y="0"/>
                  </a:cubicBezTo>
                  <a:cubicBezTo>
                    <a:pt x="0" y="0"/>
                    <a:pt x="0" y="0"/>
                    <a:pt x="0" y="0"/>
                  </a:cubicBezTo>
                  <a:lnTo>
                    <a:pt x="0" y="194"/>
                  </a:lnTo>
                  <a:close/>
                </a:path>
              </a:pathLst>
            </a:custGeom>
            <a:solidFill>
              <a:srgbClr val="0029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2767DE6E-145E-263D-BBDE-9A88F77CB89B}"/>
                </a:ext>
              </a:extLst>
            </p:cNvPr>
            <p:cNvSpPr>
              <a:spLocks noChangeArrowheads="1"/>
            </p:cNvSpPr>
            <p:nvPr userDrawn="1"/>
          </p:nvSpPr>
          <p:spPr bwMode="auto">
            <a:xfrm>
              <a:off x="-14288" y="-296863"/>
              <a:ext cx="6096000" cy="1317625"/>
            </a:xfrm>
            <a:prstGeom prst="rect">
              <a:avLst/>
            </a:prstGeom>
            <a:solidFill>
              <a:srgbClr val="0029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9">
              <a:extLst>
                <a:ext uri="{FF2B5EF4-FFF2-40B4-BE49-F238E27FC236}">
                  <a16:creationId xmlns:a16="http://schemas.microsoft.com/office/drawing/2014/main" id="{3EDC877F-4151-7300-8493-94E621B5A7DD}"/>
                </a:ext>
              </a:extLst>
            </p:cNvPr>
            <p:cNvSpPr>
              <a:spLocks noChangeArrowheads="1"/>
            </p:cNvSpPr>
            <p:nvPr userDrawn="1"/>
          </p:nvSpPr>
          <p:spPr bwMode="auto">
            <a:xfrm>
              <a:off x="-14288" y="-487363"/>
              <a:ext cx="12042775" cy="285750"/>
            </a:xfrm>
            <a:prstGeom prst="rect">
              <a:avLst/>
            </a:prstGeom>
            <a:solidFill>
              <a:srgbClr val="0029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a:extLst>
                <a:ext uri="{FF2B5EF4-FFF2-40B4-BE49-F238E27FC236}">
                  <a16:creationId xmlns:a16="http://schemas.microsoft.com/office/drawing/2014/main" id="{DC9F949B-5CD2-2242-2213-B543040BD7A0}"/>
                </a:ext>
              </a:extLst>
            </p:cNvPr>
            <p:cNvSpPr>
              <a:spLocks/>
            </p:cNvSpPr>
            <p:nvPr userDrawn="1"/>
          </p:nvSpPr>
          <p:spPr bwMode="auto">
            <a:xfrm>
              <a:off x="11696700" y="-493713"/>
              <a:ext cx="630238" cy="638175"/>
            </a:xfrm>
            <a:custGeom>
              <a:avLst/>
              <a:gdLst>
                <a:gd name="T0" fmla="*/ 55 w 397"/>
                <a:gd name="T1" fmla="*/ 56 h 402"/>
                <a:gd name="T2" fmla="*/ 0 w 397"/>
                <a:gd name="T3" fmla="*/ 402 h 402"/>
                <a:gd name="T4" fmla="*/ 397 w 397"/>
                <a:gd name="T5" fmla="*/ 0 h 402"/>
                <a:gd name="T6" fmla="*/ 55 w 397"/>
                <a:gd name="T7" fmla="*/ 56 h 402"/>
              </a:gdLst>
              <a:ahLst/>
              <a:cxnLst>
                <a:cxn ang="0">
                  <a:pos x="T0" y="T1"/>
                </a:cxn>
                <a:cxn ang="0">
                  <a:pos x="T2" y="T3"/>
                </a:cxn>
                <a:cxn ang="0">
                  <a:pos x="T4" y="T5"/>
                </a:cxn>
                <a:cxn ang="0">
                  <a:pos x="T6" y="T7"/>
                </a:cxn>
              </a:cxnLst>
              <a:rect l="0" t="0" r="r" b="b"/>
              <a:pathLst>
                <a:path w="397" h="402">
                  <a:moveTo>
                    <a:pt x="55" y="56"/>
                  </a:moveTo>
                  <a:lnTo>
                    <a:pt x="0" y="402"/>
                  </a:lnTo>
                  <a:lnTo>
                    <a:pt x="397" y="0"/>
                  </a:lnTo>
                  <a:lnTo>
                    <a:pt x="55" y="56"/>
                  </a:lnTo>
                  <a:close/>
                </a:path>
              </a:pathLst>
            </a:custGeom>
            <a:solidFill>
              <a:srgbClr val="0029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1">
              <a:extLst>
                <a:ext uri="{FF2B5EF4-FFF2-40B4-BE49-F238E27FC236}">
                  <a16:creationId xmlns:a16="http://schemas.microsoft.com/office/drawing/2014/main" id="{EBF67E9E-C4F3-76F4-01A0-6E41F7315DE8}"/>
                </a:ext>
              </a:extLst>
            </p:cNvPr>
            <p:cNvSpPr>
              <a:spLocks noChangeArrowheads="1"/>
            </p:cNvSpPr>
            <p:nvPr userDrawn="1"/>
          </p:nvSpPr>
          <p:spPr bwMode="auto">
            <a:xfrm>
              <a:off x="11580813" y="-487363"/>
              <a:ext cx="657225" cy="47625"/>
            </a:xfrm>
            <a:prstGeom prst="rect">
              <a:avLst/>
            </a:prstGeom>
            <a:solidFill>
              <a:srgbClr val="0029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C871B1C-74F4-4D8A-0DE2-F5DC897FC0FA}"/>
                </a:ext>
              </a:extLst>
            </p:cNvPr>
            <p:cNvSpPr/>
            <p:nvPr userDrawn="1"/>
          </p:nvSpPr>
          <p:spPr>
            <a:xfrm>
              <a:off x="5811044" y="-319958"/>
              <a:ext cx="493712" cy="1317624"/>
            </a:xfrm>
            <a:prstGeom prst="rect">
              <a:avLst/>
            </a:prstGeom>
            <a:solidFill>
              <a:srgbClr val="0029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itle 1">
            <a:extLst>
              <a:ext uri="{FF2B5EF4-FFF2-40B4-BE49-F238E27FC236}">
                <a16:creationId xmlns:a16="http://schemas.microsoft.com/office/drawing/2014/main" id="{AF17D1C5-9463-EE9F-C046-DB80CFB9188C}"/>
              </a:ext>
            </a:extLst>
          </p:cNvPr>
          <p:cNvSpPr>
            <a:spLocks noGrp="1"/>
          </p:cNvSpPr>
          <p:nvPr>
            <p:ph type="title"/>
          </p:nvPr>
        </p:nvSpPr>
        <p:spPr>
          <a:xfrm>
            <a:off x="581192" y="623940"/>
            <a:ext cx="9969577" cy="509081"/>
          </a:xfrm>
        </p:spPr>
        <p:txBody>
          <a:bodyPr anchor="ctr" anchorCtr="0">
            <a:normAutofit/>
          </a:bodyPr>
          <a:lstStyle>
            <a:lvl1pPr>
              <a:defRPr sz="3200" b="1" cap="none" baseline="0">
                <a:solidFill>
                  <a:srgbClr val="00294E"/>
                </a:solidFill>
                <a:latin typeface="Aptos" panose="020B0004020202020204" pitchFamily="34" charset="0"/>
              </a:defRPr>
            </a:lvl1pPr>
          </a:lstStyle>
          <a:p>
            <a:r>
              <a:rPr lang="en-US" dirty="0"/>
              <a:t>Click to edit Master title style</a:t>
            </a:r>
          </a:p>
        </p:txBody>
      </p:sp>
      <p:sp>
        <p:nvSpPr>
          <p:cNvPr id="19" name="Rectangle 18">
            <a:extLst>
              <a:ext uri="{FF2B5EF4-FFF2-40B4-BE49-F238E27FC236}">
                <a16:creationId xmlns:a16="http://schemas.microsoft.com/office/drawing/2014/main" id="{343E896E-5EE1-38FC-FE14-4AA898EE97A9}"/>
              </a:ext>
            </a:extLst>
          </p:cNvPr>
          <p:cNvSpPr/>
          <p:nvPr userDrawn="1"/>
        </p:nvSpPr>
        <p:spPr>
          <a:xfrm>
            <a:off x="-14288" y="-1143000"/>
            <a:ext cx="12606338" cy="1123950"/>
          </a:xfrm>
          <a:prstGeom prst="rect">
            <a:avLst/>
          </a:prstGeom>
          <a:solidFill>
            <a:srgbClr val="E7E6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F6CAC2D-CFD7-2528-6C28-3A660F8F16AA}"/>
              </a:ext>
            </a:extLst>
          </p:cNvPr>
          <p:cNvSpPr/>
          <p:nvPr userDrawn="1"/>
        </p:nvSpPr>
        <p:spPr>
          <a:xfrm>
            <a:off x="12211050" y="-147638"/>
            <a:ext cx="400050" cy="920751"/>
          </a:xfrm>
          <a:prstGeom prst="rect">
            <a:avLst/>
          </a:prstGeom>
          <a:solidFill>
            <a:srgbClr val="E7E6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BEFE3625-9D69-AF48-C6FB-B0E801FB2C88}"/>
              </a:ext>
            </a:extLst>
          </p:cNvPr>
          <p:cNvCxnSpPr/>
          <p:nvPr userDrawn="1"/>
        </p:nvCxnSpPr>
        <p:spPr>
          <a:xfrm>
            <a:off x="4802808" y="1304681"/>
            <a:ext cx="1570383" cy="0"/>
          </a:xfrm>
          <a:prstGeom prst="line">
            <a:avLst/>
          </a:prstGeom>
          <a:ln w="69850">
            <a:solidFill>
              <a:srgbClr val="1999C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5402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1193" y="1621533"/>
            <a:ext cx="5422390" cy="4315717"/>
          </a:xfrm>
        </p:spPr>
        <p:txBody>
          <a:bodyPr>
            <a:normAutofit/>
          </a:bodyPr>
          <a:lstStyle>
            <a:lvl1pPr>
              <a:buClr>
                <a:srgbClr val="1999C8"/>
              </a:buClr>
              <a:defRPr sz="2400">
                <a:latin typeface="Aptos" panose="020B0004020202020204" pitchFamily="34" charset="0"/>
              </a:defRPr>
            </a:lvl1pPr>
            <a:lvl2pPr>
              <a:buClr>
                <a:srgbClr val="00B0F0"/>
              </a:buClr>
              <a:defRPr sz="2400">
                <a:latin typeface="Aptos" panose="020B0004020202020204" pitchFamily="34" charset="0"/>
              </a:defRPr>
            </a:lvl2pPr>
            <a:lvl3pPr>
              <a:buClr>
                <a:schemeClr val="bg1">
                  <a:lumMod val="65000"/>
                </a:schemeClr>
              </a:buClr>
              <a:defRPr sz="2000">
                <a:latin typeface="Aptos" panose="020B0004020202020204" pitchFamily="34" charset="0"/>
              </a:defRPr>
            </a:lvl3pPr>
            <a:lvl4pPr>
              <a:buClr>
                <a:schemeClr val="accent1"/>
              </a:buClr>
              <a:defRPr sz="1800">
                <a:latin typeface="Aptos" panose="020B0004020202020204" pitchFamily="34" charset="0"/>
              </a:defRPr>
            </a:lvl4pPr>
            <a:lvl5pPr>
              <a:defRPr sz="1800">
                <a:latin typeface="Aptos" panose="020B00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1621533"/>
            <a:ext cx="5422392" cy="4315717"/>
          </a:xfrm>
        </p:spPr>
        <p:txBody>
          <a:bodyPr>
            <a:normAutofit/>
          </a:bodyPr>
          <a:lstStyle>
            <a:lvl1pPr>
              <a:buClr>
                <a:srgbClr val="1999C8"/>
              </a:buClr>
              <a:defRPr sz="2400">
                <a:latin typeface="Aptos" panose="020B0004020202020204" pitchFamily="34" charset="0"/>
              </a:defRPr>
            </a:lvl1pPr>
            <a:lvl2pPr>
              <a:buClr>
                <a:srgbClr val="00B0F0"/>
              </a:buClr>
              <a:defRPr sz="2400">
                <a:latin typeface="Aptos" panose="020B0004020202020204" pitchFamily="34" charset="0"/>
              </a:defRPr>
            </a:lvl2pPr>
            <a:lvl3pPr>
              <a:buClr>
                <a:schemeClr val="bg1">
                  <a:lumMod val="65000"/>
                </a:schemeClr>
              </a:buClr>
              <a:defRPr sz="2000">
                <a:latin typeface="Aptos" panose="020B0004020202020204" pitchFamily="34" charset="0"/>
              </a:defRPr>
            </a:lvl3pPr>
            <a:lvl4pPr>
              <a:buClr>
                <a:schemeClr val="accent1"/>
              </a:buClr>
              <a:defRPr sz="1800">
                <a:latin typeface="Aptos" panose="020B0004020202020204" pitchFamily="34" charset="0"/>
              </a:defRPr>
            </a:lvl4pPr>
            <a:lvl5pPr>
              <a:defRPr sz="1800">
                <a:latin typeface="Aptos" panose="020B00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4652BC6D-8C31-67E2-DBE3-13F23AA53BCD}"/>
              </a:ext>
            </a:extLst>
          </p:cNvPr>
          <p:cNvSpPr txBox="1"/>
          <p:nvPr userDrawn="1"/>
        </p:nvSpPr>
        <p:spPr>
          <a:xfrm>
            <a:off x="5513096" y="6216260"/>
            <a:ext cx="6097712" cy="369332"/>
          </a:xfrm>
          <a:prstGeom prst="rect">
            <a:avLst/>
          </a:prstGeom>
          <a:noFill/>
        </p:spPr>
        <p:txBody>
          <a:bodyPr wrap="square">
            <a:spAutoFit/>
          </a:bodyPr>
          <a:lstStyle/>
          <a:p>
            <a:pPr algn="r"/>
            <a:r>
              <a:rPr lang="en-US" sz="1800" b="1" dirty="0">
                <a:solidFill>
                  <a:schemeClr val="accent1"/>
                </a:solidFill>
                <a:latin typeface="Aptos" panose="020B0004020202020204" pitchFamily="34" charset="0"/>
              </a:rPr>
              <a:t>OSHA.GOV</a:t>
            </a:r>
          </a:p>
        </p:txBody>
      </p:sp>
      <p:pic>
        <p:nvPicPr>
          <p:cNvPr id="5" name="Picture 4">
            <a:extLst>
              <a:ext uri="{FF2B5EF4-FFF2-40B4-BE49-F238E27FC236}">
                <a16:creationId xmlns:a16="http://schemas.microsoft.com/office/drawing/2014/main" id="{D4280BDD-8321-613B-A705-7915D117493E}"/>
              </a:ext>
            </a:extLst>
          </p:cNvPr>
          <p:cNvPicPr>
            <a:picLocks noChangeAspect="1"/>
          </p:cNvPicPr>
          <p:nvPr userDrawn="1"/>
        </p:nvPicPr>
        <p:blipFill>
          <a:blip r:embed="rId2"/>
          <a:srcRect l="-495" t="26917" r="1953"/>
          <a:stretch/>
        </p:blipFill>
        <p:spPr>
          <a:xfrm>
            <a:off x="-76200" y="0"/>
            <a:ext cx="12268200" cy="1340493"/>
          </a:xfrm>
          <a:prstGeom prst="rect">
            <a:avLst/>
          </a:prstGeom>
        </p:spPr>
      </p:pic>
      <p:sp>
        <p:nvSpPr>
          <p:cNvPr id="8" name="Rectangle 7">
            <a:extLst>
              <a:ext uri="{FF2B5EF4-FFF2-40B4-BE49-F238E27FC236}">
                <a16:creationId xmlns:a16="http://schemas.microsoft.com/office/drawing/2014/main" id="{31260E24-8E4B-0E40-5E5D-C4B885EFCA17}"/>
              </a:ext>
            </a:extLst>
          </p:cNvPr>
          <p:cNvSpPr/>
          <p:nvPr userDrawn="1"/>
        </p:nvSpPr>
        <p:spPr>
          <a:xfrm>
            <a:off x="5983705" y="0"/>
            <a:ext cx="336884" cy="999200"/>
          </a:xfrm>
          <a:prstGeom prst="rect">
            <a:avLst/>
          </a:prstGeom>
          <a:solidFill>
            <a:srgbClr val="0029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4D24FF56-4730-5F2C-14F3-C3F1E8B22964}"/>
              </a:ext>
            </a:extLst>
          </p:cNvPr>
          <p:cNvSpPr>
            <a:spLocks noGrp="1"/>
          </p:cNvSpPr>
          <p:nvPr>
            <p:ph type="title"/>
          </p:nvPr>
        </p:nvSpPr>
        <p:spPr>
          <a:xfrm>
            <a:off x="581192" y="281040"/>
            <a:ext cx="9969577" cy="509081"/>
          </a:xfrm>
        </p:spPr>
        <p:txBody>
          <a:bodyPr anchor="ctr" anchorCtr="0">
            <a:normAutofit/>
          </a:bodyPr>
          <a:lstStyle>
            <a:lvl1pPr>
              <a:defRPr sz="3200" b="1" cap="none" baseline="0">
                <a:latin typeface="Aptos" panose="020B000402020202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CC30781B-F151-29A9-1A41-2A39F8C446F5}"/>
              </a:ext>
            </a:extLst>
          </p:cNvPr>
          <p:cNvCxnSpPr/>
          <p:nvPr userDrawn="1"/>
        </p:nvCxnSpPr>
        <p:spPr>
          <a:xfrm>
            <a:off x="4802808" y="1304681"/>
            <a:ext cx="1570383" cy="0"/>
          </a:xfrm>
          <a:prstGeom prst="line">
            <a:avLst/>
          </a:prstGeom>
          <a:ln w="69850">
            <a:solidFill>
              <a:srgbClr val="1999C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391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BA55E1-3120-BA71-F0FB-121E3D436A89}"/>
              </a:ext>
            </a:extLst>
          </p:cNvPr>
          <p:cNvPicPr>
            <a:picLocks noChangeAspect="1"/>
          </p:cNvPicPr>
          <p:nvPr userDrawn="1"/>
        </p:nvPicPr>
        <p:blipFill>
          <a:blip r:embed="rId2"/>
          <a:srcRect l="1035" t="804" r="1035"/>
          <a:stretch/>
        </p:blipFill>
        <p:spPr>
          <a:xfrm>
            <a:off x="0" y="0"/>
            <a:ext cx="12192000" cy="1819455"/>
          </a:xfrm>
          <a:prstGeom prst="rect">
            <a:avLst/>
          </a:prstGeom>
        </p:spPr>
      </p:pic>
      <p:sp>
        <p:nvSpPr>
          <p:cNvPr id="3" name="Content Placeholder 2"/>
          <p:cNvSpPr>
            <a:spLocks noGrp="1"/>
          </p:cNvSpPr>
          <p:nvPr>
            <p:ph sz="half" idx="1"/>
          </p:nvPr>
        </p:nvSpPr>
        <p:spPr>
          <a:xfrm>
            <a:off x="581193" y="2228003"/>
            <a:ext cx="5422390" cy="3633047"/>
          </a:xfrm>
        </p:spPr>
        <p:txBody>
          <a:bodyPr>
            <a:normAutofit/>
          </a:bodyPr>
          <a:lstStyle>
            <a:lvl1pPr>
              <a:buClr>
                <a:srgbClr val="1999C8"/>
              </a:buClr>
              <a:defRPr sz="2400">
                <a:latin typeface="Aptos" panose="020B0004020202020204" pitchFamily="34" charset="0"/>
              </a:defRPr>
            </a:lvl1pPr>
            <a:lvl2pPr>
              <a:buClr>
                <a:srgbClr val="00B0F0"/>
              </a:buClr>
              <a:defRPr sz="2400">
                <a:latin typeface="Aptos" panose="020B0004020202020204" pitchFamily="34" charset="0"/>
              </a:defRPr>
            </a:lvl2pPr>
            <a:lvl3pPr>
              <a:buClr>
                <a:schemeClr val="bg1">
                  <a:lumMod val="65000"/>
                </a:schemeClr>
              </a:buClr>
              <a:defRPr sz="2000">
                <a:latin typeface="Aptos" panose="020B0004020202020204" pitchFamily="34" charset="0"/>
              </a:defRPr>
            </a:lvl3pPr>
            <a:lvl4pPr>
              <a:buClr>
                <a:schemeClr val="accent1"/>
              </a:buClr>
              <a:defRPr sz="1800">
                <a:latin typeface="Aptos" panose="020B0004020202020204" pitchFamily="34" charset="0"/>
              </a:defRPr>
            </a:lvl4pPr>
            <a:lvl5pPr>
              <a:defRPr sz="1800">
                <a:latin typeface="Aptos" panose="020B00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3"/>
            <a:ext cx="5422392" cy="3633047"/>
          </a:xfrm>
        </p:spPr>
        <p:txBody>
          <a:bodyPr>
            <a:normAutofit/>
          </a:bodyPr>
          <a:lstStyle>
            <a:lvl1pPr>
              <a:buClr>
                <a:srgbClr val="1999C8"/>
              </a:buClr>
              <a:defRPr sz="2400">
                <a:latin typeface="Aptos" panose="020B0004020202020204" pitchFamily="34" charset="0"/>
              </a:defRPr>
            </a:lvl1pPr>
            <a:lvl2pPr>
              <a:buClr>
                <a:srgbClr val="00B0F0"/>
              </a:buClr>
              <a:defRPr sz="2400">
                <a:latin typeface="Aptos" panose="020B0004020202020204" pitchFamily="34" charset="0"/>
              </a:defRPr>
            </a:lvl2pPr>
            <a:lvl3pPr>
              <a:buClr>
                <a:schemeClr val="bg1">
                  <a:lumMod val="65000"/>
                </a:schemeClr>
              </a:buClr>
              <a:defRPr sz="2000">
                <a:latin typeface="Aptos" panose="020B0004020202020204" pitchFamily="34" charset="0"/>
              </a:defRPr>
            </a:lvl3pPr>
            <a:lvl4pPr>
              <a:buClr>
                <a:schemeClr val="accent1"/>
              </a:buClr>
              <a:defRPr sz="1800">
                <a:latin typeface="Aptos" panose="020B0004020202020204" pitchFamily="34" charset="0"/>
              </a:defRPr>
            </a:lvl4pPr>
            <a:lvl5pPr>
              <a:defRPr sz="1800">
                <a:latin typeface="Aptos" panose="020B00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4652BC6D-8C31-67E2-DBE3-13F23AA53BCD}"/>
              </a:ext>
            </a:extLst>
          </p:cNvPr>
          <p:cNvSpPr txBox="1"/>
          <p:nvPr userDrawn="1"/>
        </p:nvSpPr>
        <p:spPr>
          <a:xfrm>
            <a:off x="5513096" y="6216260"/>
            <a:ext cx="6097712" cy="369332"/>
          </a:xfrm>
          <a:prstGeom prst="rect">
            <a:avLst/>
          </a:prstGeom>
          <a:noFill/>
        </p:spPr>
        <p:txBody>
          <a:bodyPr wrap="square">
            <a:spAutoFit/>
          </a:bodyPr>
          <a:lstStyle/>
          <a:p>
            <a:pPr algn="r"/>
            <a:r>
              <a:rPr lang="en-US" sz="1800" b="1" dirty="0">
                <a:solidFill>
                  <a:schemeClr val="accent1"/>
                </a:solidFill>
                <a:latin typeface="Aptos" panose="020B0004020202020204" pitchFamily="34" charset="0"/>
              </a:rPr>
              <a:t>OSHA.GOV</a:t>
            </a:r>
          </a:p>
        </p:txBody>
      </p:sp>
      <p:sp>
        <p:nvSpPr>
          <p:cNvPr id="5" name="Rectangle 4">
            <a:extLst>
              <a:ext uri="{FF2B5EF4-FFF2-40B4-BE49-F238E27FC236}">
                <a16:creationId xmlns:a16="http://schemas.microsoft.com/office/drawing/2014/main" id="{89216F39-B345-5F75-AF17-7D7583F12C50}"/>
              </a:ext>
            </a:extLst>
          </p:cNvPr>
          <p:cNvSpPr/>
          <p:nvPr userDrawn="1"/>
        </p:nvSpPr>
        <p:spPr>
          <a:xfrm>
            <a:off x="5662863" y="0"/>
            <a:ext cx="657726" cy="1364622"/>
          </a:xfrm>
          <a:prstGeom prst="rect">
            <a:avLst/>
          </a:prstGeom>
          <a:solidFill>
            <a:srgbClr val="0029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E6BBD75-76E3-D1E0-8AC1-20EE12C2654E}"/>
              </a:ext>
            </a:extLst>
          </p:cNvPr>
          <p:cNvSpPr>
            <a:spLocks noGrp="1"/>
          </p:cNvSpPr>
          <p:nvPr>
            <p:ph type="title"/>
          </p:nvPr>
        </p:nvSpPr>
        <p:spPr>
          <a:xfrm>
            <a:off x="581192" y="376290"/>
            <a:ext cx="9969577" cy="988332"/>
          </a:xfrm>
        </p:spPr>
        <p:txBody>
          <a:bodyPr>
            <a:normAutofit/>
          </a:bodyPr>
          <a:lstStyle>
            <a:lvl1pPr>
              <a:defRPr sz="3200" b="1" cap="none" baseline="0">
                <a:latin typeface="Aptos" panose="020B0004020202020204" pitchFamily="34" charset="0"/>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EFE9BDC4-1F04-0101-5F9C-DA5FB68FC396}"/>
              </a:ext>
            </a:extLst>
          </p:cNvPr>
          <p:cNvCxnSpPr/>
          <p:nvPr userDrawn="1"/>
        </p:nvCxnSpPr>
        <p:spPr>
          <a:xfrm>
            <a:off x="4897384" y="1759359"/>
            <a:ext cx="1570383" cy="0"/>
          </a:xfrm>
          <a:prstGeom prst="line">
            <a:avLst/>
          </a:prstGeom>
          <a:ln w="69850">
            <a:solidFill>
              <a:srgbClr val="1999C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6675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31EF80-ED84-8788-C336-9FBDAEDB691A}"/>
              </a:ext>
            </a:extLst>
          </p:cNvPr>
          <p:cNvPicPr>
            <a:picLocks noChangeAspect="1"/>
          </p:cNvPicPr>
          <p:nvPr userDrawn="1"/>
        </p:nvPicPr>
        <p:blipFill>
          <a:blip r:embed="rId2"/>
          <a:srcRect l="1035" t="804" r="1035"/>
          <a:stretch/>
        </p:blipFill>
        <p:spPr>
          <a:xfrm>
            <a:off x="0" y="0"/>
            <a:ext cx="12192000" cy="1819455"/>
          </a:xfrm>
          <a:prstGeom prst="rect">
            <a:avLst/>
          </a:prstGeom>
        </p:spPr>
      </p:pic>
      <p:sp>
        <p:nvSpPr>
          <p:cNvPr id="3" name="Text Placeholder 2"/>
          <p:cNvSpPr>
            <a:spLocks noGrp="1"/>
          </p:cNvSpPr>
          <p:nvPr>
            <p:ph type="body" idx="1"/>
          </p:nvPr>
        </p:nvSpPr>
        <p:spPr>
          <a:xfrm>
            <a:off x="497753" y="2250892"/>
            <a:ext cx="5087075" cy="536005"/>
          </a:xfrm>
        </p:spPr>
        <p:txBody>
          <a:bodyPr anchor="b">
            <a:noAutofit/>
          </a:bodyPr>
          <a:lstStyle>
            <a:lvl1pPr marL="0" indent="0">
              <a:buNone/>
              <a:defRPr sz="2400" b="1">
                <a:solidFill>
                  <a:srgbClr val="1999C8"/>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lvl1pPr>
              <a:buClr>
                <a:srgbClr val="1999C8"/>
              </a:buClr>
              <a:defRPr>
                <a:latin typeface="Aptos" panose="020B0004020202020204" pitchFamily="34" charset="0"/>
              </a:defRPr>
            </a:lvl1pPr>
            <a:lvl2pPr>
              <a:buClr>
                <a:srgbClr val="00B0F0"/>
              </a:buClr>
              <a:defRPr sz="2400">
                <a:latin typeface="Aptos" panose="020B0004020202020204" pitchFamily="34" charset="0"/>
              </a:defRPr>
            </a:lvl2pPr>
            <a:lvl3pPr>
              <a:buClr>
                <a:schemeClr val="bg1">
                  <a:lumMod val="65000"/>
                </a:schemeClr>
              </a:buClr>
              <a:defRPr sz="2000">
                <a:latin typeface="Aptos" panose="020B0004020202020204" pitchFamily="34" charset="0"/>
              </a:defRPr>
            </a:lvl3pPr>
            <a:lvl4pPr>
              <a:buClr>
                <a:schemeClr val="accent1"/>
              </a:buClr>
              <a:defRPr sz="1800">
                <a:latin typeface="Aptos" panose="020B0004020202020204" pitchFamily="34" charset="0"/>
              </a:defRPr>
            </a:lvl4pPr>
            <a:lvl5pPr>
              <a:defRPr sz="1800">
                <a:latin typeface="Aptos" panose="020B00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34269" y="2250892"/>
            <a:ext cx="5087073" cy="553373"/>
          </a:xfrm>
        </p:spPr>
        <p:txBody>
          <a:bodyPr anchor="b">
            <a:noAutofit/>
          </a:bodyPr>
          <a:lstStyle>
            <a:lvl1pPr marL="0" indent="0">
              <a:buNone/>
              <a:defRPr sz="2400" b="1">
                <a:solidFill>
                  <a:srgbClr val="1999C8"/>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lvl1pPr>
              <a:buClr>
                <a:srgbClr val="1999C8"/>
              </a:buClr>
              <a:defRPr>
                <a:latin typeface="Aptos" panose="020B0004020202020204" pitchFamily="34" charset="0"/>
              </a:defRPr>
            </a:lvl1pPr>
            <a:lvl2pPr>
              <a:buClr>
                <a:srgbClr val="00B0F0"/>
              </a:buClr>
              <a:defRPr sz="2400">
                <a:latin typeface="Aptos" panose="020B0004020202020204" pitchFamily="34" charset="0"/>
              </a:defRPr>
            </a:lvl2pPr>
            <a:lvl3pPr>
              <a:buClr>
                <a:schemeClr val="bg1">
                  <a:lumMod val="65000"/>
                </a:schemeClr>
              </a:buClr>
              <a:defRPr sz="2000">
                <a:latin typeface="Aptos" panose="020B0004020202020204" pitchFamily="34" charset="0"/>
              </a:defRPr>
            </a:lvl3pPr>
            <a:lvl4pPr>
              <a:buClr>
                <a:schemeClr val="accent1"/>
              </a:buClr>
              <a:defRPr sz="1800">
                <a:latin typeface="Aptos" panose="020B0004020202020204" pitchFamily="34" charset="0"/>
              </a:defRPr>
            </a:lvl4pPr>
            <a:lvl5pPr>
              <a:defRPr sz="1800">
                <a:latin typeface="Aptos" panose="020B00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56F74728-E4B8-0827-E38D-9DADE610DFCB}"/>
              </a:ext>
            </a:extLst>
          </p:cNvPr>
          <p:cNvSpPr txBox="1"/>
          <p:nvPr userDrawn="1"/>
        </p:nvSpPr>
        <p:spPr>
          <a:xfrm>
            <a:off x="5513096" y="6216260"/>
            <a:ext cx="6097712" cy="369332"/>
          </a:xfrm>
          <a:prstGeom prst="rect">
            <a:avLst/>
          </a:prstGeom>
          <a:noFill/>
        </p:spPr>
        <p:txBody>
          <a:bodyPr wrap="square">
            <a:spAutoFit/>
          </a:bodyPr>
          <a:lstStyle/>
          <a:p>
            <a:pPr algn="r"/>
            <a:r>
              <a:rPr lang="en-US" sz="1800" b="1" dirty="0">
                <a:solidFill>
                  <a:schemeClr val="accent1"/>
                </a:solidFill>
                <a:latin typeface="Aptos" panose="020B0004020202020204" pitchFamily="34" charset="0"/>
              </a:rPr>
              <a:t>OSHA.GOV</a:t>
            </a:r>
          </a:p>
        </p:txBody>
      </p:sp>
      <p:sp>
        <p:nvSpPr>
          <p:cNvPr id="2" name="Rectangle 1">
            <a:extLst>
              <a:ext uri="{FF2B5EF4-FFF2-40B4-BE49-F238E27FC236}">
                <a16:creationId xmlns:a16="http://schemas.microsoft.com/office/drawing/2014/main" id="{600084CA-4450-A029-D9FD-E9435204F79F}"/>
              </a:ext>
            </a:extLst>
          </p:cNvPr>
          <p:cNvSpPr/>
          <p:nvPr userDrawn="1"/>
        </p:nvSpPr>
        <p:spPr>
          <a:xfrm>
            <a:off x="5513096" y="0"/>
            <a:ext cx="807493" cy="1364622"/>
          </a:xfrm>
          <a:prstGeom prst="rect">
            <a:avLst/>
          </a:prstGeom>
          <a:solidFill>
            <a:srgbClr val="0029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E79625C0-4BE2-A584-507C-355B7A9967F1}"/>
              </a:ext>
            </a:extLst>
          </p:cNvPr>
          <p:cNvSpPr>
            <a:spLocks noGrp="1"/>
          </p:cNvSpPr>
          <p:nvPr>
            <p:ph type="title"/>
          </p:nvPr>
        </p:nvSpPr>
        <p:spPr>
          <a:xfrm>
            <a:off x="581192" y="376290"/>
            <a:ext cx="9969577" cy="988332"/>
          </a:xfrm>
        </p:spPr>
        <p:txBody>
          <a:bodyPr>
            <a:normAutofit/>
          </a:bodyPr>
          <a:lstStyle>
            <a:lvl1pPr>
              <a:defRPr sz="3200" b="1" cap="none" baseline="0">
                <a:latin typeface="Aptos" panose="020B0004020202020204" pitchFamily="34" charset="0"/>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DA74DE6E-CA3B-ABC4-4A43-982D0B88497E}"/>
              </a:ext>
            </a:extLst>
          </p:cNvPr>
          <p:cNvCxnSpPr/>
          <p:nvPr userDrawn="1"/>
        </p:nvCxnSpPr>
        <p:spPr>
          <a:xfrm>
            <a:off x="4799636" y="1745711"/>
            <a:ext cx="1570383" cy="0"/>
          </a:xfrm>
          <a:prstGeom prst="line">
            <a:avLst/>
          </a:prstGeom>
          <a:ln w="69850">
            <a:solidFill>
              <a:srgbClr val="1999C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025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3402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1" r:id="rId4"/>
    <p:sldLayoutId id="2147483663" r:id="rId5"/>
    <p:sldLayoutId id="2147483664" r:id="rId6"/>
    <p:sldLayoutId id="2147483676" r:id="rId7"/>
    <p:sldLayoutId id="2147483672" r:id="rId8"/>
    <p:sldLayoutId id="2147483665" r:id="rId9"/>
    <p:sldLayoutId id="2147483666" r:id="rId10"/>
    <p:sldLayoutId id="2147483677" r:id="rId11"/>
    <p:sldLayoutId id="2147483673" r:id="rId12"/>
    <p:sldLayoutId id="2147483667" r:id="rId13"/>
    <p:sldLayoutId id="2147483668" r:id="rId14"/>
    <p:sldLayoutId id="2147483669" r:id="rId15"/>
    <p:sldLayoutId id="2147483670" r:id="rId16"/>
  </p:sldLayoutIdLst>
  <p:txStyles>
    <p:titleStyle>
      <a:lvl1pPr algn="l" defTabSz="457200" rtl="0" eaLnBrk="1" latinLnBrk="0" hangingPunct="1">
        <a:spcBef>
          <a:spcPct val="0"/>
        </a:spcBef>
        <a:buNone/>
        <a:defRPr sz="3200" b="1" i="0" kern="1200" cap="none" baseline="0">
          <a:solidFill>
            <a:schemeClr val="bg1"/>
          </a:solidFill>
          <a:latin typeface="Aptos" panose="020B0004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rgbClr val="1999C8"/>
        </a:buClr>
        <a:buSzPct val="92000"/>
        <a:buFont typeface="Wingdings 2" panose="05020102010507070707" pitchFamily="18" charset="2"/>
        <a:buChar char=""/>
        <a:defRPr sz="2400" kern="1200">
          <a:solidFill>
            <a:schemeClr val="tx2"/>
          </a:solidFill>
          <a:latin typeface="Aptos" panose="020B0004020202020204" pitchFamily="34" charset="0"/>
          <a:ea typeface="+mn-ea"/>
          <a:cs typeface="+mn-cs"/>
        </a:defRPr>
      </a:lvl1pPr>
      <a:lvl2pPr marL="630000" indent="-306000" algn="l" defTabSz="457200" rtl="0" eaLnBrk="1" latinLnBrk="0" hangingPunct="1">
        <a:spcBef>
          <a:spcPct val="20000"/>
        </a:spcBef>
        <a:spcAft>
          <a:spcPts val="600"/>
        </a:spcAft>
        <a:buClr>
          <a:srgbClr val="00B0F0"/>
        </a:buClr>
        <a:buSzPct val="92000"/>
        <a:buFont typeface="Wingdings 2" panose="05020102010507070707" pitchFamily="18" charset="2"/>
        <a:buChar char=""/>
        <a:defRPr sz="2400" kern="1200">
          <a:solidFill>
            <a:schemeClr val="tx2"/>
          </a:solidFill>
          <a:latin typeface="Aptos" panose="020B0004020202020204" pitchFamily="34" charset="0"/>
          <a:ea typeface="+mn-ea"/>
          <a:cs typeface="+mn-cs"/>
        </a:defRPr>
      </a:lvl2pPr>
      <a:lvl3pPr marL="900000" indent="-270000" algn="l" defTabSz="457200" rtl="0" eaLnBrk="1" latinLnBrk="0" hangingPunct="1">
        <a:spcBef>
          <a:spcPct val="20000"/>
        </a:spcBef>
        <a:spcAft>
          <a:spcPts val="600"/>
        </a:spcAft>
        <a:buClr>
          <a:schemeClr val="bg1">
            <a:lumMod val="65000"/>
          </a:schemeClr>
        </a:buClr>
        <a:buSzPct val="92000"/>
        <a:buFont typeface="Wingdings 2" panose="05020102010507070707" pitchFamily="18" charset="2"/>
        <a:buChar char=""/>
        <a:defRPr sz="2000" kern="1200">
          <a:solidFill>
            <a:schemeClr val="tx2"/>
          </a:solidFill>
          <a:latin typeface="Aptos" panose="020B0004020202020204" pitchFamily="34" charset="0"/>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2"/>
          </a:solidFill>
          <a:latin typeface="Aptos" panose="020B0004020202020204" pitchFamily="34" charset="0"/>
          <a:ea typeface="+mn-ea"/>
          <a:cs typeface="+mn-cs"/>
        </a:defRPr>
      </a:lvl4pPr>
      <a:lvl5pPr marL="1602000" indent="-234000" algn="l" defTabSz="457200" rtl="0" eaLnBrk="1" latinLnBrk="0" hangingPunct="1">
        <a:spcBef>
          <a:spcPct val="20000"/>
        </a:spcBef>
        <a:spcAft>
          <a:spcPts val="600"/>
        </a:spcAft>
        <a:buClr>
          <a:srgbClr val="0079D1"/>
        </a:buClr>
        <a:buSzPct val="92000"/>
        <a:buFont typeface="Wingdings 2" panose="05020102010507070707" pitchFamily="18" charset="2"/>
        <a:buChar char=""/>
        <a:defRPr sz="1800" kern="1200">
          <a:solidFill>
            <a:schemeClr val="tx2"/>
          </a:solidFill>
          <a:latin typeface="Aptos" panose="020B0004020202020204"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sha.gov/complianceassistance/ca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osha.gov/heat-exposure/rulemak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osha.gov/workers"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www.osha.gov/employer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hyperlink" Target="https://gcc02.safelinks.protection.outlook.com/?url=http%3A%2F%2Fwww.osha.gov%2Fotiec&amp;data=05%7C01%7CMiller.Steven.L%40dol.gov%7C1c90683d7e094e8f213008da4e3fa852%7C75a6305472044e0c9126adab971d4aca%7C0%7C0%7C637908332550562610%7CUnknown%7CTWFpbGZsb3d8eyJWIjoiMC4wLjAwMDAiLCJQIjoiV2luMzIiLCJBTiI6Ik1haWwiLCJXVCI6Mn0%3D%7C3000%7C%7C%7C&amp;sdata=nCvktOU5PIt4d63Kdz2b6bGX4HKXaCqhp1tI%2Fowg4y0%3D&amp;reserved=0"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ford.tonya.e@dol.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mailto:remembrance@dol.gov"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osha.gov/quicktakes/12162024"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file:///C:\Users\KMDarby\AppData\Local\Microsoft\Windows\INetCache\Content.Outlook\NTH6Q6IX\Did%20You%20Know%3f" TargetMode="External"/><Relationship Id="rId4" Type="http://schemas.openxmlformats.org/officeDocument/2006/relationships/hyperlink" Target="https://www.osha.gov/quicktakes/12162024-sp"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www.osha.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81191" y="1020431"/>
            <a:ext cx="6532409" cy="1475013"/>
          </a:xfrm>
        </p:spPr>
        <p:txBody>
          <a:bodyPr>
            <a:normAutofit/>
          </a:bodyPr>
          <a:lstStyle/>
          <a:p>
            <a:r>
              <a:rPr lang="en-US" dirty="0"/>
              <a:t>OSHA Update</a:t>
            </a:r>
            <a:br>
              <a:rPr lang="en-US" dirty="0"/>
            </a:br>
            <a:endParaRPr lang="en-US" dirty="0"/>
          </a:p>
        </p:txBody>
      </p:sp>
      <p:sp>
        <p:nvSpPr>
          <p:cNvPr id="6" name="Text Placeholder 5"/>
          <p:cNvSpPr>
            <a:spLocks noGrp="1"/>
          </p:cNvSpPr>
          <p:nvPr>
            <p:ph type="subTitle" idx="1"/>
          </p:nvPr>
        </p:nvSpPr>
        <p:spPr>
          <a:xfrm>
            <a:off x="581191" y="2339996"/>
            <a:ext cx="6532563" cy="590550"/>
          </a:xfrm>
        </p:spPr>
        <p:txBody>
          <a:bodyPr>
            <a:normAutofit fontScale="92500" lnSpcReduction="20000"/>
          </a:bodyPr>
          <a:lstStyle/>
          <a:p>
            <a:r>
              <a:rPr lang="en-US" dirty="0"/>
              <a:t>Danielle DiGironimo, CSP</a:t>
            </a:r>
            <a:br>
              <a:rPr lang="en-US" dirty="0"/>
            </a:br>
            <a:r>
              <a:rPr lang="en-US" dirty="0"/>
              <a:t>Assistant Area Director – Marlton Office</a:t>
            </a:r>
          </a:p>
        </p:txBody>
      </p:sp>
    </p:spTree>
    <p:extLst>
      <p:ext uri="{BB962C8B-B14F-4D97-AF65-F5344CB8AC3E}">
        <p14:creationId xmlns:p14="http://schemas.microsoft.com/office/powerpoint/2010/main" val="2838643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30E1E-1EBB-3617-2055-D28C32CEFE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8A7FFE-BC43-090E-8C35-06123C9AC910}"/>
              </a:ext>
            </a:extLst>
          </p:cNvPr>
          <p:cNvSpPr>
            <a:spLocks noGrp="1"/>
          </p:cNvSpPr>
          <p:nvPr>
            <p:ph type="title"/>
          </p:nvPr>
        </p:nvSpPr>
        <p:spPr>
          <a:xfrm>
            <a:off x="581192" y="490119"/>
            <a:ext cx="9969577" cy="509081"/>
          </a:xfrm>
        </p:spPr>
        <p:txBody>
          <a:bodyPr>
            <a:normAutofit fontScale="90000"/>
          </a:bodyPr>
          <a:lstStyle/>
          <a:p>
            <a:r>
              <a:rPr lang="en-US" dirty="0"/>
              <a:t>ON-SITE CONSULTATION PROGRAM &amp; </a:t>
            </a:r>
          </a:p>
        </p:txBody>
      </p:sp>
      <p:sp>
        <p:nvSpPr>
          <p:cNvPr id="4" name="Title 1">
            <a:extLst>
              <a:ext uri="{FF2B5EF4-FFF2-40B4-BE49-F238E27FC236}">
                <a16:creationId xmlns:a16="http://schemas.microsoft.com/office/drawing/2014/main" id="{4ED7DAB2-C1AD-8FEC-86A5-868691CF59E7}"/>
              </a:ext>
            </a:extLst>
          </p:cNvPr>
          <p:cNvSpPr txBox="1">
            <a:spLocks/>
          </p:cNvSpPr>
          <p:nvPr/>
        </p:nvSpPr>
        <p:spPr>
          <a:xfrm>
            <a:off x="581192" y="801285"/>
            <a:ext cx="9969577" cy="509081"/>
          </a:xfrm>
          <a:prstGeom prst="rect">
            <a:avLst/>
          </a:prstGeom>
        </p:spPr>
        <p:txBody>
          <a:bodyPr vert="horz" lIns="91440" tIns="45720" rIns="91440" bIns="45720" rtlCol="0" anchor="ctr" anchorCtr="0">
            <a:normAutofit fontScale="90000" lnSpcReduction="10000"/>
          </a:bodyPr>
          <a:lstStyle>
            <a:lvl1pPr algn="l" defTabSz="457200" rtl="0" eaLnBrk="1" latinLnBrk="0" hangingPunct="1">
              <a:spcBef>
                <a:spcPct val="0"/>
              </a:spcBef>
              <a:buNone/>
              <a:defRPr sz="3200" b="1" i="0" kern="1200" cap="none" baseline="0">
                <a:solidFill>
                  <a:srgbClr val="00294E"/>
                </a:solidFill>
                <a:latin typeface="Aptos" panose="020B0004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COMPLIANCE ASSISTANCE SPECIALISTS</a:t>
            </a:r>
          </a:p>
        </p:txBody>
      </p:sp>
      <p:sp>
        <p:nvSpPr>
          <p:cNvPr id="3" name="Content Placeholder 2">
            <a:extLst>
              <a:ext uri="{FF2B5EF4-FFF2-40B4-BE49-F238E27FC236}">
                <a16:creationId xmlns:a16="http://schemas.microsoft.com/office/drawing/2014/main" id="{C07CE128-4B9B-3943-9F5E-469496A6055C}"/>
              </a:ext>
            </a:extLst>
          </p:cNvPr>
          <p:cNvSpPr>
            <a:spLocks noGrp="1"/>
          </p:cNvSpPr>
          <p:nvPr>
            <p:ph idx="1"/>
          </p:nvPr>
        </p:nvSpPr>
        <p:spPr>
          <a:xfrm>
            <a:off x="581192" y="1621534"/>
            <a:ext cx="11029615" cy="4237266"/>
          </a:xfrm>
        </p:spPr>
        <p:txBody>
          <a:bodyPr anchor="t">
            <a:normAutofit/>
          </a:bodyPr>
          <a:lstStyle/>
          <a:p>
            <a:r>
              <a:rPr lang="en-US" dirty="0">
                <a:solidFill>
                  <a:schemeClr val="tx1"/>
                </a:solidFill>
              </a:rPr>
              <a:t>Offers small businesses confidential occupational safety and health services. </a:t>
            </a:r>
          </a:p>
          <a:p>
            <a:pPr lvl="2">
              <a:buClr>
                <a:srgbClr val="1999C8"/>
              </a:buClr>
              <a:buFont typeface="Wingdings" panose="05000000000000000000" pitchFamily="2" charset="2"/>
              <a:buChar char="§"/>
            </a:pPr>
            <a:r>
              <a:rPr lang="en-US" sz="2400" dirty="0">
                <a:solidFill>
                  <a:schemeClr val="tx1"/>
                </a:solidFill>
              </a:rPr>
              <a:t>Separate from enforcement. </a:t>
            </a:r>
          </a:p>
          <a:p>
            <a:r>
              <a:rPr lang="en-US" dirty="0">
                <a:solidFill>
                  <a:schemeClr val="tx1"/>
                </a:solidFill>
              </a:rPr>
              <a:t>CASs work with employers to:</a:t>
            </a:r>
          </a:p>
          <a:p>
            <a:pPr marL="1008063" lvl="1" indent="-342900">
              <a:buFont typeface="Wingdings" panose="05000000000000000000" pitchFamily="2" charset="2"/>
              <a:buChar char="§"/>
            </a:pPr>
            <a:r>
              <a:rPr lang="en-US" dirty="0">
                <a:solidFill>
                  <a:schemeClr val="tx1"/>
                </a:solidFill>
              </a:rPr>
              <a:t> find and fix workplace hazards, </a:t>
            </a:r>
          </a:p>
          <a:p>
            <a:pPr marL="1008063" lvl="1" indent="-342900">
              <a:buFont typeface="Wingdings" panose="05000000000000000000" pitchFamily="2" charset="2"/>
              <a:buChar char="§"/>
            </a:pPr>
            <a:r>
              <a:rPr lang="en-US" dirty="0">
                <a:solidFill>
                  <a:schemeClr val="tx1"/>
                </a:solidFill>
              </a:rPr>
              <a:t>give advise for complying with OSHA standards, </a:t>
            </a:r>
          </a:p>
          <a:p>
            <a:pPr marL="1008063" lvl="1" indent="-342900">
              <a:buFont typeface="Wingdings" panose="05000000000000000000" pitchFamily="2" charset="2"/>
              <a:buChar char="§"/>
            </a:pPr>
            <a:r>
              <a:rPr lang="en-US" dirty="0">
                <a:solidFill>
                  <a:schemeClr val="tx1"/>
                </a:solidFill>
              </a:rPr>
              <a:t>help establish and improve safety and health programs, and </a:t>
            </a:r>
          </a:p>
          <a:p>
            <a:pPr marL="1008063" lvl="1" indent="-342900">
              <a:buFont typeface="Wingdings" panose="05000000000000000000" pitchFamily="2" charset="2"/>
              <a:buChar char="§"/>
            </a:pPr>
            <a:r>
              <a:rPr lang="en-US" dirty="0">
                <a:solidFill>
                  <a:schemeClr val="tx1"/>
                </a:solidFill>
              </a:rPr>
              <a:t>train employees. </a:t>
            </a:r>
          </a:p>
          <a:p>
            <a:r>
              <a:rPr lang="en-US" dirty="0">
                <a:solidFill>
                  <a:schemeClr val="tx1"/>
                </a:solidFill>
              </a:rPr>
              <a:t>Find a CAS near you; </a:t>
            </a:r>
            <a:r>
              <a:rPr lang="en-US" b="0" i="0" u="sng" strike="noStrike" dirty="0">
                <a:solidFill>
                  <a:schemeClr val="tx1"/>
                </a:solidFill>
                <a:effectLst/>
                <a:latin typeface="Aptos" panose="020B0004020202020204" pitchFamily="34" charset="0"/>
                <a:hlinkClick r:id="rId3">
                  <a:extLst>
                    <a:ext uri="{A12FA001-AC4F-418D-AE19-62706E023703}">
                      <ahyp:hlinkClr xmlns:ahyp="http://schemas.microsoft.com/office/drawing/2018/hyperlinkcolor" val="tx"/>
                    </a:ext>
                  </a:extLst>
                </a:hlinkClick>
              </a:rPr>
              <a:t>https://www.osha.gov/complianceassistance/cas</a:t>
            </a:r>
            <a:r>
              <a:rPr lang="en-US" b="0" i="0" dirty="0">
                <a:solidFill>
                  <a:schemeClr val="tx1"/>
                </a:solidFill>
                <a:effectLst/>
                <a:latin typeface="Aptos" panose="020B0004020202020204" pitchFamily="34" charset="0"/>
              </a:rPr>
              <a:t>.</a:t>
            </a:r>
            <a:endParaRPr lang="en-US" dirty="0">
              <a:solidFill>
                <a:schemeClr val="tx1"/>
              </a:solidFill>
            </a:endParaRPr>
          </a:p>
        </p:txBody>
      </p:sp>
    </p:spTree>
    <p:extLst>
      <p:ext uri="{BB962C8B-B14F-4D97-AF65-F5344CB8AC3E}">
        <p14:creationId xmlns:p14="http://schemas.microsoft.com/office/powerpoint/2010/main" val="3545989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287C89-2CBC-09AA-D2FA-4BBFBC3B27A8}"/>
              </a:ext>
            </a:extLst>
          </p:cNvPr>
          <p:cNvSpPr>
            <a:spLocks noGrp="1"/>
          </p:cNvSpPr>
          <p:nvPr>
            <p:ph type="title"/>
          </p:nvPr>
        </p:nvSpPr>
        <p:spPr/>
        <p:txBody>
          <a:bodyPr>
            <a:normAutofit fontScale="90000"/>
          </a:bodyPr>
          <a:lstStyle/>
          <a:p>
            <a:r>
              <a:rPr lang="en-US" dirty="0"/>
              <a:t>Safe + Sound Week 2025</a:t>
            </a:r>
          </a:p>
        </p:txBody>
      </p:sp>
      <p:sp>
        <p:nvSpPr>
          <p:cNvPr id="2" name="Content Placeholder 1">
            <a:extLst>
              <a:ext uri="{FF2B5EF4-FFF2-40B4-BE49-F238E27FC236}">
                <a16:creationId xmlns:a16="http://schemas.microsoft.com/office/drawing/2014/main" id="{B75D6D6F-1C0B-59EC-4729-139CB0000C1C}"/>
              </a:ext>
            </a:extLst>
          </p:cNvPr>
          <p:cNvSpPr>
            <a:spLocks noGrp="1"/>
          </p:cNvSpPr>
          <p:nvPr>
            <p:ph idx="1"/>
          </p:nvPr>
        </p:nvSpPr>
        <p:spPr/>
        <p:txBody>
          <a:bodyPr/>
          <a:lstStyle/>
          <a:p>
            <a:r>
              <a:rPr lang="en-US" dirty="0"/>
              <a:t>Safe + Sound: Year-round campaign promoting workplace safety and health programs.</a:t>
            </a:r>
          </a:p>
          <a:p>
            <a:r>
              <a:rPr lang="en-US" dirty="0"/>
              <a:t>Safe + Sound Week was held August 11-17, 2025, celebrating workplace safety successes.</a:t>
            </a:r>
          </a:p>
          <a:p>
            <a:r>
              <a:rPr lang="en-US" dirty="0"/>
              <a:t>Offered resources and activities for emergency preparedness at work and home.</a:t>
            </a:r>
          </a:p>
          <a:p>
            <a:pPr marL="0" indent="0">
              <a:buNone/>
            </a:pPr>
            <a:br>
              <a:rPr lang="en-US" dirty="0"/>
            </a:br>
            <a:endParaRPr lang="en-US" dirty="0"/>
          </a:p>
        </p:txBody>
      </p:sp>
    </p:spTree>
    <p:extLst>
      <p:ext uri="{BB962C8B-B14F-4D97-AF65-F5344CB8AC3E}">
        <p14:creationId xmlns:p14="http://schemas.microsoft.com/office/powerpoint/2010/main" val="2446700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75B5F-52C7-22F8-D36E-30C1C69C06D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714EA6B-4AAE-739A-C0D3-DE74644B5B1A}"/>
              </a:ext>
            </a:extLst>
          </p:cNvPr>
          <p:cNvSpPr>
            <a:spLocks noGrp="1"/>
          </p:cNvSpPr>
          <p:nvPr>
            <p:ph type="title"/>
          </p:nvPr>
        </p:nvSpPr>
        <p:spPr>
          <a:xfrm>
            <a:off x="581192" y="623940"/>
            <a:ext cx="9969577" cy="509081"/>
          </a:xfrm>
        </p:spPr>
        <p:txBody>
          <a:bodyPr>
            <a:normAutofit fontScale="90000"/>
          </a:bodyPr>
          <a:lstStyle/>
          <a:p>
            <a:r>
              <a:rPr lang="en-US" dirty="0"/>
              <a:t> ENFORCEMENT</a:t>
            </a:r>
          </a:p>
        </p:txBody>
      </p:sp>
      <p:sp>
        <p:nvSpPr>
          <p:cNvPr id="2" name="Content Placeholder 1">
            <a:extLst>
              <a:ext uri="{FF2B5EF4-FFF2-40B4-BE49-F238E27FC236}">
                <a16:creationId xmlns:a16="http://schemas.microsoft.com/office/drawing/2014/main" id="{1356DE18-D0FF-39F4-71EC-E428F0BC1CEC}"/>
              </a:ext>
            </a:extLst>
          </p:cNvPr>
          <p:cNvSpPr>
            <a:spLocks noGrp="1"/>
          </p:cNvSpPr>
          <p:nvPr>
            <p:ph sz="half" idx="2"/>
          </p:nvPr>
        </p:nvSpPr>
        <p:spPr>
          <a:xfrm>
            <a:off x="760165" y="1621533"/>
            <a:ext cx="11324370" cy="4315717"/>
          </a:xfrm>
        </p:spPr>
        <p:txBody>
          <a:bodyPr>
            <a:normAutofit/>
          </a:bodyPr>
          <a:lstStyle/>
          <a:p>
            <a:r>
              <a:rPr lang="en-US" sz="2800" dirty="0">
                <a:solidFill>
                  <a:schemeClr val="tx1"/>
                </a:solidFill>
              </a:rPr>
              <a:t>Set enforcement policy and targeted inspection programs.</a:t>
            </a:r>
          </a:p>
          <a:p>
            <a:r>
              <a:rPr lang="en-US" sz="2800" dirty="0">
                <a:solidFill>
                  <a:schemeClr val="tx1"/>
                </a:solidFill>
              </a:rPr>
              <a:t>Respond to fatalities, catastrophes and complaints.</a:t>
            </a:r>
          </a:p>
          <a:p>
            <a:r>
              <a:rPr lang="en-US" sz="2800" dirty="0">
                <a:solidFill>
                  <a:schemeClr val="tx1"/>
                </a:solidFill>
              </a:rPr>
              <a:t>Emphasis Programs at the national, regional and local levels. </a:t>
            </a:r>
          </a:p>
          <a:p>
            <a:pPr marL="1062038" lvl="1" indent="-342900">
              <a:buFont typeface="Wingdings" panose="05000000000000000000" pitchFamily="2" charset="2"/>
              <a:buChar char="§"/>
            </a:pPr>
            <a:r>
              <a:rPr lang="en-US" sz="2800" dirty="0">
                <a:solidFill>
                  <a:schemeClr val="tx1"/>
                </a:solidFill>
              </a:rPr>
              <a:t>National Emphasis Programs;</a:t>
            </a:r>
          </a:p>
          <a:p>
            <a:pPr marL="2043113" lvl="2" indent="-342900">
              <a:buFont typeface="Wingdings" panose="05000000000000000000" pitchFamily="2" charset="2"/>
              <a:buChar char="§"/>
            </a:pPr>
            <a:r>
              <a:rPr lang="en-US" sz="2800" dirty="0">
                <a:solidFill>
                  <a:schemeClr val="tx1"/>
                </a:solidFill>
              </a:rPr>
              <a:t>Heat</a:t>
            </a:r>
          </a:p>
          <a:p>
            <a:pPr marL="2043113" lvl="2" indent="-342900">
              <a:buFont typeface="Wingdings" panose="05000000000000000000" pitchFamily="2" charset="2"/>
              <a:buChar char="§"/>
            </a:pPr>
            <a:r>
              <a:rPr lang="en-US" sz="2800" dirty="0">
                <a:solidFill>
                  <a:schemeClr val="tx1"/>
                </a:solidFill>
              </a:rPr>
              <a:t>Amputations</a:t>
            </a:r>
          </a:p>
          <a:p>
            <a:pPr marL="2043113" lvl="2" indent="-342900">
              <a:buFont typeface="Wingdings" panose="05000000000000000000" pitchFamily="2" charset="2"/>
              <a:buChar char="§"/>
            </a:pPr>
            <a:r>
              <a:rPr lang="en-US" sz="2800" dirty="0">
                <a:solidFill>
                  <a:schemeClr val="tx1"/>
                </a:solidFill>
              </a:rPr>
              <a:t>Falls</a:t>
            </a:r>
          </a:p>
        </p:txBody>
      </p:sp>
    </p:spTree>
    <p:extLst>
      <p:ext uri="{BB962C8B-B14F-4D97-AF65-F5344CB8AC3E}">
        <p14:creationId xmlns:p14="http://schemas.microsoft.com/office/powerpoint/2010/main" val="3055727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4AA461-F65D-2FB2-8CF8-5164A45AAF32}"/>
              </a:ext>
            </a:extLst>
          </p:cNvPr>
          <p:cNvSpPr>
            <a:spLocks noGrp="1"/>
          </p:cNvSpPr>
          <p:nvPr>
            <p:ph type="title"/>
          </p:nvPr>
        </p:nvSpPr>
        <p:spPr/>
        <p:txBody>
          <a:bodyPr>
            <a:normAutofit fontScale="90000"/>
          </a:bodyPr>
          <a:lstStyle/>
          <a:p>
            <a:r>
              <a:rPr lang="en-US" dirty="0"/>
              <a:t>National Emphasis Programs</a:t>
            </a:r>
          </a:p>
        </p:txBody>
      </p:sp>
      <p:sp>
        <p:nvSpPr>
          <p:cNvPr id="2" name="Content Placeholder 1">
            <a:extLst>
              <a:ext uri="{FF2B5EF4-FFF2-40B4-BE49-F238E27FC236}">
                <a16:creationId xmlns:a16="http://schemas.microsoft.com/office/drawing/2014/main" id="{EE3F3997-F523-32EA-4A52-49F7DD39E7A4}"/>
              </a:ext>
            </a:extLst>
          </p:cNvPr>
          <p:cNvSpPr>
            <a:spLocks noGrp="1"/>
          </p:cNvSpPr>
          <p:nvPr>
            <p:ph idx="1"/>
          </p:nvPr>
        </p:nvSpPr>
        <p:spPr/>
        <p:txBody>
          <a:bodyPr/>
          <a:lstStyle/>
          <a:p>
            <a:r>
              <a:rPr lang="en-US" dirty="0"/>
              <a:t>Amputations</a:t>
            </a:r>
          </a:p>
          <a:p>
            <a:r>
              <a:rPr lang="en-US" dirty="0"/>
              <a:t>Falls</a:t>
            </a:r>
          </a:p>
          <a:p>
            <a:r>
              <a:rPr lang="en-US" dirty="0"/>
              <a:t>Heat</a:t>
            </a:r>
          </a:p>
        </p:txBody>
      </p:sp>
    </p:spTree>
    <p:extLst>
      <p:ext uri="{BB962C8B-B14F-4D97-AF65-F5344CB8AC3E}">
        <p14:creationId xmlns:p14="http://schemas.microsoft.com/office/powerpoint/2010/main" val="1103831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ABDC2-5E6B-D1AA-2647-B8088543C9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56960A-2227-381E-AC1D-EE38161BAB1A}"/>
              </a:ext>
            </a:extLst>
          </p:cNvPr>
          <p:cNvSpPr>
            <a:spLocks noGrp="1"/>
          </p:cNvSpPr>
          <p:nvPr>
            <p:ph type="title"/>
          </p:nvPr>
        </p:nvSpPr>
        <p:spPr>
          <a:xfrm>
            <a:off x="581192" y="623940"/>
            <a:ext cx="9969577" cy="509081"/>
          </a:xfrm>
        </p:spPr>
        <p:txBody>
          <a:bodyPr>
            <a:normAutofit fontScale="90000"/>
          </a:bodyPr>
          <a:lstStyle/>
          <a:p>
            <a:r>
              <a:rPr lang="en-US" dirty="0"/>
              <a:t>INSPECTIONS</a:t>
            </a:r>
          </a:p>
        </p:txBody>
      </p:sp>
      <p:sp>
        <p:nvSpPr>
          <p:cNvPr id="3" name="Content Placeholder 2">
            <a:extLst>
              <a:ext uri="{FF2B5EF4-FFF2-40B4-BE49-F238E27FC236}">
                <a16:creationId xmlns:a16="http://schemas.microsoft.com/office/drawing/2014/main" id="{E4907E04-F47E-50D7-FC3C-B0CAECACF2E6}"/>
              </a:ext>
            </a:extLst>
          </p:cNvPr>
          <p:cNvSpPr>
            <a:spLocks noGrp="1"/>
          </p:cNvSpPr>
          <p:nvPr>
            <p:ph idx="1"/>
          </p:nvPr>
        </p:nvSpPr>
        <p:spPr>
          <a:xfrm>
            <a:off x="581192" y="1996794"/>
            <a:ext cx="11029615" cy="4237266"/>
          </a:xfrm>
        </p:spPr>
        <p:txBody>
          <a:bodyPr anchor="t">
            <a:normAutofit/>
          </a:bodyPr>
          <a:lstStyle/>
          <a:p>
            <a:r>
              <a:rPr lang="en-US" sz="2800" dirty="0">
                <a:solidFill>
                  <a:schemeClr val="tx1"/>
                </a:solidFill>
              </a:rPr>
              <a:t>Focus inspection resources on the most hazardous workplaces.</a:t>
            </a:r>
          </a:p>
          <a:p>
            <a:pPr marL="1062038" lvl="1" indent="-342900">
              <a:buFont typeface="Wingdings" panose="05000000000000000000" pitchFamily="2" charset="2"/>
              <a:buChar char="§"/>
            </a:pPr>
            <a:r>
              <a:rPr lang="en-US" sz="2800" dirty="0">
                <a:solidFill>
                  <a:schemeClr val="tx1"/>
                </a:solidFill>
              </a:rPr>
              <a:t>Imminent danger situations</a:t>
            </a:r>
          </a:p>
          <a:p>
            <a:pPr marL="1062038" lvl="1" indent="-342900">
              <a:buFont typeface="Wingdings" panose="05000000000000000000" pitchFamily="2" charset="2"/>
              <a:buChar char="§"/>
            </a:pPr>
            <a:r>
              <a:rPr lang="en-US" sz="2800" dirty="0">
                <a:solidFill>
                  <a:schemeClr val="tx1"/>
                </a:solidFill>
              </a:rPr>
              <a:t>Severe injuries and illnesses</a:t>
            </a:r>
          </a:p>
          <a:p>
            <a:pPr marL="1062038" lvl="1" indent="-342900">
              <a:buFont typeface="Wingdings" panose="05000000000000000000" pitchFamily="2" charset="2"/>
              <a:buChar char="§"/>
            </a:pPr>
            <a:r>
              <a:rPr lang="en-US" sz="2800" dirty="0">
                <a:solidFill>
                  <a:schemeClr val="tx1"/>
                </a:solidFill>
              </a:rPr>
              <a:t>Complaints</a:t>
            </a:r>
          </a:p>
          <a:p>
            <a:pPr marL="1062038" lvl="1" indent="-342900">
              <a:buFont typeface="Wingdings" panose="05000000000000000000" pitchFamily="2" charset="2"/>
              <a:buChar char="§"/>
            </a:pPr>
            <a:r>
              <a:rPr lang="en-US" sz="2800" dirty="0">
                <a:solidFill>
                  <a:schemeClr val="tx1"/>
                </a:solidFill>
              </a:rPr>
              <a:t>Referrals</a:t>
            </a:r>
          </a:p>
          <a:p>
            <a:pPr marL="1062038" lvl="1" indent="-342900">
              <a:buFont typeface="Wingdings" panose="05000000000000000000" pitchFamily="2" charset="2"/>
              <a:buChar char="§"/>
            </a:pPr>
            <a:r>
              <a:rPr lang="en-US" sz="2800" dirty="0">
                <a:solidFill>
                  <a:schemeClr val="tx1"/>
                </a:solidFill>
              </a:rPr>
              <a:t>Targeted inspections</a:t>
            </a:r>
          </a:p>
          <a:p>
            <a:pPr marL="1062038" lvl="1" indent="-342900">
              <a:buFont typeface="Wingdings" panose="05000000000000000000" pitchFamily="2" charset="2"/>
              <a:buChar char="§"/>
            </a:pPr>
            <a:r>
              <a:rPr lang="en-US" sz="2800" dirty="0">
                <a:solidFill>
                  <a:schemeClr val="tx1"/>
                </a:solidFill>
              </a:rPr>
              <a:t>Follow-up inspections</a:t>
            </a:r>
          </a:p>
        </p:txBody>
      </p:sp>
    </p:spTree>
    <p:extLst>
      <p:ext uri="{BB962C8B-B14F-4D97-AF65-F5344CB8AC3E}">
        <p14:creationId xmlns:p14="http://schemas.microsoft.com/office/powerpoint/2010/main" val="2478298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46F75-E0ED-7554-D209-542F762174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60D450-CE2B-9211-9E5A-B8914EA5F574}"/>
              </a:ext>
            </a:extLst>
          </p:cNvPr>
          <p:cNvSpPr>
            <a:spLocks noGrp="1"/>
          </p:cNvSpPr>
          <p:nvPr>
            <p:ph type="title"/>
          </p:nvPr>
        </p:nvSpPr>
        <p:spPr>
          <a:xfrm>
            <a:off x="581192" y="623940"/>
            <a:ext cx="9969577" cy="509081"/>
          </a:xfrm>
        </p:spPr>
        <p:txBody>
          <a:bodyPr>
            <a:normAutofit fontScale="90000"/>
          </a:bodyPr>
          <a:lstStyle/>
          <a:p>
            <a:r>
              <a:rPr lang="en-US" dirty="0"/>
              <a:t>INSPECTION PROCESS</a:t>
            </a:r>
          </a:p>
        </p:txBody>
      </p:sp>
      <p:sp>
        <p:nvSpPr>
          <p:cNvPr id="3" name="Content Placeholder 2">
            <a:extLst>
              <a:ext uri="{FF2B5EF4-FFF2-40B4-BE49-F238E27FC236}">
                <a16:creationId xmlns:a16="http://schemas.microsoft.com/office/drawing/2014/main" id="{40D79CA0-42FD-07C0-9A14-ACBC1F7BE2C2}"/>
              </a:ext>
            </a:extLst>
          </p:cNvPr>
          <p:cNvSpPr>
            <a:spLocks noGrp="1"/>
          </p:cNvSpPr>
          <p:nvPr>
            <p:ph idx="1"/>
          </p:nvPr>
        </p:nvSpPr>
        <p:spPr>
          <a:xfrm>
            <a:off x="581192" y="1996794"/>
            <a:ext cx="11029615" cy="4237266"/>
          </a:xfrm>
        </p:spPr>
        <p:txBody>
          <a:bodyPr anchor="t">
            <a:normAutofit/>
          </a:bodyPr>
          <a:lstStyle/>
          <a:p>
            <a:r>
              <a:rPr lang="en-US" sz="2800" dirty="0">
                <a:solidFill>
                  <a:schemeClr val="tx1"/>
                </a:solidFill>
              </a:rPr>
              <a:t>Four phases:</a:t>
            </a:r>
          </a:p>
          <a:p>
            <a:pPr marL="1062038" lvl="1" indent="-342900">
              <a:buFont typeface="Wingdings" panose="05000000000000000000" pitchFamily="2" charset="2"/>
              <a:buChar char="§"/>
            </a:pPr>
            <a:r>
              <a:rPr lang="en-US" sz="2800" dirty="0">
                <a:solidFill>
                  <a:schemeClr val="tx1"/>
                </a:solidFill>
              </a:rPr>
              <a:t>Presentation of credentials</a:t>
            </a:r>
          </a:p>
          <a:p>
            <a:pPr marL="1062038" lvl="1" indent="-342900">
              <a:buFont typeface="Wingdings" panose="05000000000000000000" pitchFamily="2" charset="2"/>
              <a:buChar char="§"/>
            </a:pPr>
            <a:r>
              <a:rPr lang="en-US" sz="2800" dirty="0">
                <a:solidFill>
                  <a:schemeClr val="tx1"/>
                </a:solidFill>
              </a:rPr>
              <a:t>Opening Conference</a:t>
            </a:r>
          </a:p>
          <a:p>
            <a:pPr marL="1062038" lvl="1" indent="-342900">
              <a:buFont typeface="Wingdings" panose="05000000000000000000" pitchFamily="2" charset="2"/>
              <a:buChar char="§"/>
            </a:pPr>
            <a:r>
              <a:rPr lang="en-US" sz="2800" dirty="0">
                <a:solidFill>
                  <a:schemeClr val="tx1"/>
                </a:solidFill>
              </a:rPr>
              <a:t>Walkaround</a:t>
            </a:r>
          </a:p>
          <a:p>
            <a:pPr marL="1062038" lvl="1" indent="-342900">
              <a:buFont typeface="Wingdings" panose="05000000000000000000" pitchFamily="2" charset="2"/>
              <a:buChar char="§"/>
            </a:pPr>
            <a:r>
              <a:rPr lang="en-US" sz="2800" dirty="0">
                <a:solidFill>
                  <a:schemeClr val="tx1"/>
                </a:solidFill>
              </a:rPr>
              <a:t>Closing Conference</a:t>
            </a:r>
          </a:p>
        </p:txBody>
      </p:sp>
    </p:spTree>
    <p:extLst>
      <p:ext uri="{BB962C8B-B14F-4D97-AF65-F5344CB8AC3E}">
        <p14:creationId xmlns:p14="http://schemas.microsoft.com/office/powerpoint/2010/main" val="1778221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451F4-B283-1328-6AFF-81EC2420B7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FEB806-56B0-19E8-0B4D-E7B836659D0E}"/>
              </a:ext>
            </a:extLst>
          </p:cNvPr>
          <p:cNvSpPr>
            <a:spLocks noGrp="1"/>
          </p:cNvSpPr>
          <p:nvPr>
            <p:ph type="title"/>
          </p:nvPr>
        </p:nvSpPr>
        <p:spPr>
          <a:xfrm>
            <a:off x="581192" y="623940"/>
            <a:ext cx="9969577" cy="509081"/>
          </a:xfrm>
        </p:spPr>
        <p:txBody>
          <a:bodyPr>
            <a:normAutofit fontScale="90000"/>
          </a:bodyPr>
          <a:lstStyle/>
          <a:p>
            <a:r>
              <a:rPr lang="en-US" dirty="0"/>
              <a:t>CIVIL PENALTY ADJUSTMENTS</a:t>
            </a:r>
          </a:p>
        </p:txBody>
      </p:sp>
      <p:sp>
        <p:nvSpPr>
          <p:cNvPr id="3" name="Content Placeholder 2">
            <a:extLst>
              <a:ext uri="{FF2B5EF4-FFF2-40B4-BE49-F238E27FC236}">
                <a16:creationId xmlns:a16="http://schemas.microsoft.com/office/drawing/2014/main" id="{CF1F27DC-380E-811D-75FC-7498982ECEF4}"/>
              </a:ext>
            </a:extLst>
          </p:cNvPr>
          <p:cNvSpPr>
            <a:spLocks noGrp="1"/>
          </p:cNvSpPr>
          <p:nvPr>
            <p:ph idx="1"/>
          </p:nvPr>
        </p:nvSpPr>
        <p:spPr>
          <a:xfrm>
            <a:off x="581192" y="1621534"/>
            <a:ext cx="11029615" cy="4237266"/>
          </a:xfrm>
        </p:spPr>
        <p:txBody>
          <a:bodyPr anchor="t">
            <a:noAutofit/>
          </a:bodyPr>
          <a:lstStyle/>
          <a:p>
            <a:r>
              <a:rPr lang="en-US" sz="2800" dirty="0">
                <a:solidFill>
                  <a:schemeClr val="tx1"/>
                </a:solidFill>
              </a:rPr>
              <a:t>Federal Civil Penalties Inflation Adjustment Act Improvements Act (2015).</a:t>
            </a:r>
          </a:p>
          <a:p>
            <a:r>
              <a:rPr lang="en-US" sz="2800" dirty="0">
                <a:solidFill>
                  <a:schemeClr val="tx1"/>
                </a:solidFill>
              </a:rPr>
              <a:t>Annual adjustments for inflation no later than January 15.</a:t>
            </a:r>
          </a:p>
          <a:p>
            <a:r>
              <a:rPr lang="en-US" sz="2800" dirty="0">
                <a:solidFill>
                  <a:schemeClr val="tx1"/>
                </a:solidFill>
              </a:rPr>
              <a:t>2025 adjustments:</a:t>
            </a:r>
          </a:p>
          <a:p>
            <a:pPr lvl="1">
              <a:buFont typeface="Wingdings" panose="05000000000000000000" pitchFamily="2" charset="2"/>
              <a:buChar char="§"/>
            </a:pPr>
            <a:r>
              <a:rPr lang="en-US" sz="2800" dirty="0">
                <a:solidFill>
                  <a:schemeClr val="tx1"/>
                </a:solidFill>
              </a:rPr>
              <a:t>Maximum penalties:</a:t>
            </a:r>
          </a:p>
          <a:p>
            <a:pPr lvl="2">
              <a:buFont typeface="Wingdings" panose="05000000000000000000" pitchFamily="2" charset="2"/>
              <a:buChar char="§"/>
            </a:pPr>
            <a:r>
              <a:rPr lang="en-US" sz="2800" dirty="0">
                <a:solidFill>
                  <a:schemeClr val="tx1"/>
                </a:solidFill>
              </a:rPr>
              <a:t>For serious and other-than-serious violations from $16,550 per violation.</a:t>
            </a:r>
          </a:p>
          <a:p>
            <a:pPr lvl="2">
              <a:buFont typeface="Wingdings" panose="05000000000000000000" pitchFamily="2" charset="2"/>
              <a:buChar char="§"/>
            </a:pPr>
            <a:r>
              <a:rPr lang="en-US" sz="2800" dirty="0">
                <a:solidFill>
                  <a:schemeClr val="tx1"/>
                </a:solidFill>
              </a:rPr>
              <a:t>For willful or repeated violations from $165,514 per violation.</a:t>
            </a:r>
          </a:p>
        </p:txBody>
      </p:sp>
    </p:spTree>
    <p:extLst>
      <p:ext uri="{BB962C8B-B14F-4D97-AF65-F5344CB8AC3E}">
        <p14:creationId xmlns:p14="http://schemas.microsoft.com/office/powerpoint/2010/main" val="1218314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D77BA1-5DF7-956F-84EC-E9C575341305}"/>
              </a:ext>
            </a:extLst>
          </p:cNvPr>
          <p:cNvSpPr>
            <a:spLocks noGrp="1"/>
          </p:cNvSpPr>
          <p:nvPr>
            <p:ph type="title"/>
          </p:nvPr>
        </p:nvSpPr>
        <p:spPr/>
        <p:txBody>
          <a:bodyPr>
            <a:normAutofit fontScale="90000"/>
          </a:bodyPr>
          <a:lstStyle/>
          <a:p>
            <a:r>
              <a:rPr lang="en-US" dirty="0"/>
              <a:t>PENALTY REDUCTIONS</a:t>
            </a:r>
          </a:p>
        </p:txBody>
      </p:sp>
      <p:sp>
        <p:nvSpPr>
          <p:cNvPr id="2" name="Content Placeholder 1">
            <a:extLst>
              <a:ext uri="{FF2B5EF4-FFF2-40B4-BE49-F238E27FC236}">
                <a16:creationId xmlns:a16="http://schemas.microsoft.com/office/drawing/2014/main" id="{3E14468E-7B6A-BD24-981C-BD7EB47EB74A}"/>
              </a:ext>
            </a:extLst>
          </p:cNvPr>
          <p:cNvSpPr>
            <a:spLocks noGrp="1"/>
          </p:cNvSpPr>
          <p:nvPr>
            <p:ph idx="1"/>
          </p:nvPr>
        </p:nvSpPr>
        <p:spPr>
          <a:xfrm>
            <a:off x="524042" y="1575707"/>
            <a:ext cx="11029615" cy="4340244"/>
          </a:xfrm>
        </p:spPr>
        <p:txBody>
          <a:bodyPr/>
          <a:lstStyle/>
          <a:p>
            <a:r>
              <a:rPr lang="en-US" sz="2200" dirty="0"/>
              <a:t>Updated procedures intends to minimize burden on small businesses and increase prompt hazard abatement.</a:t>
            </a:r>
          </a:p>
          <a:p>
            <a:r>
              <a:rPr lang="en-US" sz="2200" dirty="0"/>
              <a:t>Employers can benefit if they:</a:t>
            </a:r>
          </a:p>
          <a:p>
            <a:pPr lvl="1"/>
            <a:r>
              <a:rPr lang="en-US" sz="2200" dirty="0"/>
              <a:t>Immediately address or correct hazard,</a:t>
            </a:r>
          </a:p>
          <a:p>
            <a:pPr lvl="1"/>
            <a:r>
              <a:rPr lang="en-US" sz="2200" dirty="0"/>
              <a:t>Have never been inspected by federal/state OSHA,</a:t>
            </a:r>
          </a:p>
          <a:p>
            <a:pPr lvl="1"/>
            <a:r>
              <a:rPr lang="en-US" sz="2200" dirty="0"/>
              <a:t>No history of serious, repeat or failure-to-abate violations, or</a:t>
            </a:r>
          </a:p>
          <a:p>
            <a:pPr lvl="1"/>
            <a:r>
              <a:rPr lang="en-US" sz="2200" dirty="0"/>
              <a:t>Were inspected in previous five years but had no serious, willful or failure-to-abate violations.</a:t>
            </a:r>
          </a:p>
          <a:p>
            <a:pPr>
              <a:buFont typeface="Wingdings" panose="05000000000000000000" pitchFamily="2" charset="2"/>
              <a:buChar char="§"/>
            </a:pPr>
            <a:r>
              <a:rPr lang="en-US" sz="2200" dirty="0"/>
              <a:t>Effective July 14, 2025.</a:t>
            </a:r>
          </a:p>
          <a:p>
            <a:endParaRPr lang="en-US" dirty="0"/>
          </a:p>
        </p:txBody>
      </p:sp>
    </p:spTree>
    <p:extLst>
      <p:ext uri="{BB962C8B-B14F-4D97-AF65-F5344CB8AC3E}">
        <p14:creationId xmlns:p14="http://schemas.microsoft.com/office/powerpoint/2010/main" val="3420180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11B97A-0CAC-5571-2089-8A3C26D39E25}"/>
              </a:ext>
            </a:extLst>
          </p:cNvPr>
          <p:cNvSpPr>
            <a:spLocks noGrp="1"/>
          </p:cNvSpPr>
          <p:nvPr>
            <p:ph type="title"/>
          </p:nvPr>
        </p:nvSpPr>
        <p:spPr/>
        <p:txBody>
          <a:bodyPr>
            <a:normAutofit fontScale="90000"/>
          </a:bodyPr>
          <a:lstStyle/>
          <a:p>
            <a:r>
              <a:rPr lang="en-US" dirty="0"/>
              <a:t>Heat</a:t>
            </a:r>
          </a:p>
        </p:txBody>
      </p:sp>
      <p:sp>
        <p:nvSpPr>
          <p:cNvPr id="2" name="Content Placeholder 1">
            <a:extLst>
              <a:ext uri="{FF2B5EF4-FFF2-40B4-BE49-F238E27FC236}">
                <a16:creationId xmlns:a16="http://schemas.microsoft.com/office/drawing/2014/main" id="{174D7A3C-D77C-DA02-BA4C-0CF85C6A0FB2}"/>
              </a:ext>
            </a:extLst>
          </p:cNvPr>
          <p:cNvSpPr>
            <a:spLocks noGrp="1"/>
          </p:cNvSpPr>
          <p:nvPr>
            <p:ph idx="1"/>
          </p:nvPr>
        </p:nvSpPr>
        <p:spPr/>
        <p:txBody>
          <a:bodyPr/>
          <a:lstStyle/>
          <a:p>
            <a:pPr lvl="1"/>
            <a:r>
              <a:rPr lang="en-US" dirty="0"/>
              <a:t>Well-known hazard for indoor/outdoor workers that can cause to serious or fatal illness.</a:t>
            </a:r>
          </a:p>
          <a:p>
            <a:pPr lvl="1"/>
            <a:r>
              <a:rPr lang="en-US" dirty="0"/>
              <a:t>Workers should have adequate water, rest breaks, and shaded areas.</a:t>
            </a:r>
          </a:p>
          <a:p>
            <a:pPr lvl="1"/>
            <a:r>
              <a:rPr lang="en-US" dirty="0"/>
              <a:t>Train employees on heat illness prevention, signs of heat illness and how to respond to a coworker showing signs of heat-related illness.</a:t>
            </a:r>
          </a:p>
          <a:p>
            <a:pPr lvl="1"/>
            <a:r>
              <a:rPr lang="en-US" dirty="0"/>
              <a:t>New/returning workers should acclimate to heat gradually.</a:t>
            </a:r>
          </a:p>
          <a:p>
            <a:pPr lvl="1"/>
            <a:endParaRPr lang="en-US" dirty="0"/>
          </a:p>
        </p:txBody>
      </p:sp>
    </p:spTree>
    <p:extLst>
      <p:ext uri="{BB962C8B-B14F-4D97-AF65-F5344CB8AC3E}">
        <p14:creationId xmlns:p14="http://schemas.microsoft.com/office/powerpoint/2010/main" val="1289612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5E0298-3B60-9636-00F7-84F30EF3239A}"/>
              </a:ext>
            </a:extLst>
          </p:cNvPr>
          <p:cNvSpPr>
            <a:spLocks noGrp="1"/>
          </p:cNvSpPr>
          <p:nvPr>
            <p:ph type="title"/>
          </p:nvPr>
        </p:nvSpPr>
        <p:spPr/>
        <p:txBody>
          <a:bodyPr>
            <a:normAutofit fontScale="90000"/>
          </a:bodyPr>
          <a:lstStyle/>
          <a:p>
            <a:r>
              <a:rPr lang="en-US" dirty="0"/>
              <a:t>Heat Rule</a:t>
            </a:r>
          </a:p>
        </p:txBody>
      </p:sp>
      <p:sp>
        <p:nvSpPr>
          <p:cNvPr id="2" name="Content Placeholder 1">
            <a:extLst>
              <a:ext uri="{FF2B5EF4-FFF2-40B4-BE49-F238E27FC236}">
                <a16:creationId xmlns:a16="http://schemas.microsoft.com/office/drawing/2014/main" id="{CE856DF9-B440-C781-D31D-39C9B80525DF}"/>
              </a:ext>
            </a:extLst>
          </p:cNvPr>
          <p:cNvSpPr>
            <a:spLocks noGrp="1"/>
          </p:cNvSpPr>
          <p:nvPr>
            <p:ph idx="1"/>
          </p:nvPr>
        </p:nvSpPr>
        <p:spPr/>
        <p:txBody>
          <a:bodyPr/>
          <a:lstStyle/>
          <a:p>
            <a:r>
              <a:rPr lang="en-US" dirty="0"/>
              <a:t>Public hearing began on June 16, 2025.</a:t>
            </a:r>
          </a:p>
          <a:p>
            <a:r>
              <a:rPr lang="en-US" dirty="0"/>
              <a:t>Archived recordings of the hearing on OSHA’s rulemaking page at </a:t>
            </a:r>
            <a:r>
              <a:rPr lang="en-US" dirty="0">
                <a:hlinkClick r:id="rId3"/>
              </a:rPr>
              <a:t>https://www.osha.gov/heat-exposure/rulemaking</a:t>
            </a:r>
            <a:r>
              <a:rPr lang="en-US" dirty="0"/>
              <a:t>. </a:t>
            </a:r>
          </a:p>
        </p:txBody>
      </p:sp>
    </p:spTree>
    <p:extLst>
      <p:ext uri="{BB962C8B-B14F-4D97-AF65-F5344CB8AC3E}">
        <p14:creationId xmlns:p14="http://schemas.microsoft.com/office/powerpoint/2010/main" val="427413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7AD0D-54C3-834B-01BB-0846EB31129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9794BD4-D257-9F67-49CA-835430FA6847}"/>
              </a:ext>
            </a:extLst>
          </p:cNvPr>
          <p:cNvSpPr>
            <a:spLocks noGrp="1"/>
          </p:cNvSpPr>
          <p:nvPr>
            <p:ph type="title"/>
          </p:nvPr>
        </p:nvSpPr>
        <p:spPr>
          <a:xfrm>
            <a:off x="581192" y="623940"/>
            <a:ext cx="9969577" cy="509081"/>
          </a:xfrm>
        </p:spPr>
        <p:txBody>
          <a:bodyPr vert="horz" lIns="91440" tIns="45720" rIns="91440" bIns="45720" rtlCol="0" anchor="b">
            <a:normAutofit fontScale="90000"/>
          </a:bodyPr>
          <a:lstStyle/>
          <a:p>
            <a:r>
              <a:rPr lang="en-US" dirty="0"/>
              <a:t>ABOUT OSHA</a:t>
            </a:r>
          </a:p>
        </p:txBody>
      </p:sp>
      <p:sp>
        <p:nvSpPr>
          <p:cNvPr id="6" name="Content Placeholder 5">
            <a:extLst>
              <a:ext uri="{FF2B5EF4-FFF2-40B4-BE49-F238E27FC236}">
                <a16:creationId xmlns:a16="http://schemas.microsoft.com/office/drawing/2014/main" id="{06AD2DD0-61A2-64E1-2287-404AA163386F}"/>
              </a:ext>
            </a:extLst>
          </p:cNvPr>
          <p:cNvSpPr>
            <a:spLocks noGrp="1"/>
          </p:cNvSpPr>
          <p:nvPr>
            <p:ph sz="half" idx="1"/>
          </p:nvPr>
        </p:nvSpPr>
        <p:spPr>
          <a:xfrm>
            <a:off x="581192" y="1621533"/>
            <a:ext cx="11008553" cy="4315717"/>
          </a:xfrm>
        </p:spPr>
        <p:txBody>
          <a:bodyPr vert="horz" lIns="91440" tIns="45720" rIns="91440" bIns="45720" rtlCol="0" anchor="ctr">
            <a:normAutofit/>
          </a:bodyPr>
          <a:lstStyle/>
          <a:p>
            <a:r>
              <a:rPr lang="en-US" sz="2800" b="0" i="0" dirty="0">
                <a:solidFill>
                  <a:srgbClr val="000000"/>
                </a:solidFill>
                <a:effectLst/>
              </a:rPr>
              <a:t>Congress enacted the Occupational Safety and Health Act of 1970 (OSH Act).</a:t>
            </a:r>
          </a:p>
          <a:p>
            <a:r>
              <a:rPr lang="en-US" sz="2800" b="0" i="0" dirty="0">
                <a:solidFill>
                  <a:srgbClr val="000000"/>
                </a:solidFill>
                <a:effectLst/>
              </a:rPr>
              <a:t>OSHA's mission is to ensure safe and healthful working conditions.</a:t>
            </a:r>
          </a:p>
          <a:p>
            <a:r>
              <a:rPr lang="en-US" sz="2800" b="0" i="0" dirty="0">
                <a:solidFill>
                  <a:srgbClr val="000000"/>
                </a:solidFill>
                <a:effectLst/>
              </a:rPr>
              <a:t>Employees have rights and employers have responsibilities to protect them.</a:t>
            </a:r>
            <a:endParaRPr lang="en-US" sz="2800" dirty="0">
              <a:solidFill>
                <a:srgbClr val="000000"/>
              </a:solidFill>
            </a:endParaRPr>
          </a:p>
          <a:p>
            <a:r>
              <a:rPr lang="en-US" sz="2800" b="0" i="0" dirty="0">
                <a:solidFill>
                  <a:srgbClr val="000000"/>
                </a:solidFill>
                <a:effectLst/>
              </a:rPr>
              <a:t>Most fatalities, injuries and illnesses can be prevented.</a:t>
            </a:r>
          </a:p>
          <a:p>
            <a:r>
              <a:rPr lang="en-US" sz="2800" b="0" i="0" dirty="0">
                <a:solidFill>
                  <a:srgbClr val="000000"/>
                </a:solidFill>
                <a:effectLst/>
              </a:rPr>
              <a:t>Even one preventable accident is one too many.</a:t>
            </a:r>
          </a:p>
        </p:txBody>
      </p:sp>
    </p:spTree>
    <p:extLst>
      <p:ext uri="{BB962C8B-B14F-4D97-AF65-F5344CB8AC3E}">
        <p14:creationId xmlns:p14="http://schemas.microsoft.com/office/powerpoint/2010/main" val="2024081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068B7-F637-5A3F-8468-5088603372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CD1C1A-D419-2643-95EE-96AC29EB963C}"/>
              </a:ext>
            </a:extLst>
          </p:cNvPr>
          <p:cNvSpPr>
            <a:spLocks noGrp="1"/>
          </p:cNvSpPr>
          <p:nvPr>
            <p:ph type="title"/>
          </p:nvPr>
        </p:nvSpPr>
        <p:spPr>
          <a:xfrm>
            <a:off x="581192" y="623940"/>
            <a:ext cx="9969577" cy="509081"/>
          </a:xfrm>
        </p:spPr>
        <p:txBody>
          <a:bodyPr>
            <a:normAutofit fontScale="90000"/>
          </a:bodyPr>
          <a:lstStyle/>
          <a:p>
            <a:r>
              <a:rPr lang="en-US" dirty="0">
                <a:latin typeface="Aptos"/>
              </a:rPr>
              <a:t>WHISTLEBLOWER PROTECTIONS</a:t>
            </a:r>
            <a:endParaRPr lang="en-US" dirty="0"/>
          </a:p>
        </p:txBody>
      </p:sp>
      <p:sp>
        <p:nvSpPr>
          <p:cNvPr id="3" name="Content Placeholder 2">
            <a:extLst>
              <a:ext uri="{FF2B5EF4-FFF2-40B4-BE49-F238E27FC236}">
                <a16:creationId xmlns:a16="http://schemas.microsoft.com/office/drawing/2014/main" id="{D42C491C-E5EF-0FE1-CD76-D4A6B3634521}"/>
              </a:ext>
            </a:extLst>
          </p:cNvPr>
          <p:cNvSpPr>
            <a:spLocks noGrp="1"/>
          </p:cNvSpPr>
          <p:nvPr>
            <p:ph idx="1"/>
          </p:nvPr>
        </p:nvSpPr>
        <p:spPr>
          <a:xfrm>
            <a:off x="921020" y="1798491"/>
            <a:ext cx="9289920" cy="4237266"/>
          </a:xfrm>
        </p:spPr>
        <p:txBody>
          <a:bodyPr anchor="t">
            <a:normAutofit fontScale="77500" lnSpcReduction="20000"/>
          </a:bodyPr>
          <a:lstStyle/>
          <a:p>
            <a:pPr marL="305435" indent="-305435"/>
            <a:r>
              <a:rPr lang="en-US" sz="3100" dirty="0">
                <a:solidFill>
                  <a:schemeClr val="tx1"/>
                </a:solidFill>
                <a:latin typeface="Aptos"/>
              </a:rPr>
              <a:t>OSHA enforces more than 20 whistleblower statutes. </a:t>
            </a:r>
            <a:endParaRPr lang="en-US" sz="3100" dirty="0">
              <a:solidFill>
                <a:schemeClr val="tx1"/>
              </a:solidFill>
            </a:endParaRPr>
          </a:p>
          <a:p>
            <a:pPr marL="305435" indent="-305435"/>
            <a:r>
              <a:rPr lang="en-US" sz="3100" dirty="0">
                <a:solidFill>
                  <a:schemeClr val="tx1"/>
                </a:solidFill>
                <a:latin typeface="Aptos"/>
              </a:rPr>
              <a:t>Statutes protect workers from adverse actions.</a:t>
            </a:r>
            <a:endParaRPr lang="en-US" sz="3100" dirty="0">
              <a:solidFill>
                <a:schemeClr val="tx1"/>
              </a:solidFill>
            </a:endParaRPr>
          </a:p>
          <a:p>
            <a:pPr marL="305435" indent="-305435"/>
            <a:r>
              <a:rPr lang="en-US" sz="3100" dirty="0">
                <a:solidFill>
                  <a:schemeClr val="tx1"/>
                </a:solidFill>
                <a:latin typeface="Aptos"/>
              </a:rPr>
              <a:t>Ways to file a complaint:</a:t>
            </a:r>
            <a:endParaRPr lang="en-US" sz="3100" dirty="0">
              <a:solidFill>
                <a:schemeClr val="tx1"/>
              </a:solidFill>
            </a:endParaRPr>
          </a:p>
          <a:p>
            <a:pPr marL="1023938" lvl="1" indent="-304800"/>
            <a:r>
              <a:rPr lang="en-US" sz="3100" dirty="0">
                <a:solidFill>
                  <a:schemeClr val="tx1"/>
                </a:solidFill>
                <a:latin typeface="Aptos"/>
              </a:rPr>
              <a:t>Online</a:t>
            </a:r>
            <a:endParaRPr lang="en-US" sz="3100" dirty="0">
              <a:solidFill>
                <a:schemeClr val="tx1"/>
              </a:solidFill>
            </a:endParaRPr>
          </a:p>
          <a:p>
            <a:pPr marL="1023938" lvl="1" indent="-304800"/>
            <a:r>
              <a:rPr lang="en-US" sz="3100" dirty="0">
                <a:solidFill>
                  <a:schemeClr val="tx1"/>
                </a:solidFill>
                <a:latin typeface="Aptos"/>
              </a:rPr>
              <a:t>Fax/Email/Mail</a:t>
            </a:r>
            <a:endParaRPr lang="en-US" sz="3100" dirty="0">
              <a:solidFill>
                <a:schemeClr val="tx1"/>
              </a:solidFill>
            </a:endParaRPr>
          </a:p>
          <a:p>
            <a:pPr marL="1023938" lvl="1" indent="-304800"/>
            <a:r>
              <a:rPr lang="en-US" sz="3100" dirty="0">
                <a:solidFill>
                  <a:schemeClr val="tx1"/>
                </a:solidFill>
                <a:latin typeface="Aptos"/>
              </a:rPr>
              <a:t>Telephone</a:t>
            </a:r>
            <a:endParaRPr lang="en-US" sz="3100" dirty="0">
              <a:solidFill>
                <a:schemeClr val="tx1"/>
              </a:solidFill>
            </a:endParaRPr>
          </a:p>
          <a:p>
            <a:pPr marL="1023938" lvl="1" indent="-304800"/>
            <a:r>
              <a:rPr lang="en-US" sz="3100" dirty="0">
                <a:solidFill>
                  <a:schemeClr val="tx1"/>
                </a:solidFill>
                <a:latin typeface="Aptos"/>
              </a:rPr>
              <a:t>In person</a:t>
            </a:r>
            <a:endParaRPr lang="en-US" sz="3100" dirty="0">
              <a:solidFill>
                <a:schemeClr val="tx1"/>
              </a:solidFill>
            </a:endParaRPr>
          </a:p>
          <a:p>
            <a:pPr marL="1023938" lvl="1" indent="-304800"/>
            <a:r>
              <a:rPr lang="en-US" sz="3100" dirty="0">
                <a:solidFill>
                  <a:schemeClr val="tx1"/>
                </a:solidFill>
                <a:latin typeface="Aptos"/>
              </a:rPr>
              <a:t>Complaints are accepted in all languages</a:t>
            </a:r>
            <a:endParaRPr lang="en-US" sz="3100" dirty="0">
              <a:solidFill>
                <a:schemeClr val="tx1"/>
              </a:solidFill>
            </a:endParaRPr>
          </a:p>
          <a:p>
            <a:pPr marL="1023938" lvl="1" indent="-304800"/>
            <a:r>
              <a:rPr lang="en-US" sz="3100" dirty="0">
                <a:solidFill>
                  <a:schemeClr val="tx1"/>
                </a:solidFill>
                <a:latin typeface="Aptos"/>
              </a:rPr>
              <a:t>Visit www.whistleblowers.gov</a:t>
            </a:r>
          </a:p>
          <a:p>
            <a:pPr marL="305435" indent="-305435"/>
            <a:endParaRPr lang="en-US" dirty="0">
              <a:latin typeface="Aptos"/>
            </a:endParaRPr>
          </a:p>
        </p:txBody>
      </p:sp>
    </p:spTree>
    <p:extLst>
      <p:ext uri="{BB962C8B-B14F-4D97-AF65-F5344CB8AC3E}">
        <p14:creationId xmlns:p14="http://schemas.microsoft.com/office/powerpoint/2010/main" val="652821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7414D-D499-D33A-DA46-F315EBA7E3D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4FC8740-6C63-9B1B-B67F-8154713492C0}"/>
              </a:ext>
            </a:extLst>
          </p:cNvPr>
          <p:cNvSpPr>
            <a:spLocks noGrp="1"/>
          </p:cNvSpPr>
          <p:nvPr>
            <p:ph type="title"/>
          </p:nvPr>
        </p:nvSpPr>
        <p:spPr>
          <a:xfrm>
            <a:off x="581192" y="623940"/>
            <a:ext cx="9969577" cy="509081"/>
          </a:xfrm>
        </p:spPr>
        <p:txBody>
          <a:bodyPr vert="horz" lIns="91440" tIns="45720" rIns="91440" bIns="45720" rtlCol="0" anchor="b">
            <a:normAutofit fontScale="90000"/>
          </a:bodyPr>
          <a:lstStyle/>
          <a:p>
            <a:r>
              <a:rPr lang="en-US">
                <a:latin typeface="Aptos"/>
              </a:rPr>
              <a:t>TRACKING WORKPLACE INJURIES AND ILLNESSES</a:t>
            </a:r>
            <a:endParaRPr lang="en-US" dirty="0"/>
          </a:p>
        </p:txBody>
      </p:sp>
      <p:sp>
        <p:nvSpPr>
          <p:cNvPr id="6" name="Content Placeholder 5">
            <a:extLst>
              <a:ext uri="{FF2B5EF4-FFF2-40B4-BE49-F238E27FC236}">
                <a16:creationId xmlns:a16="http://schemas.microsoft.com/office/drawing/2014/main" id="{D889931F-6EED-85A0-F5A9-7B2FAA579542}"/>
              </a:ext>
            </a:extLst>
          </p:cNvPr>
          <p:cNvSpPr>
            <a:spLocks noGrp="1"/>
          </p:cNvSpPr>
          <p:nvPr>
            <p:ph sz="half" idx="1"/>
          </p:nvPr>
        </p:nvSpPr>
        <p:spPr>
          <a:xfrm>
            <a:off x="487247" y="1631971"/>
            <a:ext cx="11027787" cy="4315717"/>
          </a:xfrm>
        </p:spPr>
        <p:txBody>
          <a:bodyPr vert="horz" lIns="91440" tIns="45720" rIns="91440" bIns="45720" rtlCol="0" anchor="ctr">
            <a:normAutofit/>
          </a:bodyPr>
          <a:lstStyle/>
          <a:p>
            <a:pPr marL="305435" indent="-305435"/>
            <a:r>
              <a:rPr lang="en-US" sz="2800" dirty="0">
                <a:solidFill>
                  <a:schemeClr val="tx1"/>
                </a:solidFill>
                <a:latin typeface="Aptos"/>
              </a:rPr>
              <a:t>Helps understand industry hazards, where to implement protections, and prevent future incidents. </a:t>
            </a:r>
          </a:p>
          <a:p>
            <a:pPr marL="305435" indent="-305435"/>
            <a:r>
              <a:rPr lang="en-US" sz="2800" dirty="0">
                <a:solidFill>
                  <a:schemeClr val="tx1"/>
                </a:solidFill>
                <a:latin typeface="Aptos"/>
              </a:rPr>
              <a:t>Establishments that meet size and industry criteria must submit data from OSHA Form 300A, 300, and 301 (or equivalent forms) annually.</a:t>
            </a:r>
          </a:p>
          <a:p>
            <a:pPr marL="305435" indent="-305435"/>
            <a:r>
              <a:rPr lang="en-US" sz="2800" dirty="0">
                <a:solidFill>
                  <a:schemeClr val="tx1"/>
                </a:solidFill>
                <a:latin typeface="Aptos"/>
              </a:rPr>
              <a:t>OSHA publishes data collected on its website after taking steps to detect and remove certain </a:t>
            </a:r>
            <a:r>
              <a:rPr lang="en-US" sz="2800">
                <a:solidFill>
                  <a:schemeClr val="tx1"/>
                </a:solidFill>
                <a:latin typeface="Aptos"/>
              </a:rPr>
              <a:t>personally identifiable </a:t>
            </a:r>
            <a:r>
              <a:rPr lang="en-US" sz="2800" dirty="0">
                <a:solidFill>
                  <a:schemeClr val="tx1"/>
                </a:solidFill>
                <a:latin typeface="Aptos"/>
              </a:rPr>
              <a:t>information (PII).</a:t>
            </a:r>
          </a:p>
          <a:p>
            <a:pPr marL="305435" indent="-305435"/>
            <a:r>
              <a:rPr lang="en-US" sz="2800" dirty="0">
                <a:solidFill>
                  <a:schemeClr val="tx1"/>
                </a:solidFill>
                <a:latin typeface="Aptos"/>
              </a:rPr>
              <a:t>Severe Injury Report – online tool to search the database, view trends, and prevent injuries.</a:t>
            </a:r>
          </a:p>
          <a:p>
            <a:pPr marL="305435" indent="-305435"/>
            <a:endParaRPr lang="en-US" dirty="0">
              <a:latin typeface="Aptos"/>
            </a:endParaRPr>
          </a:p>
        </p:txBody>
      </p:sp>
    </p:spTree>
    <p:extLst>
      <p:ext uri="{BB962C8B-B14F-4D97-AF65-F5344CB8AC3E}">
        <p14:creationId xmlns:p14="http://schemas.microsoft.com/office/powerpoint/2010/main" val="392394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8AE1F-67FF-32EE-E102-3453F6F57C9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E501D36-D945-945B-37A8-78776E2F0B6D}"/>
              </a:ext>
            </a:extLst>
          </p:cNvPr>
          <p:cNvSpPr>
            <a:spLocks noGrp="1"/>
          </p:cNvSpPr>
          <p:nvPr>
            <p:ph type="title"/>
          </p:nvPr>
        </p:nvSpPr>
        <p:spPr>
          <a:xfrm>
            <a:off x="581192" y="623940"/>
            <a:ext cx="9969577" cy="509081"/>
          </a:xfrm>
        </p:spPr>
        <p:txBody>
          <a:bodyPr vert="horz" lIns="91440" tIns="45720" rIns="91440" bIns="45720" rtlCol="0" anchor="b">
            <a:normAutofit fontScale="90000"/>
          </a:bodyPr>
          <a:lstStyle/>
          <a:p>
            <a:r>
              <a:rPr lang="en-US" dirty="0">
                <a:latin typeface="Aptos"/>
              </a:rPr>
              <a:t>EMPLOYEE RIGHTS</a:t>
            </a:r>
            <a:endParaRPr lang="en-US" dirty="0">
              <a:solidFill>
                <a:srgbClr val="FF0000"/>
              </a:solidFill>
            </a:endParaRPr>
          </a:p>
        </p:txBody>
      </p:sp>
      <p:sp>
        <p:nvSpPr>
          <p:cNvPr id="6" name="Content Placeholder 5">
            <a:extLst>
              <a:ext uri="{FF2B5EF4-FFF2-40B4-BE49-F238E27FC236}">
                <a16:creationId xmlns:a16="http://schemas.microsoft.com/office/drawing/2014/main" id="{CEA5D099-441A-7E12-996E-7780B9E8CA1A}"/>
              </a:ext>
            </a:extLst>
          </p:cNvPr>
          <p:cNvSpPr>
            <a:spLocks noGrp="1"/>
          </p:cNvSpPr>
          <p:nvPr>
            <p:ph sz="half" idx="1"/>
          </p:nvPr>
        </p:nvSpPr>
        <p:spPr>
          <a:xfrm>
            <a:off x="581192" y="2250182"/>
            <a:ext cx="11322754" cy="3983878"/>
          </a:xfrm>
        </p:spPr>
        <p:txBody>
          <a:bodyPr vert="horz" lIns="91440" tIns="45720" rIns="91440" bIns="45720" rtlCol="0" anchor="ctr">
            <a:normAutofit fontScale="77500" lnSpcReduction="20000"/>
          </a:bodyPr>
          <a:lstStyle/>
          <a:p>
            <a:pPr marL="0" indent="0">
              <a:buNone/>
            </a:pPr>
            <a:br>
              <a:rPr lang="en-US" dirty="0">
                <a:latin typeface="Aptos"/>
              </a:rPr>
            </a:br>
            <a:r>
              <a:rPr lang="en-US" sz="3100" dirty="0">
                <a:solidFill>
                  <a:schemeClr val="tx1"/>
                </a:solidFill>
                <a:latin typeface="Aptos"/>
              </a:rPr>
              <a:t>Federal law entitles every employee the rights to:</a:t>
            </a:r>
            <a:br>
              <a:rPr lang="en-US" sz="3100" dirty="0">
                <a:solidFill>
                  <a:schemeClr val="tx1"/>
                </a:solidFill>
                <a:latin typeface="Aptos"/>
              </a:rPr>
            </a:br>
            <a:endParaRPr lang="en-US" sz="3100" dirty="0">
              <a:solidFill>
                <a:schemeClr val="tx1"/>
              </a:solidFill>
              <a:latin typeface="Aptos"/>
            </a:endParaRPr>
          </a:p>
          <a:p>
            <a:pPr marL="305435" indent="-305435"/>
            <a:r>
              <a:rPr lang="en-US" sz="3100" dirty="0">
                <a:solidFill>
                  <a:schemeClr val="tx1"/>
                </a:solidFill>
                <a:latin typeface="Aptos"/>
              </a:rPr>
              <a:t>A safe and healthful workplace</a:t>
            </a:r>
          </a:p>
          <a:p>
            <a:pPr marL="305435" indent="-305435"/>
            <a:r>
              <a:rPr lang="en-US" sz="3100" dirty="0">
                <a:solidFill>
                  <a:schemeClr val="tx1"/>
                </a:solidFill>
                <a:latin typeface="Aptos"/>
              </a:rPr>
              <a:t>Speak up about safety and health concerns without fear of retaliation </a:t>
            </a:r>
          </a:p>
          <a:p>
            <a:pPr marL="305435" indent="-305435"/>
            <a:r>
              <a:rPr lang="en-US" sz="3100" dirty="0">
                <a:solidFill>
                  <a:schemeClr val="tx1"/>
                </a:solidFill>
                <a:latin typeface="Aptos"/>
              </a:rPr>
              <a:t>Be trained in the language they understand </a:t>
            </a:r>
          </a:p>
          <a:p>
            <a:pPr marL="305435" indent="-305435"/>
            <a:r>
              <a:rPr lang="en-US" sz="3100" dirty="0">
                <a:solidFill>
                  <a:schemeClr val="tx1"/>
                </a:solidFill>
                <a:latin typeface="Aptos"/>
              </a:rPr>
              <a:t>Required safety equipment, such as gloves or a harness and lifeline for falls, and </a:t>
            </a:r>
            <a:endParaRPr lang="en-US" sz="3100" dirty="0">
              <a:solidFill>
                <a:schemeClr val="tx1"/>
              </a:solidFill>
            </a:endParaRPr>
          </a:p>
          <a:p>
            <a:pPr marL="305435" indent="-305435"/>
            <a:r>
              <a:rPr lang="en-US" sz="3100" dirty="0">
                <a:solidFill>
                  <a:schemeClr val="tx1"/>
                </a:solidFill>
                <a:latin typeface="Aptos"/>
              </a:rPr>
              <a:t>Report an injury or illness, request an OSHA inspection, and speak to the inspector.</a:t>
            </a:r>
            <a:endParaRPr lang="en-US" sz="3100" dirty="0">
              <a:solidFill>
                <a:schemeClr val="tx1"/>
              </a:solidFill>
            </a:endParaRPr>
          </a:p>
          <a:p>
            <a:pPr marL="305435" indent="-305435"/>
            <a:r>
              <a:rPr lang="en-US" sz="3100" dirty="0">
                <a:solidFill>
                  <a:schemeClr val="tx1"/>
                </a:solidFill>
                <a:latin typeface="Aptos"/>
                <a:hlinkClick r:id="rId3">
                  <a:extLst>
                    <a:ext uri="{A12FA001-AC4F-418D-AE19-62706E023703}">
                      <ahyp:hlinkClr xmlns:ahyp="http://schemas.microsoft.com/office/drawing/2018/hyperlinkcolor" val="tx"/>
                    </a:ext>
                  </a:extLst>
                </a:hlinkClick>
              </a:rPr>
              <a:t>Visit osha.gov/workers</a:t>
            </a:r>
            <a:endParaRPr lang="en-US" sz="3100" dirty="0">
              <a:solidFill>
                <a:schemeClr val="tx1"/>
              </a:solidFill>
              <a:hlinkClick r:id="rId3">
                <a:extLst>
                  <a:ext uri="{A12FA001-AC4F-418D-AE19-62706E023703}">
                    <ahyp:hlinkClr xmlns:ahyp="http://schemas.microsoft.com/office/drawing/2018/hyperlinkcolor" val="tx"/>
                  </a:ext>
                </a:extLst>
              </a:hlinkClick>
            </a:endParaRPr>
          </a:p>
          <a:p>
            <a:pPr marL="305435" indent="-305435"/>
            <a:endParaRPr lang="en-US" dirty="0"/>
          </a:p>
          <a:p>
            <a:pPr marL="305435" indent="-305435"/>
            <a:endParaRPr lang="en-US" dirty="0"/>
          </a:p>
          <a:p>
            <a:pPr marL="305435" indent="-305435"/>
            <a:endParaRPr lang="en-US" dirty="0">
              <a:latin typeface="Aptos"/>
            </a:endParaRPr>
          </a:p>
        </p:txBody>
      </p:sp>
    </p:spTree>
    <p:extLst>
      <p:ext uri="{BB962C8B-B14F-4D97-AF65-F5344CB8AC3E}">
        <p14:creationId xmlns:p14="http://schemas.microsoft.com/office/powerpoint/2010/main" val="1936597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AF92A-2499-FAF0-0B4C-3D9F2D97E6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45DB1A-3FF1-444F-D94E-E72DCB968B0D}"/>
              </a:ext>
            </a:extLst>
          </p:cNvPr>
          <p:cNvSpPr>
            <a:spLocks noGrp="1"/>
          </p:cNvSpPr>
          <p:nvPr>
            <p:ph type="title"/>
          </p:nvPr>
        </p:nvSpPr>
        <p:spPr>
          <a:xfrm>
            <a:off x="581192" y="623940"/>
            <a:ext cx="9969577" cy="509081"/>
          </a:xfrm>
        </p:spPr>
        <p:txBody>
          <a:bodyPr>
            <a:normAutofit fontScale="90000"/>
          </a:bodyPr>
          <a:lstStyle/>
          <a:p>
            <a:r>
              <a:rPr lang="en-US" dirty="0">
                <a:latin typeface="Aptos"/>
              </a:rPr>
              <a:t>EMPLOYER RESPONSIBILITIES</a:t>
            </a:r>
            <a:endParaRPr lang="en-US" dirty="0">
              <a:solidFill>
                <a:srgbClr val="FF0000"/>
              </a:solidFill>
              <a:latin typeface="Aptos"/>
            </a:endParaRPr>
          </a:p>
        </p:txBody>
      </p:sp>
      <p:sp>
        <p:nvSpPr>
          <p:cNvPr id="3" name="Content Placeholder 2">
            <a:extLst>
              <a:ext uri="{FF2B5EF4-FFF2-40B4-BE49-F238E27FC236}">
                <a16:creationId xmlns:a16="http://schemas.microsoft.com/office/drawing/2014/main" id="{2981194F-64A2-056B-27F9-3DDEB435AD7C}"/>
              </a:ext>
            </a:extLst>
          </p:cNvPr>
          <p:cNvSpPr>
            <a:spLocks noGrp="1"/>
          </p:cNvSpPr>
          <p:nvPr>
            <p:ph idx="1"/>
          </p:nvPr>
        </p:nvSpPr>
        <p:spPr>
          <a:xfrm>
            <a:off x="371871" y="1615390"/>
            <a:ext cx="5907743" cy="4959160"/>
          </a:xfrm>
        </p:spPr>
        <p:txBody>
          <a:bodyPr anchor="t">
            <a:normAutofit fontScale="92500" lnSpcReduction="20000"/>
          </a:bodyPr>
          <a:lstStyle/>
          <a:p>
            <a:pPr marL="305435" indent="-305435"/>
            <a:r>
              <a:rPr lang="en-US" sz="2600" dirty="0">
                <a:solidFill>
                  <a:schemeClr val="tx1"/>
                </a:solidFill>
                <a:latin typeface="Aptos"/>
              </a:rPr>
              <a:t>Provide a workplace that is free of known safety and health hazards.</a:t>
            </a:r>
            <a:br>
              <a:rPr lang="en-US" sz="2600" dirty="0">
                <a:solidFill>
                  <a:schemeClr val="tx1"/>
                </a:solidFill>
                <a:latin typeface="Aptos"/>
              </a:rPr>
            </a:br>
            <a:endParaRPr lang="en-US" sz="2600" dirty="0">
              <a:solidFill>
                <a:schemeClr val="tx1"/>
              </a:solidFill>
              <a:latin typeface="Aptos"/>
            </a:endParaRPr>
          </a:p>
          <a:p>
            <a:pPr marL="305435" indent="-305435"/>
            <a:r>
              <a:rPr lang="en-US" sz="2600" dirty="0">
                <a:solidFill>
                  <a:schemeClr val="tx1"/>
                </a:solidFill>
                <a:latin typeface="Aptos"/>
              </a:rPr>
              <a:t>Display OSHA poster "Job Safety and Health: It's the Law" in the workplace.</a:t>
            </a:r>
            <a:br>
              <a:rPr lang="en-US" sz="2600" dirty="0">
                <a:solidFill>
                  <a:schemeClr val="tx1"/>
                </a:solidFill>
                <a:latin typeface="Aptos"/>
              </a:rPr>
            </a:br>
            <a:endParaRPr lang="en-US" sz="2600" dirty="0">
              <a:solidFill>
                <a:schemeClr val="tx1"/>
              </a:solidFill>
            </a:endParaRPr>
          </a:p>
          <a:p>
            <a:pPr marL="305435" indent="-305435"/>
            <a:r>
              <a:rPr lang="en-US" sz="2600" dirty="0">
                <a:solidFill>
                  <a:schemeClr val="tx1"/>
                </a:solidFill>
                <a:latin typeface="Aptos"/>
              </a:rPr>
              <a:t>Many employers with more than 10 employees must keep a record of serious work-related injuries and illnesses.</a:t>
            </a:r>
            <a:br>
              <a:rPr lang="en-US" sz="2600" dirty="0">
                <a:solidFill>
                  <a:schemeClr val="tx1"/>
                </a:solidFill>
                <a:latin typeface="Aptos"/>
              </a:rPr>
            </a:br>
            <a:endParaRPr lang="en-US" sz="2600" dirty="0">
              <a:solidFill>
                <a:schemeClr val="tx1"/>
              </a:solidFill>
            </a:endParaRPr>
          </a:p>
          <a:p>
            <a:pPr marL="305435" indent="-305435"/>
            <a:r>
              <a:rPr lang="en-US" sz="2600" dirty="0">
                <a:solidFill>
                  <a:schemeClr val="tx1"/>
                </a:solidFill>
                <a:latin typeface="Aptos"/>
              </a:rPr>
              <a:t>Certain low-risk industries are exempt.</a:t>
            </a:r>
            <a:br>
              <a:rPr lang="en-US" sz="2600" dirty="0">
                <a:solidFill>
                  <a:schemeClr val="tx1"/>
                </a:solidFill>
                <a:latin typeface="Aptos"/>
              </a:rPr>
            </a:br>
            <a:endParaRPr lang="en-US" sz="2600" dirty="0">
              <a:solidFill>
                <a:schemeClr val="tx1"/>
              </a:solidFill>
              <a:latin typeface="Aptos"/>
            </a:endParaRPr>
          </a:p>
          <a:p>
            <a:pPr marL="305435" indent="-305435"/>
            <a:r>
              <a:rPr lang="en-US" sz="2600" dirty="0">
                <a:solidFill>
                  <a:schemeClr val="tx1"/>
                </a:solidFill>
                <a:latin typeface="Aptos"/>
              </a:rPr>
              <a:t>Visit </a:t>
            </a:r>
            <a:r>
              <a:rPr lang="en-US" sz="2600" dirty="0">
                <a:solidFill>
                  <a:schemeClr val="tx1"/>
                </a:solidFill>
                <a:latin typeface="Aptos"/>
                <a:hlinkClick r:id="rId3">
                  <a:extLst>
                    <a:ext uri="{A12FA001-AC4F-418D-AE19-62706E023703}">
                      <ahyp:hlinkClr xmlns:ahyp="http://schemas.microsoft.com/office/drawing/2018/hyperlinkcolor" val="tx"/>
                    </a:ext>
                  </a:extLst>
                </a:hlinkClick>
              </a:rPr>
              <a:t>www.osha.gov/employers</a:t>
            </a:r>
            <a:endParaRPr lang="en-US" sz="2600" dirty="0">
              <a:solidFill>
                <a:schemeClr val="tx1"/>
              </a:solidFill>
            </a:endParaRPr>
          </a:p>
          <a:p>
            <a:pPr marL="305435" indent="-305435"/>
            <a:endParaRPr lang="en-US" dirty="0">
              <a:solidFill>
                <a:schemeClr val="tx1"/>
              </a:solidFill>
            </a:endParaRPr>
          </a:p>
          <a:p>
            <a:pPr marL="305435" indent="-305435"/>
            <a:endParaRPr lang="en-US" dirty="0">
              <a:solidFill>
                <a:schemeClr val="tx1"/>
              </a:solidFill>
            </a:endParaRPr>
          </a:p>
        </p:txBody>
      </p:sp>
      <p:pic>
        <p:nvPicPr>
          <p:cNvPr id="5" name="Picture 4" descr="A picture containing diagram&#10;&#10;">
            <a:extLst>
              <a:ext uri="{FF2B5EF4-FFF2-40B4-BE49-F238E27FC236}">
                <a16:creationId xmlns:a16="http://schemas.microsoft.com/office/drawing/2014/main" id="{06E50AE6-BA7F-A705-8F9A-BD93EE929072}"/>
              </a:ext>
            </a:extLst>
          </p:cNvPr>
          <p:cNvPicPr>
            <a:picLocks noChangeAspect="1"/>
          </p:cNvPicPr>
          <p:nvPr/>
        </p:nvPicPr>
        <p:blipFill>
          <a:blip r:embed="rId4"/>
          <a:stretch>
            <a:fillRect/>
          </a:stretch>
        </p:blipFill>
        <p:spPr>
          <a:xfrm>
            <a:off x="6907575" y="1615390"/>
            <a:ext cx="3330015" cy="4618669"/>
          </a:xfrm>
          <a:prstGeom prst="rect">
            <a:avLst/>
          </a:prstGeom>
        </p:spPr>
      </p:pic>
    </p:spTree>
    <p:extLst>
      <p:ext uri="{BB962C8B-B14F-4D97-AF65-F5344CB8AC3E}">
        <p14:creationId xmlns:p14="http://schemas.microsoft.com/office/powerpoint/2010/main" val="4126427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4A171-CD2B-76BD-F51F-8AA3E3E73B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1AF6E2-551E-5A7F-0163-B3485E2D7A77}"/>
              </a:ext>
            </a:extLst>
          </p:cNvPr>
          <p:cNvSpPr>
            <a:spLocks noGrp="1"/>
          </p:cNvSpPr>
          <p:nvPr>
            <p:ph type="title"/>
          </p:nvPr>
        </p:nvSpPr>
        <p:spPr>
          <a:xfrm>
            <a:off x="581192" y="623940"/>
            <a:ext cx="9969577" cy="509081"/>
          </a:xfrm>
        </p:spPr>
        <p:txBody>
          <a:bodyPr>
            <a:normAutofit fontScale="90000"/>
          </a:bodyPr>
          <a:lstStyle/>
          <a:p>
            <a:r>
              <a:rPr lang="en-US" dirty="0">
                <a:latin typeface="Aptos"/>
              </a:rPr>
              <a:t>TRAINING </a:t>
            </a:r>
            <a:endParaRPr lang="en-US" dirty="0"/>
          </a:p>
        </p:txBody>
      </p:sp>
      <p:sp>
        <p:nvSpPr>
          <p:cNvPr id="3" name="Content Placeholder 2">
            <a:extLst>
              <a:ext uri="{FF2B5EF4-FFF2-40B4-BE49-F238E27FC236}">
                <a16:creationId xmlns:a16="http://schemas.microsoft.com/office/drawing/2014/main" id="{A2BF46C3-C47D-C5A5-9301-19FD31452FE3}"/>
              </a:ext>
            </a:extLst>
          </p:cNvPr>
          <p:cNvSpPr>
            <a:spLocks noGrp="1"/>
          </p:cNvSpPr>
          <p:nvPr>
            <p:ph idx="1"/>
          </p:nvPr>
        </p:nvSpPr>
        <p:spPr>
          <a:xfrm>
            <a:off x="581192" y="1621533"/>
            <a:ext cx="11029615" cy="4922485"/>
          </a:xfrm>
        </p:spPr>
        <p:txBody>
          <a:bodyPr anchor="t">
            <a:normAutofit fontScale="47500" lnSpcReduction="20000"/>
          </a:bodyPr>
          <a:lstStyle/>
          <a:p>
            <a:pPr marL="305435" indent="-305435"/>
            <a:r>
              <a:rPr lang="en-US" sz="4800" dirty="0">
                <a:solidFill>
                  <a:schemeClr val="tx1"/>
                </a:solidFill>
                <a:latin typeface="Aptos"/>
              </a:rPr>
              <a:t>Often referred to as 10-and 30-hour training.</a:t>
            </a:r>
            <a:br>
              <a:rPr lang="en-US" sz="4800" dirty="0">
                <a:solidFill>
                  <a:schemeClr val="tx1"/>
                </a:solidFill>
                <a:latin typeface="Aptos"/>
              </a:rPr>
            </a:br>
            <a:endParaRPr lang="en-US" sz="4800" dirty="0">
              <a:solidFill>
                <a:schemeClr val="tx1"/>
              </a:solidFill>
            </a:endParaRPr>
          </a:p>
          <a:p>
            <a:pPr marL="305435" indent="-305435"/>
            <a:r>
              <a:rPr lang="en-US" sz="4800" dirty="0">
                <a:solidFill>
                  <a:schemeClr val="tx1"/>
                </a:solidFill>
                <a:latin typeface="Aptos"/>
              </a:rPr>
              <a:t>Program is not a certification or license, does not meet requirements of OSHA standards.</a:t>
            </a:r>
            <a:br>
              <a:rPr lang="en-US" sz="4800" dirty="0">
                <a:solidFill>
                  <a:schemeClr val="tx1"/>
                </a:solidFill>
                <a:latin typeface="Aptos"/>
              </a:rPr>
            </a:br>
            <a:endParaRPr lang="en-US" sz="4800" dirty="0">
              <a:solidFill>
                <a:schemeClr val="tx1"/>
              </a:solidFill>
            </a:endParaRPr>
          </a:p>
          <a:p>
            <a:pPr marL="305435" indent="-305435"/>
            <a:r>
              <a:rPr lang="en-US" sz="4800" dirty="0">
                <a:solidFill>
                  <a:schemeClr val="tx1"/>
                </a:solidFill>
                <a:latin typeface="Aptos"/>
              </a:rPr>
              <a:t>Provides assistance and tools to develop effective safety and health programs.</a:t>
            </a:r>
            <a:br>
              <a:rPr lang="en-US" sz="4800" dirty="0">
                <a:solidFill>
                  <a:schemeClr val="tx1"/>
                </a:solidFill>
                <a:latin typeface="Aptos"/>
              </a:rPr>
            </a:br>
            <a:endParaRPr lang="en-US" sz="4800" dirty="0">
              <a:solidFill>
                <a:schemeClr val="tx1"/>
              </a:solidFill>
              <a:latin typeface="Aptos"/>
            </a:endParaRPr>
          </a:p>
          <a:p>
            <a:pPr marL="305435" indent="-305435"/>
            <a:r>
              <a:rPr lang="en-US" sz="4800" dirty="0">
                <a:solidFill>
                  <a:schemeClr val="tx1"/>
                </a:solidFill>
                <a:latin typeface="Aptos"/>
              </a:rPr>
              <a:t>OSHA Training Institute (OTI) Education Centers are a national network of non-profit organizations authorized by OSHA to offer OSHA courses. </a:t>
            </a:r>
            <a:br>
              <a:rPr lang="en-US" sz="4800" dirty="0">
                <a:solidFill>
                  <a:schemeClr val="tx1"/>
                </a:solidFill>
                <a:latin typeface="Aptos"/>
              </a:rPr>
            </a:br>
            <a:endParaRPr lang="en-US" sz="4800" dirty="0">
              <a:solidFill>
                <a:schemeClr val="tx1"/>
              </a:solidFill>
            </a:endParaRPr>
          </a:p>
          <a:p>
            <a:pPr marL="305435" indent="-305435"/>
            <a:r>
              <a:rPr lang="en-US" sz="4800" dirty="0">
                <a:solidFill>
                  <a:schemeClr val="tx1"/>
                </a:solidFill>
                <a:latin typeface="Aptos"/>
              </a:rPr>
              <a:t>OTI Education Centers offer more than 50 courses in construction, maritime, and general industries. </a:t>
            </a:r>
            <a:br>
              <a:rPr lang="en-US" sz="4800" dirty="0">
                <a:solidFill>
                  <a:schemeClr val="tx1"/>
                </a:solidFill>
                <a:latin typeface="Aptos"/>
              </a:rPr>
            </a:br>
            <a:endParaRPr lang="en-US" sz="4800" dirty="0">
              <a:solidFill>
                <a:schemeClr val="tx1"/>
              </a:solidFill>
            </a:endParaRPr>
          </a:p>
          <a:p>
            <a:pPr marL="305435" indent="-305435"/>
            <a:r>
              <a:rPr lang="en-US" sz="4800" dirty="0">
                <a:solidFill>
                  <a:schemeClr val="tx1"/>
                </a:solidFill>
                <a:latin typeface="Aptos"/>
              </a:rPr>
              <a:t>Visit </a:t>
            </a:r>
            <a:r>
              <a:rPr lang="en-US" sz="4800" dirty="0">
                <a:solidFill>
                  <a:schemeClr val="tx1"/>
                </a:solidFill>
                <a:latin typeface="Aptos"/>
                <a:hlinkClick r:id="rId3">
                  <a:extLst>
                    <a:ext uri="{A12FA001-AC4F-418D-AE19-62706E023703}">
                      <ahyp:hlinkClr xmlns:ahyp="http://schemas.microsoft.com/office/drawing/2018/hyperlinkcolor" val="tx"/>
                    </a:ext>
                  </a:extLst>
                </a:hlinkClick>
              </a:rPr>
              <a:t>www.osha.gov/otiec</a:t>
            </a:r>
            <a:r>
              <a:rPr lang="en-US" sz="4800" dirty="0">
                <a:solidFill>
                  <a:schemeClr val="tx1"/>
                </a:solidFill>
                <a:latin typeface="Aptos"/>
              </a:rPr>
              <a:t>.</a:t>
            </a:r>
            <a:endParaRPr lang="en-US" sz="4800" dirty="0">
              <a:solidFill>
                <a:schemeClr val="tx1"/>
              </a:solidFill>
            </a:endParaRPr>
          </a:p>
          <a:p>
            <a:pPr marL="305435" indent="-305435"/>
            <a:endParaRPr lang="en-US" dirty="0">
              <a:latin typeface="Aptos"/>
            </a:endParaRPr>
          </a:p>
        </p:txBody>
      </p:sp>
    </p:spTree>
    <p:extLst>
      <p:ext uri="{BB962C8B-B14F-4D97-AF65-F5344CB8AC3E}">
        <p14:creationId xmlns:p14="http://schemas.microsoft.com/office/powerpoint/2010/main" val="1370369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B6B2F-7454-A0DD-A660-86D98D807D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67A627-ECFF-37FC-3172-079DD062B07F}"/>
              </a:ext>
            </a:extLst>
          </p:cNvPr>
          <p:cNvSpPr>
            <a:spLocks noGrp="1"/>
          </p:cNvSpPr>
          <p:nvPr>
            <p:ph type="title"/>
          </p:nvPr>
        </p:nvSpPr>
        <p:spPr>
          <a:xfrm>
            <a:off x="581192" y="623940"/>
            <a:ext cx="9969577" cy="509081"/>
          </a:xfrm>
        </p:spPr>
        <p:txBody>
          <a:bodyPr>
            <a:normAutofit fontScale="90000"/>
          </a:bodyPr>
          <a:lstStyle/>
          <a:p>
            <a:r>
              <a:rPr lang="en-US" dirty="0">
                <a:latin typeface="Aptos"/>
              </a:rPr>
              <a:t>NATIONAL FAMILY LIAISON</a:t>
            </a:r>
            <a:endParaRPr lang="en-US" dirty="0"/>
          </a:p>
        </p:txBody>
      </p:sp>
      <p:sp>
        <p:nvSpPr>
          <p:cNvPr id="3" name="Content Placeholder 2">
            <a:extLst>
              <a:ext uri="{FF2B5EF4-FFF2-40B4-BE49-F238E27FC236}">
                <a16:creationId xmlns:a16="http://schemas.microsoft.com/office/drawing/2014/main" id="{59551B29-8EB7-6140-79B2-ED77A83014CC}"/>
              </a:ext>
            </a:extLst>
          </p:cNvPr>
          <p:cNvSpPr>
            <a:spLocks noGrp="1"/>
          </p:cNvSpPr>
          <p:nvPr>
            <p:ph idx="1"/>
          </p:nvPr>
        </p:nvSpPr>
        <p:spPr>
          <a:xfrm>
            <a:off x="407624" y="1621534"/>
            <a:ext cx="6929610" cy="5021637"/>
          </a:xfrm>
        </p:spPr>
        <p:txBody>
          <a:bodyPr anchor="t">
            <a:normAutofit fontScale="92500" lnSpcReduction="20000"/>
          </a:bodyPr>
          <a:lstStyle/>
          <a:p>
            <a:pPr marL="305435" indent="-305435"/>
            <a:r>
              <a:rPr lang="en-US" sz="2600" dirty="0">
                <a:solidFill>
                  <a:schemeClr val="tx1"/>
                </a:solidFill>
                <a:latin typeface="Aptos"/>
              </a:rPr>
              <a:t>Tonya Ford, OSHA's National Family Liaison, supports and assists families who lost a loved-one in a workplace incident. </a:t>
            </a:r>
          </a:p>
          <a:p>
            <a:pPr marL="305435" indent="-305435"/>
            <a:r>
              <a:rPr lang="en-US" sz="2600" b="0" i="0" dirty="0">
                <a:solidFill>
                  <a:schemeClr val="tx1"/>
                </a:solidFill>
                <a:effectLst/>
                <a:latin typeface="Aptos"/>
              </a:rPr>
              <a:t>Can be reached at a time convenient to families via email (</a:t>
            </a:r>
            <a:r>
              <a:rPr lang="en-US" sz="2600" b="0" i="0" u="sng" strike="noStrike" dirty="0">
                <a:solidFill>
                  <a:schemeClr val="tx1"/>
                </a:solidFill>
                <a:effectLst/>
                <a:latin typeface="Aptos"/>
                <a:hlinkClick r:id="rId3">
                  <a:extLst>
                    <a:ext uri="{A12FA001-AC4F-418D-AE19-62706E023703}">
                      <ahyp:hlinkClr xmlns:ahyp="http://schemas.microsoft.com/office/drawing/2018/hyperlinkcolor" val="tx"/>
                    </a:ext>
                  </a:extLst>
                </a:hlinkClick>
              </a:rPr>
              <a:t>ford.tonya.e@dol.gov</a:t>
            </a:r>
            <a:r>
              <a:rPr lang="en-US" sz="2600" b="0" i="0" dirty="0">
                <a:solidFill>
                  <a:schemeClr val="tx1"/>
                </a:solidFill>
                <a:effectLst/>
                <a:latin typeface="Aptos"/>
              </a:rPr>
              <a:t>) or phone at (531)893-3409.</a:t>
            </a:r>
          </a:p>
          <a:p>
            <a:pPr marL="305435" indent="-305435"/>
            <a:r>
              <a:rPr lang="en-US" sz="2600" b="0" i="0" dirty="0">
                <a:solidFill>
                  <a:srgbClr val="212121"/>
                </a:solidFill>
                <a:effectLst/>
                <a:latin typeface="Aptos"/>
              </a:rPr>
              <a:t>Workers Memorial Tribute Wall.</a:t>
            </a:r>
          </a:p>
          <a:p>
            <a:pPr marL="629285" lvl="1" indent="-305435"/>
            <a:r>
              <a:rPr lang="en-US" sz="2600" b="0" i="0" dirty="0">
                <a:solidFill>
                  <a:srgbClr val="212121"/>
                </a:solidFill>
                <a:effectLst/>
                <a:latin typeface="Aptos"/>
              </a:rPr>
              <a:t>Family members can share their loved one’s photograph/written testimony at </a:t>
            </a:r>
            <a:r>
              <a:rPr lang="en-US" sz="2600" dirty="0">
                <a:solidFill>
                  <a:schemeClr val="tx1"/>
                </a:solidFill>
                <a:latin typeface="Aptos"/>
                <a:hlinkClick r:id="rId4">
                  <a:extLst>
                    <a:ext uri="{A12FA001-AC4F-418D-AE19-62706E023703}">
                      <ahyp:hlinkClr xmlns:ahyp="http://schemas.microsoft.com/office/drawing/2018/hyperlinkcolor" val="tx"/>
                    </a:ext>
                  </a:extLst>
                </a:hlinkClick>
              </a:rPr>
              <a:t>remembrance@dol.gov</a:t>
            </a:r>
            <a:r>
              <a:rPr lang="en-US" sz="2600" dirty="0">
                <a:solidFill>
                  <a:schemeClr val="tx1"/>
                </a:solidFill>
                <a:latin typeface="Aptos"/>
              </a:rPr>
              <a:t> </a:t>
            </a:r>
            <a:endParaRPr lang="en-US" sz="2600" b="0" i="0" dirty="0">
              <a:solidFill>
                <a:schemeClr val="tx1"/>
              </a:solidFill>
              <a:effectLst/>
              <a:latin typeface="Aptos"/>
            </a:endParaRPr>
          </a:p>
          <a:p>
            <a:pPr marL="305435" indent="-305435"/>
            <a:r>
              <a:rPr lang="en-US" sz="2600" b="0" i="0" dirty="0">
                <a:solidFill>
                  <a:srgbClr val="212121"/>
                </a:solidFill>
                <a:effectLst/>
                <a:latin typeface="Aptos"/>
              </a:rPr>
              <a:t>Workers Memorial Day (April 28), events to honor and recognize</a:t>
            </a:r>
            <a:r>
              <a:rPr lang="en-US" sz="2600" dirty="0">
                <a:solidFill>
                  <a:srgbClr val="212121"/>
                </a:solidFill>
                <a:latin typeface="Aptos"/>
              </a:rPr>
              <a:t> </a:t>
            </a:r>
            <a:r>
              <a:rPr lang="en-US" sz="2600" b="0" i="0" dirty="0">
                <a:solidFill>
                  <a:srgbClr val="212121"/>
                </a:solidFill>
                <a:effectLst/>
                <a:latin typeface="Aptos"/>
              </a:rPr>
              <a:t> fallen workers, and offer support to their families. </a:t>
            </a:r>
            <a:endParaRPr lang="en-US" sz="2600" dirty="0">
              <a:solidFill>
                <a:schemeClr val="tx1"/>
              </a:solidFill>
              <a:latin typeface="Aptos"/>
            </a:endParaRPr>
          </a:p>
          <a:p>
            <a:pPr marL="305435" indent="-305435"/>
            <a:endParaRPr lang="en-US" dirty="0"/>
          </a:p>
          <a:p>
            <a:pPr marL="305435" indent="-305435"/>
            <a:endParaRPr lang="en-US" dirty="0"/>
          </a:p>
          <a:p>
            <a:pPr marL="305435" indent="-305435"/>
            <a:endParaRPr lang="en-US" dirty="0">
              <a:latin typeface="Aptos"/>
            </a:endParaRPr>
          </a:p>
        </p:txBody>
      </p:sp>
      <p:pic>
        <p:nvPicPr>
          <p:cNvPr id="2050" name="Picture 2" descr="Tonya Ford">
            <a:extLst>
              <a:ext uri="{FF2B5EF4-FFF2-40B4-BE49-F238E27FC236}">
                <a16:creationId xmlns:a16="http://schemas.microsoft.com/office/drawing/2014/main" id="{BF4D0D66-4E95-5BAB-7ED9-076C560B37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6629" y="1886466"/>
            <a:ext cx="3537526" cy="3511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569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6EBE0-5AF5-8EBB-7C9F-4FAA18DC71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7203C8-0333-F3F7-EE25-4373E5E7E09D}"/>
              </a:ext>
            </a:extLst>
          </p:cNvPr>
          <p:cNvSpPr>
            <a:spLocks noGrp="1"/>
          </p:cNvSpPr>
          <p:nvPr>
            <p:ph type="title"/>
          </p:nvPr>
        </p:nvSpPr>
        <p:spPr>
          <a:xfrm>
            <a:off x="581192" y="623940"/>
            <a:ext cx="9969577" cy="509081"/>
          </a:xfrm>
        </p:spPr>
        <p:txBody>
          <a:bodyPr>
            <a:normAutofit fontScale="90000"/>
          </a:bodyPr>
          <a:lstStyle/>
          <a:p>
            <a:r>
              <a:rPr lang="en-US" dirty="0">
                <a:solidFill>
                  <a:schemeClr val="accent1"/>
                </a:solidFill>
                <a:latin typeface="Aptos"/>
              </a:rPr>
              <a:t>QUICK TAKES/</a:t>
            </a:r>
            <a:r>
              <a:rPr lang="en-US" dirty="0">
                <a:solidFill>
                  <a:schemeClr val="accent1"/>
                </a:solidFill>
              </a:rPr>
              <a:t>INFORMACIÓN RÁPIDA</a:t>
            </a:r>
            <a:r>
              <a:rPr lang="en-US" dirty="0"/>
              <a:t>/</a:t>
            </a:r>
            <a:r>
              <a:rPr lang="en-US" b="1" i="0" dirty="0">
                <a:solidFill>
                  <a:schemeClr val="accent1"/>
                </a:solidFill>
                <a:effectLst/>
                <a:latin typeface="Aptos"/>
              </a:rPr>
              <a:t>DID YOU KNOW?</a:t>
            </a:r>
            <a:endParaRPr lang="en-US" dirty="0">
              <a:solidFill>
                <a:schemeClr val="accent1"/>
              </a:solidFill>
              <a:latin typeface="Aptos"/>
            </a:endParaRPr>
          </a:p>
        </p:txBody>
      </p:sp>
      <p:sp>
        <p:nvSpPr>
          <p:cNvPr id="3" name="Content Placeholder 2">
            <a:extLst>
              <a:ext uri="{FF2B5EF4-FFF2-40B4-BE49-F238E27FC236}">
                <a16:creationId xmlns:a16="http://schemas.microsoft.com/office/drawing/2014/main" id="{633469E2-0B0A-9991-FA54-54D4873B9975}"/>
              </a:ext>
            </a:extLst>
          </p:cNvPr>
          <p:cNvSpPr>
            <a:spLocks noGrp="1"/>
          </p:cNvSpPr>
          <p:nvPr>
            <p:ph idx="1"/>
          </p:nvPr>
        </p:nvSpPr>
        <p:spPr>
          <a:xfrm>
            <a:off x="581192" y="2205427"/>
            <a:ext cx="11029615" cy="4237266"/>
          </a:xfrm>
        </p:spPr>
        <p:txBody>
          <a:bodyPr anchor="t">
            <a:normAutofit/>
          </a:bodyPr>
          <a:lstStyle/>
          <a:p>
            <a:pPr marL="305435" indent="-305435"/>
            <a:r>
              <a:rPr lang="en-US" b="0" i="0" dirty="0">
                <a:solidFill>
                  <a:schemeClr val="tx1"/>
                </a:solidFill>
                <a:effectLst/>
                <a:latin typeface="Aptos" panose="020B0004020202020204" pitchFamily="34" charset="0"/>
              </a:rPr>
              <a:t>Keep up-to date with OSHA</a:t>
            </a:r>
            <a:br>
              <a:rPr lang="en-US" b="0" i="0" dirty="0">
                <a:solidFill>
                  <a:schemeClr val="tx1"/>
                </a:solidFill>
                <a:effectLst/>
                <a:latin typeface="Aptos" panose="020B0004020202020204" pitchFamily="34" charset="0"/>
              </a:rPr>
            </a:br>
            <a:endParaRPr lang="en-US" b="0" i="0" dirty="0">
              <a:solidFill>
                <a:schemeClr val="tx1"/>
              </a:solidFill>
              <a:effectLst/>
              <a:latin typeface="Aptos" panose="020B0004020202020204" pitchFamily="34" charset="0"/>
            </a:endParaRPr>
          </a:p>
          <a:p>
            <a:pPr marL="1062038" indent="-342900" algn="l" rtl="0" fontAlgn="base">
              <a:lnSpc>
                <a:spcPts val="1457"/>
              </a:lnSpc>
              <a:buFont typeface="Wingdings" panose="05000000000000000000" pitchFamily="2" charset="2"/>
              <a:buChar char="§"/>
            </a:pPr>
            <a:r>
              <a:rPr lang="en-US" b="0" i="0" dirty="0">
                <a:solidFill>
                  <a:schemeClr val="tx1"/>
                </a:solidFill>
                <a:effectLst/>
                <a:latin typeface="Aptos" panose="020B0004020202020204" pitchFamily="34" charset="0"/>
              </a:rPr>
              <a:t>Monthly newsletter </a:t>
            </a:r>
            <a:r>
              <a:rPr lang="en-US" b="0" i="0" u="sng" strike="noStrike" dirty="0" err="1">
                <a:solidFill>
                  <a:schemeClr val="tx1"/>
                </a:solidFill>
                <a:effectLst/>
                <a:latin typeface="Aptos" panose="020B0004020202020204" pitchFamily="34" charset="0"/>
                <a:hlinkClick r:id="rId3">
                  <a:extLst>
                    <a:ext uri="{A12FA001-AC4F-418D-AE19-62706E023703}">
                      <ahyp:hlinkClr xmlns:ahyp="http://schemas.microsoft.com/office/drawing/2018/hyperlinkcolor" val="tx"/>
                    </a:ext>
                  </a:extLst>
                </a:hlinkClick>
              </a:rPr>
              <a:t>QuickTakes</a:t>
            </a:r>
            <a:r>
              <a:rPr lang="en-US" b="0" i="0" dirty="0">
                <a:solidFill>
                  <a:schemeClr val="tx1"/>
                </a:solidFill>
                <a:effectLst/>
                <a:latin typeface="Aptos" panose="020B0004020202020204" pitchFamily="34" charset="0"/>
              </a:rPr>
              <a:t> (English)</a:t>
            </a:r>
            <a:br>
              <a:rPr lang="en-US" b="0" i="0" dirty="0">
                <a:solidFill>
                  <a:schemeClr val="tx1"/>
                </a:solidFill>
                <a:effectLst/>
                <a:latin typeface="Aptos" panose="020B0004020202020204" pitchFamily="34" charset="0"/>
              </a:rPr>
            </a:br>
            <a:r>
              <a:rPr lang="en-US" b="0" i="0" dirty="0">
                <a:solidFill>
                  <a:schemeClr val="tx1"/>
                </a:solidFill>
                <a:effectLst/>
                <a:latin typeface="Aptos" panose="020B0004020202020204" pitchFamily="34" charset="0"/>
              </a:rPr>
              <a:t>  </a:t>
            </a:r>
          </a:p>
          <a:p>
            <a:pPr marL="1062038" indent="-342900" algn="l" rtl="0" fontAlgn="base">
              <a:lnSpc>
                <a:spcPts val="1457"/>
              </a:lnSpc>
              <a:buFont typeface="Wingdings" panose="05000000000000000000" pitchFamily="2" charset="2"/>
              <a:buChar char="§"/>
            </a:pPr>
            <a:r>
              <a:rPr lang="en-US" b="0" i="0" dirty="0">
                <a:solidFill>
                  <a:schemeClr val="tx1"/>
                </a:solidFill>
                <a:effectLst/>
                <a:latin typeface="Aptos" panose="020B0004020202020204" pitchFamily="34" charset="0"/>
              </a:rPr>
              <a:t>Monthly Spanish-language sister newsletter </a:t>
            </a:r>
            <a:r>
              <a:rPr lang="en-US" b="0" i="0" u="sng" strike="noStrike" dirty="0" err="1">
                <a:solidFill>
                  <a:schemeClr val="tx1"/>
                </a:solidFill>
                <a:effectLst/>
                <a:latin typeface="Aptos" panose="020B0004020202020204" pitchFamily="34" charset="0"/>
                <a:hlinkClick r:id="rId4">
                  <a:extLst>
                    <a:ext uri="{A12FA001-AC4F-418D-AE19-62706E023703}">
                      <ahyp:hlinkClr xmlns:ahyp="http://schemas.microsoft.com/office/drawing/2018/hyperlinkcolor" val="tx"/>
                    </a:ext>
                  </a:extLst>
                </a:hlinkClick>
              </a:rPr>
              <a:t>Información</a:t>
            </a:r>
            <a:r>
              <a:rPr lang="en-US" b="0" i="0" u="sng" strike="noStrike" dirty="0">
                <a:solidFill>
                  <a:schemeClr val="tx1"/>
                </a:solidFill>
                <a:effectLst/>
                <a:latin typeface="Aptos" panose="020B0004020202020204" pitchFamily="34" charset="0"/>
                <a:hlinkClick r:id="rId4">
                  <a:extLst>
                    <a:ext uri="{A12FA001-AC4F-418D-AE19-62706E023703}">
                      <ahyp:hlinkClr xmlns:ahyp="http://schemas.microsoft.com/office/drawing/2018/hyperlinkcolor" val="tx"/>
                    </a:ext>
                  </a:extLst>
                </a:hlinkClick>
              </a:rPr>
              <a:t> </a:t>
            </a:r>
            <a:r>
              <a:rPr lang="en-US" b="0" i="0" u="sng" strike="noStrike" dirty="0" err="1">
                <a:solidFill>
                  <a:schemeClr val="tx1"/>
                </a:solidFill>
                <a:effectLst/>
                <a:latin typeface="Aptos" panose="020B0004020202020204" pitchFamily="34" charset="0"/>
                <a:hlinkClick r:id="rId4">
                  <a:extLst>
                    <a:ext uri="{A12FA001-AC4F-418D-AE19-62706E023703}">
                      <ahyp:hlinkClr xmlns:ahyp="http://schemas.microsoft.com/office/drawing/2018/hyperlinkcolor" val="tx"/>
                    </a:ext>
                  </a:extLst>
                </a:hlinkClick>
              </a:rPr>
              <a:t>Rápida</a:t>
            </a:r>
            <a:r>
              <a:rPr lang="en-US" b="0" i="0" dirty="0">
                <a:solidFill>
                  <a:schemeClr val="tx1"/>
                </a:solidFill>
                <a:effectLst/>
                <a:latin typeface="Aptos" panose="020B0004020202020204" pitchFamily="34" charset="0"/>
              </a:rPr>
              <a:t>  </a:t>
            </a:r>
            <a:br>
              <a:rPr lang="en-US" b="0" i="0" dirty="0">
                <a:solidFill>
                  <a:schemeClr val="tx1"/>
                </a:solidFill>
                <a:effectLst/>
                <a:latin typeface="Aptos" panose="020B0004020202020204" pitchFamily="34" charset="0"/>
              </a:rPr>
            </a:br>
            <a:endParaRPr lang="en-US" b="0" i="0" dirty="0">
              <a:solidFill>
                <a:schemeClr val="tx1"/>
              </a:solidFill>
              <a:effectLst/>
              <a:latin typeface="Aptos" panose="020B0004020202020204" pitchFamily="34" charset="0"/>
            </a:endParaRPr>
          </a:p>
          <a:p>
            <a:pPr marL="1062038" indent="-342900" algn="l" rtl="0" fontAlgn="base">
              <a:lnSpc>
                <a:spcPts val="1457"/>
              </a:lnSpc>
              <a:buFont typeface="Wingdings" panose="05000000000000000000" pitchFamily="2" charset="2"/>
              <a:buChar char="§"/>
            </a:pPr>
            <a:r>
              <a:rPr lang="en-US" b="0" i="0" dirty="0">
                <a:solidFill>
                  <a:schemeClr val="tx1"/>
                </a:solidFill>
                <a:effectLst/>
                <a:latin typeface="Aptos" panose="020B0004020202020204" pitchFamily="34" charset="0"/>
              </a:rPr>
              <a:t>Focused and timely messages </a:t>
            </a:r>
            <a:r>
              <a:rPr lang="en-US" b="0" i="0" u="sng" strike="noStrike" dirty="0">
                <a:solidFill>
                  <a:schemeClr val="tx1"/>
                </a:solidFill>
                <a:effectLst/>
                <a:latin typeface="Aptos" panose="020B0004020202020204" pitchFamily="34" charset="0"/>
                <a:hlinkClick r:id="rId5">
                  <a:extLst>
                    <a:ext uri="{A12FA001-AC4F-418D-AE19-62706E023703}">
                      <ahyp:hlinkClr xmlns:ahyp="http://schemas.microsoft.com/office/drawing/2018/hyperlinkcolor" val="tx"/>
                    </a:ext>
                  </a:extLst>
                </a:hlinkClick>
              </a:rPr>
              <a:t>Did You Know?</a:t>
            </a:r>
            <a:r>
              <a:rPr lang="en-US" b="0" i="0" dirty="0">
                <a:solidFill>
                  <a:schemeClr val="tx1"/>
                </a:solidFill>
                <a:effectLst/>
                <a:latin typeface="Aptos" panose="020B0004020202020204" pitchFamily="34" charset="0"/>
              </a:rPr>
              <a:t> (Bilingual)</a:t>
            </a:r>
            <a:br>
              <a:rPr lang="en-US" b="0" i="0" dirty="0">
                <a:solidFill>
                  <a:schemeClr val="tx1"/>
                </a:solidFill>
                <a:effectLst/>
                <a:latin typeface="Aptos" panose="020B0004020202020204" pitchFamily="34" charset="0"/>
              </a:rPr>
            </a:br>
            <a:br>
              <a:rPr lang="en-US" b="0" i="0" dirty="0">
                <a:solidFill>
                  <a:srgbClr val="000000"/>
                </a:solidFill>
                <a:effectLst/>
                <a:latin typeface="Aptos" panose="020B0004020202020204" pitchFamily="34" charset="0"/>
              </a:rPr>
            </a:br>
            <a:endParaRPr lang="en-US" dirty="0">
              <a:latin typeface="Aptos"/>
            </a:endParaRPr>
          </a:p>
        </p:txBody>
      </p:sp>
    </p:spTree>
    <p:extLst>
      <p:ext uri="{BB962C8B-B14F-4D97-AF65-F5344CB8AC3E}">
        <p14:creationId xmlns:p14="http://schemas.microsoft.com/office/powerpoint/2010/main" val="2530331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6DBF0-AE6F-B87A-6DAF-B986A2BE2C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530786-F7DF-084C-1276-127A398956C3}"/>
              </a:ext>
            </a:extLst>
          </p:cNvPr>
          <p:cNvSpPr>
            <a:spLocks noGrp="1"/>
          </p:cNvSpPr>
          <p:nvPr>
            <p:ph type="title"/>
          </p:nvPr>
        </p:nvSpPr>
        <p:spPr>
          <a:xfrm>
            <a:off x="581192" y="623940"/>
            <a:ext cx="9969577" cy="509081"/>
          </a:xfrm>
        </p:spPr>
        <p:txBody>
          <a:bodyPr>
            <a:normAutofit fontScale="90000"/>
          </a:bodyPr>
          <a:lstStyle/>
          <a:p>
            <a:r>
              <a:rPr lang="en-US" dirty="0">
                <a:solidFill>
                  <a:schemeClr val="accent1"/>
                </a:solidFill>
              </a:rPr>
              <a:t>SOCIAL MEDIA</a:t>
            </a:r>
          </a:p>
        </p:txBody>
      </p:sp>
      <p:sp>
        <p:nvSpPr>
          <p:cNvPr id="3" name="Content Placeholder 2">
            <a:extLst>
              <a:ext uri="{FF2B5EF4-FFF2-40B4-BE49-F238E27FC236}">
                <a16:creationId xmlns:a16="http://schemas.microsoft.com/office/drawing/2014/main" id="{760467B8-4F66-6E5F-2ADB-BE530A752B6E}"/>
              </a:ext>
            </a:extLst>
          </p:cNvPr>
          <p:cNvSpPr>
            <a:spLocks noGrp="1"/>
          </p:cNvSpPr>
          <p:nvPr>
            <p:ph idx="1"/>
          </p:nvPr>
        </p:nvSpPr>
        <p:spPr>
          <a:xfrm>
            <a:off x="581192" y="1996794"/>
            <a:ext cx="11029615" cy="4237266"/>
          </a:xfrm>
        </p:spPr>
        <p:txBody>
          <a:bodyPr anchor="t">
            <a:normAutofit/>
          </a:bodyPr>
          <a:lstStyle/>
          <a:p>
            <a:pPr marL="305435" indent="-305435"/>
            <a:r>
              <a:rPr lang="en-US" sz="2800" b="0" i="0" dirty="0">
                <a:solidFill>
                  <a:schemeClr val="tx1"/>
                </a:solidFill>
                <a:effectLst/>
                <a:latin typeface="Aptos" panose="020B0004020202020204" pitchFamily="34" charset="0"/>
              </a:rPr>
              <a:t>Follow OSHA on:</a:t>
            </a:r>
            <a:br>
              <a:rPr lang="en-US" sz="2800" b="0" i="0" dirty="0">
                <a:solidFill>
                  <a:schemeClr val="tx1"/>
                </a:solidFill>
                <a:effectLst/>
                <a:latin typeface="Aptos" panose="020B0004020202020204" pitchFamily="34" charset="0"/>
              </a:rPr>
            </a:br>
            <a:endParaRPr lang="en-US" sz="2800" b="0" i="0" dirty="0">
              <a:solidFill>
                <a:schemeClr val="tx1"/>
              </a:solidFill>
              <a:effectLst/>
              <a:latin typeface="Aptos" panose="020B0004020202020204" pitchFamily="34" charset="0"/>
            </a:endParaRPr>
          </a:p>
          <a:p>
            <a:pPr marL="1062038" indent="-342900" algn="l" rtl="0" fontAlgn="base">
              <a:lnSpc>
                <a:spcPts val="1457"/>
              </a:lnSpc>
              <a:buFont typeface="Wingdings" panose="05000000000000000000" pitchFamily="2" charset="2"/>
              <a:buChar char="§"/>
            </a:pPr>
            <a:r>
              <a:rPr lang="en-US" sz="2800" b="0" i="0" dirty="0">
                <a:solidFill>
                  <a:schemeClr val="tx1"/>
                </a:solidFill>
                <a:effectLst/>
                <a:latin typeface="Aptos" panose="020B0004020202020204" pitchFamily="34" charset="0"/>
              </a:rPr>
              <a:t>Instagram: @OSHA_DOL</a:t>
            </a:r>
            <a:br>
              <a:rPr lang="en-US" sz="2800" b="0" i="0" dirty="0">
                <a:solidFill>
                  <a:schemeClr val="tx1"/>
                </a:solidFill>
                <a:effectLst/>
                <a:latin typeface="Aptos" panose="020B0004020202020204" pitchFamily="34" charset="0"/>
              </a:rPr>
            </a:br>
            <a:endParaRPr lang="en-US" sz="2800" b="0" i="0" dirty="0">
              <a:solidFill>
                <a:schemeClr val="tx1"/>
              </a:solidFill>
              <a:effectLst/>
              <a:latin typeface="Aptos" panose="020B0004020202020204" pitchFamily="34" charset="0"/>
            </a:endParaRPr>
          </a:p>
          <a:p>
            <a:pPr marL="1062038" indent="-342900" algn="l" rtl="0" fontAlgn="base">
              <a:lnSpc>
                <a:spcPts val="1457"/>
              </a:lnSpc>
              <a:buFont typeface="Wingdings" panose="05000000000000000000" pitchFamily="2" charset="2"/>
              <a:buChar char="§"/>
            </a:pPr>
            <a:r>
              <a:rPr lang="en-US" sz="2800" dirty="0">
                <a:solidFill>
                  <a:schemeClr val="tx1"/>
                </a:solidFill>
              </a:rPr>
              <a:t>LinkedIn: @OccupationalSafetyandHealthAdministration</a:t>
            </a:r>
            <a:br>
              <a:rPr lang="en-US" sz="2800" dirty="0">
                <a:solidFill>
                  <a:schemeClr val="tx1"/>
                </a:solidFill>
              </a:rPr>
            </a:br>
            <a:endParaRPr lang="en-US" sz="2800" dirty="0">
              <a:solidFill>
                <a:schemeClr val="tx1"/>
              </a:solidFill>
            </a:endParaRPr>
          </a:p>
          <a:p>
            <a:pPr marL="1062038" indent="-342900" algn="l" rtl="0" fontAlgn="base">
              <a:lnSpc>
                <a:spcPts val="1457"/>
              </a:lnSpc>
              <a:buFont typeface="Wingdings" panose="05000000000000000000" pitchFamily="2" charset="2"/>
              <a:buChar char="§"/>
            </a:pPr>
            <a:r>
              <a:rPr lang="en-US" sz="2800" b="0" i="0" dirty="0">
                <a:solidFill>
                  <a:schemeClr val="tx1"/>
                </a:solidFill>
                <a:effectLst/>
                <a:latin typeface="Aptos" panose="020B0004020202020204" pitchFamily="34" charset="0"/>
              </a:rPr>
              <a:t>X:@OSHA_DOL</a:t>
            </a:r>
            <a:br>
              <a:rPr lang="en-US" sz="2800" b="0" i="0" dirty="0">
                <a:solidFill>
                  <a:schemeClr val="tx1"/>
                </a:solidFill>
                <a:effectLst/>
                <a:latin typeface="Aptos" panose="020B0004020202020204" pitchFamily="34" charset="0"/>
              </a:rPr>
            </a:br>
            <a:endParaRPr lang="en-US" sz="2800" b="0" i="0" dirty="0">
              <a:solidFill>
                <a:schemeClr val="tx1"/>
              </a:solidFill>
              <a:effectLst/>
              <a:latin typeface="Aptos" panose="020B0004020202020204" pitchFamily="34" charset="0"/>
            </a:endParaRPr>
          </a:p>
          <a:p>
            <a:pPr marL="1062038" indent="-342900" fontAlgn="base">
              <a:lnSpc>
                <a:spcPts val="1457"/>
              </a:lnSpc>
              <a:buFont typeface="Wingdings" panose="05000000000000000000" pitchFamily="2" charset="2"/>
              <a:buChar char="§"/>
            </a:pPr>
            <a:r>
              <a:rPr lang="en-US" sz="2800" dirty="0">
                <a:solidFill>
                  <a:schemeClr val="tx1"/>
                </a:solidFill>
              </a:rPr>
              <a:t>Facebook:   @OccupationalSafetyandHealthAdministration</a:t>
            </a:r>
          </a:p>
          <a:p>
            <a:pPr marL="719138" indent="0" algn="l" rtl="0" fontAlgn="base">
              <a:lnSpc>
                <a:spcPts val="1457"/>
              </a:lnSpc>
              <a:buNone/>
            </a:pPr>
            <a:br>
              <a:rPr lang="en-US" sz="2800" b="0" i="0" dirty="0">
                <a:solidFill>
                  <a:srgbClr val="000000"/>
                </a:solidFill>
                <a:effectLst/>
                <a:latin typeface="Aptos" panose="020B0004020202020204" pitchFamily="34" charset="0"/>
              </a:rPr>
            </a:br>
            <a:endParaRPr lang="en-US" sz="2800" dirty="0">
              <a:latin typeface="Aptos"/>
            </a:endParaRPr>
          </a:p>
        </p:txBody>
      </p:sp>
    </p:spTree>
    <p:extLst>
      <p:ext uri="{BB962C8B-B14F-4D97-AF65-F5344CB8AC3E}">
        <p14:creationId xmlns:p14="http://schemas.microsoft.com/office/powerpoint/2010/main" val="1506176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4F6E3-55DA-6B60-2D35-F1BDD4F249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4DA31E-308D-BD85-8A49-CF277DB5F332}"/>
              </a:ext>
              <a:ext uri="{C183D7F6-B498-43B3-948B-1728B52AA6E4}">
                <adec:decorative xmlns:adec="http://schemas.microsoft.com/office/drawing/2017/decorative" val="1"/>
              </a:ext>
            </a:extLst>
          </p:cNvPr>
          <p:cNvSpPr>
            <a:spLocks noGrp="1"/>
          </p:cNvSpPr>
          <p:nvPr>
            <p:ph type="title"/>
          </p:nvPr>
        </p:nvSpPr>
        <p:spPr>
          <a:xfrm>
            <a:off x="581192" y="-509081"/>
            <a:ext cx="9969577" cy="509081"/>
          </a:xfrm>
        </p:spPr>
        <p:txBody>
          <a:bodyPr vert="horz" lIns="91440" tIns="45720" rIns="91440" bIns="45720" rtlCol="0" anchor="b" anchorCtr="0">
            <a:normAutofit fontScale="90000"/>
          </a:bodyPr>
          <a:lstStyle/>
          <a:p>
            <a:r>
              <a:rPr lang="en-US" dirty="0"/>
              <a:t> </a:t>
            </a:r>
            <a:r>
              <a:rPr lang="en-US" dirty="0">
                <a:solidFill>
                  <a:schemeClr val="bg2"/>
                </a:solidFill>
              </a:rPr>
              <a:t>OSHA Contact Information</a:t>
            </a:r>
          </a:p>
        </p:txBody>
      </p:sp>
      <p:pic>
        <p:nvPicPr>
          <p:cNvPr id="7" name="Picture 6" descr="OSHA - Occupational Safety and Health Administration">
            <a:extLst>
              <a:ext uri="{FF2B5EF4-FFF2-40B4-BE49-F238E27FC236}">
                <a16:creationId xmlns:a16="http://schemas.microsoft.com/office/drawing/2014/main" id="{989A5727-8D10-1D79-7E48-740D77B55908}"/>
              </a:ext>
            </a:extLst>
          </p:cNvPr>
          <p:cNvPicPr>
            <a:picLocks noChangeAspect="1"/>
          </p:cNvPicPr>
          <p:nvPr/>
        </p:nvPicPr>
        <p:blipFill>
          <a:blip r:embed="rId3"/>
          <a:stretch>
            <a:fillRect/>
          </a:stretch>
        </p:blipFill>
        <p:spPr>
          <a:xfrm>
            <a:off x="3205637" y="1444233"/>
            <a:ext cx="5112098" cy="3065159"/>
          </a:xfrm>
          <a:prstGeom prst="rect">
            <a:avLst/>
          </a:prstGeom>
        </p:spPr>
      </p:pic>
      <p:sp>
        <p:nvSpPr>
          <p:cNvPr id="8" name="TextBox 7">
            <a:extLst>
              <a:ext uri="{FF2B5EF4-FFF2-40B4-BE49-F238E27FC236}">
                <a16:creationId xmlns:a16="http://schemas.microsoft.com/office/drawing/2014/main" id="{DD579327-599F-1125-9E90-C3028441F107}"/>
              </a:ext>
            </a:extLst>
          </p:cNvPr>
          <p:cNvSpPr txBox="1"/>
          <p:nvPr/>
        </p:nvSpPr>
        <p:spPr>
          <a:xfrm>
            <a:off x="3602516" y="4351663"/>
            <a:ext cx="4241494" cy="830997"/>
          </a:xfrm>
          <a:prstGeom prst="rect">
            <a:avLst/>
          </a:prstGeom>
          <a:noFill/>
        </p:spPr>
        <p:txBody>
          <a:bodyPr wrap="square" rtlCol="0">
            <a:spAutoFit/>
          </a:bodyPr>
          <a:lstStyle/>
          <a:p>
            <a:pPr algn="ctr"/>
            <a:r>
              <a:rPr lang="en-US" sz="2400" dirty="0">
                <a:latin typeface="Aptos" panose="020B0004020202020204" pitchFamily="34" charset="0"/>
                <a:hlinkClick r:id="rId4">
                  <a:extLst>
                    <a:ext uri="{A12FA001-AC4F-418D-AE19-62706E023703}">
                      <ahyp:hlinkClr xmlns:ahyp="http://schemas.microsoft.com/office/drawing/2018/hyperlinkcolor" val="tx"/>
                    </a:ext>
                  </a:extLst>
                </a:hlinkClick>
              </a:rPr>
              <a:t>www.osha.gov</a:t>
            </a:r>
            <a:endParaRPr lang="en-US" sz="2400" dirty="0">
              <a:latin typeface="Aptos" panose="020B0004020202020204" pitchFamily="34" charset="0"/>
            </a:endParaRPr>
          </a:p>
          <a:p>
            <a:pPr algn="ctr"/>
            <a:r>
              <a:rPr lang="en-US" sz="2400" dirty="0">
                <a:latin typeface="Aptos" panose="020B0004020202020204" pitchFamily="34" charset="0"/>
              </a:rPr>
              <a:t>800-321-OSHA (6742)</a:t>
            </a:r>
          </a:p>
        </p:txBody>
      </p:sp>
    </p:spTree>
    <p:extLst>
      <p:ext uri="{BB962C8B-B14F-4D97-AF65-F5344CB8AC3E}">
        <p14:creationId xmlns:p14="http://schemas.microsoft.com/office/powerpoint/2010/main" val="1588944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B86BE6-BF4E-1BF5-9556-A54E45FA809E}"/>
              </a:ext>
            </a:extLst>
          </p:cNvPr>
          <p:cNvSpPr>
            <a:spLocks noGrp="1"/>
          </p:cNvSpPr>
          <p:nvPr>
            <p:ph type="title"/>
          </p:nvPr>
        </p:nvSpPr>
        <p:spPr>
          <a:xfrm>
            <a:off x="581192" y="623940"/>
            <a:ext cx="9969577" cy="509081"/>
          </a:xfrm>
        </p:spPr>
        <p:txBody>
          <a:bodyPr vert="horz" lIns="91440" tIns="45720" rIns="91440" bIns="45720" rtlCol="0" anchor="b">
            <a:normAutofit fontScale="90000"/>
          </a:bodyPr>
          <a:lstStyle/>
          <a:p>
            <a:r>
              <a:rPr lang="en-US" dirty="0"/>
              <a:t>AGENCY FOCUS</a:t>
            </a:r>
          </a:p>
        </p:txBody>
      </p:sp>
      <p:sp>
        <p:nvSpPr>
          <p:cNvPr id="6" name="Content Placeholder 5">
            <a:extLst>
              <a:ext uri="{FF2B5EF4-FFF2-40B4-BE49-F238E27FC236}">
                <a16:creationId xmlns:a16="http://schemas.microsoft.com/office/drawing/2014/main" id="{B98EACB7-5404-0EE0-82E6-8320FC1F33AB}"/>
              </a:ext>
            </a:extLst>
          </p:cNvPr>
          <p:cNvSpPr>
            <a:spLocks noGrp="1"/>
          </p:cNvSpPr>
          <p:nvPr>
            <p:ph sz="half" idx="1"/>
          </p:nvPr>
        </p:nvSpPr>
        <p:spPr>
          <a:xfrm>
            <a:off x="581193" y="1403819"/>
            <a:ext cx="10788214" cy="4315717"/>
          </a:xfrm>
        </p:spPr>
        <p:txBody>
          <a:bodyPr vert="horz" lIns="91440" tIns="45720" rIns="91440" bIns="45720" rtlCol="0" anchor="ctr">
            <a:normAutofit/>
          </a:bodyPr>
          <a:lstStyle/>
          <a:p>
            <a:r>
              <a:rPr lang="en-US" sz="2800" b="0" i="0" dirty="0">
                <a:solidFill>
                  <a:srgbClr val="000000"/>
                </a:solidFill>
                <a:effectLst/>
                <a:latin typeface="Aptos" panose="020B0004020202020204" pitchFamily="34" charset="0"/>
              </a:rPr>
              <a:t>Working more with small businesses.  </a:t>
            </a:r>
          </a:p>
          <a:p>
            <a:r>
              <a:rPr lang="en-US" sz="2800" b="0" i="0" dirty="0">
                <a:solidFill>
                  <a:srgbClr val="000000"/>
                </a:solidFill>
                <a:effectLst/>
                <a:latin typeface="Aptos" panose="020B0004020202020204" pitchFamily="34" charset="0"/>
              </a:rPr>
              <a:t>Listening to our stakeholders – We want to hear from you to know how we can be most effective for you. </a:t>
            </a:r>
          </a:p>
          <a:p>
            <a:r>
              <a:rPr lang="en-US" sz="2800" b="0" i="0" dirty="0">
                <a:solidFill>
                  <a:srgbClr val="000000"/>
                </a:solidFill>
                <a:effectLst/>
                <a:latin typeface="Aptos" panose="020B0004020202020204" pitchFamily="34" charset="0"/>
              </a:rPr>
              <a:t>Greater collaboration. </a:t>
            </a:r>
          </a:p>
          <a:p>
            <a:r>
              <a:rPr lang="en-US" sz="2800" b="0" i="0" dirty="0">
                <a:solidFill>
                  <a:srgbClr val="000000"/>
                </a:solidFill>
                <a:effectLst/>
                <a:latin typeface="Aptos" panose="020B0004020202020204" pitchFamily="34" charset="0"/>
              </a:rPr>
              <a:t>Increased use of compliance assistance. </a:t>
            </a:r>
            <a:endParaRPr lang="en-US" sz="2800" dirty="0"/>
          </a:p>
        </p:txBody>
      </p:sp>
    </p:spTree>
    <p:extLst>
      <p:ext uri="{BB962C8B-B14F-4D97-AF65-F5344CB8AC3E}">
        <p14:creationId xmlns:p14="http://schemas.microsoft.com/office/powerpoint/2010/main" val="1872817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99F47-65E6-C7CC-329B-08CE6CE66C5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9693448-1BFF-2EB1-D7E5-3F2E9E22DD98}"/>
              </a:ext>
            </a:extLst>
          </p:cNvPr>
          <p:cNvSpPr>
            <a:spLocks noGrp="1"/>
          </p:cNvSpPr>
          <p:nvPr>
            <p:ph type="title"/>
          </p:nvPr>
        </p:nvSpPr>
        <p:spPr>
          <a:xfrm>
            <a:off x="581192" y="623940"/>
            <a:ext cx="9969577" cy="509081"/>
          </a:xfrm>
        </p:spPr>
        <p:txBody>
          <a:bodyPr>
            <a:normAutofit fontScale="90000"/>
          </a:bodyPr>
          <a:lstStyle/>
          <a:p>
            <a:r>
              <a:rPr lang="en-US" dirty="0"/>
              <a:t>OSHA LEADERSHIP</a:t>
            </a:r>
          </a:p>
        </p:txBody>
      </p:sp>
      <p:pic>
        <p:nvPicPr>
          <p:cNvPr id="9" name="Picture 8" descr="A person smiling in front of a flag">
            <a:extLst>
              <a:ext uri="{FF2B5EF4-FFF2-40B4-BE49-F238E27FC236}">
                <a16:creationId xmlns:a16="http://schemas.microsoft.com/office/drawing/2014/main" id="{CF0D1826-ECA6-87BF-15D8-82112FD94E7F}"/>
              </a:ext>
            </a:extLst>
          </p:cNvPr>
          <p:cNvPicPr>
            <a:picLocks noChangeAspect="1"/>
          </p:cNvPicPr>
          <p:nvPr/>
        </p:nvPicPr>
        <p:blipFill>
          <a:blip r:embed="rId3"/>
          <a:stretch>
            <a:fillRect/>
          </a:stretch>
        </p:blipFill>
        <p:spPr>
          <a:xfrm>
            <a:off x="829103" y="1534469"/>
            <a:ext cx="3633704" cy="4699591"/>
          </a:xfrm>
          <a:prstGeom prst="rect">
            <a:avLst/>
          </a:prstGeom>
        </p:spPr>
      </p:pic>
      <p:sp>
        <p:nvSpPr>
          <p:cNvPr id="2" name="Content Placeholder 1">
            <a:extLst>
              <a:ext uri="{FF2B5EF4-FFF2-40B4-BE49-F238E27FC236}">
                <a16:creationId xmlns:a16="http://schemas.microsoft.com/office/drawing/2014/main" id="{AA213AD2-2536-EEE3-DC49-8328EDC9EDDF}"/>
              </a:ext>
            </a:extLst>
          </p:cNvPr>
          <p:cNvSpPr>
            <a:spLocks noGrp="1"/>
          </p:cNvSpPr>
          <p:nvPr>
            <p:ph sz="half" idx="2"/>
          </p:nvPr>
        </p:nvSpPr>
        <p:spPr>
          <a:xfrm>
            <a:off x="5486668" y="1534469"/>
            <a:ext cx="5422392" cy="4315717"/>
          </a:xfrm>
        </p:spPr>
        <p:txBody>
          <a:bodyPr>
            <a:normAutofit/>
          </a:bodyPr>
          <a:lstStyle/>
          <a:p>
            <a:r>
              <a:rPr lang="en-US" sz="2800" b="0" i="0" dirty="0">
                <a:solidFill>
                  <a:schemeClr val="tx1"/>
                </a:solidFill>
                <a:effectLst/>
              </a:rPr>
              <a:t>Amanda Wood Laihow is the Acting Assistant Secretary.  </a:t>
            </a:r>
          </a:p>
          <a:p>
            <a:r>
              <a:rPr lang="en-US" sz="2800" b="0" i="0" dirty="0">
                <a:solidFill>
                  <a:schemeClr val="tx1"/>
                </a:solidFill>
                <a:effectLst/>
              </a:rPr>
              <a:t>White House nominated David Keeling as OSHA's next Assistant Secretary.</a:t>
            </a:r>
          </a:p>
          <a:p>
            <a:r>
              <a:rPr lang="en-US" sz="2800" dirty="0">
                <a:solidFill>
                  <a:schemeClr val="tx1"/>
                </a:solidFill>
              </a:rPr>
              <a:t>Continuing important work every day.</a:t>
            </a:r>
          </a:p>
        </p:txBody>
      </p:sp>
    </p:spTree>
    <p:extLst>
      <p:ext uri="{BB962C8B-B14F-4D97-AF65-F5344CB8AC3E}">
        <p14:creationId xmlns:p14="http://schemas.microsoft.com/office/powerpoint/2010/main" val="728592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81192" y="623940"/>
            <a:ext cx="9969577" cy="509081"/>
          </a:xfrm>
        </p:spPr>
        <p:txBody>
          <a:bodyPr>
            <a:normAutofit fontScale="90000"/>
          </a:bodyPr>
          <a:lstStyle/>
          <a:p>
            <a:r>
              <a:rPr lang="en-US" dirty="0"/>
              <a:t> CURRENT INITIATIVES</a:t>
            </a:r>
          </a:p>
        </p:txBody>
      </p:sp>
      <p:sp>
        <p:nvSpPr>
          <p:cNvPr id="2" name="Content Placeholder 1">
            <a:extLst>
              <a:ext uri="{FF2B5EF4-FFF2-40B4-BE49-F238E27FC236}">
                <a16:creationId xmlns:a16="http://schemas.microsoft.com/office/drawing/2014/main" id="{BED7F574-E3E7-AA40-C892-B159A9E165CD}"/>
              </a:ext>
            </a:extLst>
          </p:cNvPr>
          <p:cNvSpPr>
            <a:spLocks noGrp="1"/>
          </p:cNvSpPr>
          <p:nvPr>
            <p:ph sz="half" idx="2"/>
          </p:nvPr>
        </p:nvSpPr>
        <p:spPr>
          <a:xfrm>
            <a:off x="626610" y="1390499"/>
            <a:ext cx="10938780" cy="4315717"/>
          </a:xfrm>
        </p:spPr>
        <p:txBody>
          <a:bodyPr>
            <a:normAutofit/>
          </a:bodyPr>
          <a:lstStyle/>
          <a:p>
            <a:pPr marL="305435" indent="-305435"/>
            <a:r>
              <a:rPr lang="en-US" sz="2800" dirty="0">
                <a:solidFill>
                  <a:schemeClr val="tx1"/>
                </a:solidFill>
                <a:latin typeface="Aptos"/>
              </a:rPr>
              <a:t>Meeting employers where they are.</a:t>
            </a:r>
            <a:br>
              <a:rPr lang="en-US" sz="2800" dirty="0">
                <a:solidFill>
                  <a:schemeClr val="tx1"/>
                </a:solidFill>
                <a:latin typeface="Aptos"/>
              </a:rPr>
            </a:br>
            <a:r>
              <a:rPr lang="en-US" sz="2800" dirty="0">
                <a:solidFill>
                  <a:schemeClr val="tx1"/>
                </a:solidFill>
                <a:latin typeface="Aptos"/>
              </a:rPr>
              <a:t> </a:t>
            </a:r>
          </a:p>
          <a:p>
            <a:pPr marL="305435" indent="-305435"/>
            <a:r>
              <a:rPr lang="en-US" sz="2800" dirty="0">
                <a:solidFill>
                  <a:schemeClr val="tx1"/>
                </a:solidFill>
                <a:latin typeface="Aptos"/>
              </a:rPr>
              <a:t>Collaboration through cooperative programs.</a:t>
            </a:r>
            <a:br>
              <a:rPr lang="en-US" sz="2800" dirty="0">
                <a:solidFill>
                  <a:schemeClr val="tx1"/>
                </a:solidFill>
                <a:latin typeface="Aptos"/>
              </a:rPr>
            </a:br>
            <a:endParaRPr lang="en-US" sz="2800" dirty="0">
              <a:solidFill>
                <a:schemeClr val="tx1"/>
              </a:solidFill>
              <a:latin typeface="Aptos"/>
            </a:endParaRPr>
          </a:p>
          <a:p>
            <a:pPr marL="305435" indent="-305435"/>
            <a:r>
              <a:rPr lang="en-US" sz="2800" dirty="0">
                <a:solidFill>
                  <a:schemeClr val="tx1"/>
                </a:solidFill>
                <a:latin typeface="Aptos"/>
              </a:rPr>
              <a:t>Engaging with workplaces at all stages.</a:t>
            </a:r>
          </a:p>
        </p:txBody>
      </p:sp>
    </p:spTree>
    <p:extLst>
      <p:ext uri="{BB962C8B-B14F-4D97-AF65-F5344CB8AC3E}">
        <p14:creationId xmlns:p14="http://schemas.microsoft.com/office/powerpoint/2010/main" val="3755254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623940"/>
            <a:ext cx="9969577" cy="509081"/>
          </a:xfrm>
        </p:spPr>
        <p:txBody>
          <a:bodyPr>
            <a:normAutofit fontScale="90000"/>
          </a:bodyPr>
          <a:lstStyle/>
          <a:p>
            <a:r>
              <a:rPr lang="en-US" dirty="0"/>
              <a:t>LETTERS OF INTERPRETATION</a:t>
            </a:r>
          </a:p>
        </p:txBody>
      </p:sp>
      <p:sp>
        <p:nvSpPr>
          <p:cNvPr id="3" name="Content Placeholder 2"/>
          <p:cNvSpPr>
            <a:spLocks noGrp="1"/>
          </p:cNvSpPr>
          <p:nvPr>
            <p:ph idx="1"/>
          </p:nvPr>
        </p:nvSpPr>
        <p:spPr>
          <a:xfrm>
            <a:off x="666637" y="1861344"/>
            <a:ext cx="11029615" cy="4237266"/>
          </a:xfrm>
        </p:spPr>
        <p:txBody>
          <a:bodyPr anchor="t">
            <a:normAutofit/>
          </a:bodyPr>
          <a:lstStyle/>
          <a:p>
            <a:pPr marL="305435" indent="-305435"/>
            <a:r>
              <a:rPr lang="en-US" sz="2800" dirty="0">
                <a:solidFill>
                  <a:schemeClr val="tx1"/>
                </a:solidFill>
                <a:latin typeface="Aptos"/>
              </a:rPr>
              <a:t>H</a:t>
            </a:r>
            <a:r>
              <a:rPr lang="en-US" sz="2800" b="0" i="0" dirty="0">
                <a:solidFill>
                  <a:schemeClr val="tx1"/>
                </a:solidFill>
                <a:effectLst/>
                <a:latin typeface="Aptos"/>
              </a:rPr>
              <a:t>elping employers and workers. </a:t>
            </a:r>
            <a:br>
              <a:rPr lang="en-US" sz="2800" b="0" i="0" dirty="0">
                <a:solidFill>
                  <a:schemeClr val="tx1"/>
                </a:solidFill>
                <a:effectLst/>
                <a:latin typeface="Aptos"/>
              </a:rPr>
            </a:br>
            <a:endParaRPr lang="en-US" sz="2800" b="0" i="0" dirty="0">
              <a:solidFill>
                <a:schemeClr val="tx1"/>
              </a:solidFill>
              <a:effectLst/>
              <a:latin typeface="Aptos"/>
            </a:endParaRPr>
          </a:p>
          <a:p>
            <a:pPr marL="305435" indent="-305435"/>
            <a:r>
              <a:rPr lang="en-US" sz="2800" dirty="0">
                <a:solidFill>
                  <a:schemeClr val="tx1"/>
                </a:solidFill>
                <a:latin typeface="Aptos"/>
              </a:rPr>
              <a:t>R</a:t>
            </a:r>
            <a:r>
              <a:rPr lang="en-US" sz="2800" b="0" i="0" dirty="0">
                <a:solidFill>
                  <a:schemeClr val="tx1"/>
                </a:solidFill>
                <a:effectLst/>
                <a:latin typeface="Aptos"/>
              </a:rPr>
              <a:t>aising awareness and use of the agency’s Letters of Interpretation.</a:t>
            </a:r>
            <a:br>
              <a:rPr lang="en-US" sz="2800" b="0" i="0" dirty="0">
                <a:solidFill>
                  <a:schemeClr val="tx1"/>
                </a:solidFill>
                <a:effectLst/>
                <a:latin typeface="Aptos"/>
              </a:rPr>
            </a:br>
            <a:endParaRPr lang="en-US" sz="2800" b="0" i="0" dirty="0">
              <a:solidFill>
                <a:schemeClr val="tx1"/>
              </a:solidFill>
              <a:effectLst/>
              <a:latin typeface="Aptos"/>
            </a:endParaRPr>
          </a:p>
          <a:p>
            <a:pPr marL="305435" indent="-305435"/>
            <a:r>
              <a:rPr lang="en-US" sz="2800" dirty="0">
                <a:solidFill>
                  <a:srgbClr val="000000"/>
                </a:solidFill>
                <a:latin typeface="Aptos"/>
              </a:rPr>
              <a:t>H</a:t>
            </a:r>
            <a:r>
              <a:rPr lang="en-US" sz="2800" b="0" i="0" dirty="0">
                <a:solidFill>
                  <a:srgbClr val="000000"/>
                </a:solidFill>
                <a:effectLst/>
                <a:latin typeface="Aptos"/>
              </a:rPr>
              <a:t>elp employers understand how to comply with federal requirements.</a:t>
            </a:r>
            <a:br>
              <a:rPr lang="en-US" sz="2800" b="0" i="0" dirty="0">
                <a:solidFill>
                  <a:srgbClr val="000000"/>
                </a:solidFill>
                <a:effectLst/>
                <a:latin typeface="Aptos"/>
              </a:rPr>
            </a:br>
            <a:endParaRPr lang="en-US" sz="2800" b="0" i="0" dirty="0">
              <a:solidFill>
                <a:srgbClr val="000000"/>
              </a:solidFill>
              <a:effectLst/>
              <a:latin typeface="Aptos"/>
            </a:endParaRPr>
          </a:p>
          <a:p>
            <a:pPr marL="305435" indent="-305435"/>
            <a:r>
              <a:rPr lang="en-US" sz="2800" b="0" i="0" dirty="0">
                <a:solidFill>
                  <a:srgbClr val="000000"/>
                </a:solidFill>
                <a:effectLst/>
                <a:latin typeface="Aptos"/>
              </a:rPr>
              <a:t>Search by keyword, standard number or date.</a:t>
            </a:r>
            <a:endParaRPr lang="en-US" sz="2800" dirty="0">
              <a:solidFill>
                <a:schemeClr val="tx1"/>
              </a:solidFill>
              <a:latin typeface="Aptos"/>
            </a:endParaRPr>
          </a:p>
        </p:txBody>
      </p:sp>
    </p:spTree>
    <p:extLst>
      <p:ext uri="{BB962C8B-B14F-4D97-AF65-F5344CB8AC3E}">
        <p14:creationId xmlns:p14="http://schemas.microsoft.com/office/powerpoint/2010/main" val="2583465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052F9-7C66-90C4-BA24-83CCB0E218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24477AF-3CA4-2015-DED3-9119A98C6680}"/>
              </a:ext>
            </a:extLst>
          </p:cNvPr>
          <p:cNvSpPr>
            <a:spLocks noGrp="1"/>
          </p:cNvSpPr>
          <p:nvPr>
            <p:ph type="title"/>
          </p:nvPr>
        </p:nvSpPr>
        <p:spPr>
          <a:xfrm>
            <a:off x="581192" y="623940"/>
            <a:ext cx="9969577" cy="509081"/>
          </a:xfrm>
        </p:spPr>
        <p:txBody>
          <a:bodyPr vert="horz" lIns="91440" tIns="45720" rIns="91440" bIns="45720" rtlCol="0" anchor="b">
            <a:normAutofit fontScale="90000"/>
          </a:bodyPr>
          <a:lstStyle/>
          <a:p>
            <a:r>
              <a:rPr lang="en-US" dirty="0"/>
              <a:t>COMPLIANCE ASSISTANCE &amp; COOPERATIVE PROGRAMS</a:t>
            </a:r>
          </a:p>
        </p:txBody>
      </p:sp>
      <p:sp>
        <p:nvSpPr>
          <p:cNvPr id="6" name="Content Placeholder 5">
            <a:extLst>
              <a:ext uri="{FF2B5EF4-FFF2-40B4-BE49-F238E27FC236}">
                <a16:creationId xmlns:a16="http://schemas.microsoft.com/office/drawing/2014/main" id="{26D236B4-8310-FF33-CBDC-228DA9C3A3B3}"/>
              </a:ext>
            </a:extLst>
          </p:cNvPr>
          <p:cNvSpPr>
            <a:spLocks noGrp="1"/>
          </p:cNvSpPr>
          <p:nvPr>
            <p:ph sz="half" idx="1"/>
          </p:nvPr>
        </p:nvSpPr>
        <p:spPr>
          <a:xfrm>
            <a:off x="581192" y="2073926"/>
            <a:ext cx="11372109" cy="3960363"/>
          </a:xfrm>
        </p:spPr>
        <p:txBody>
          <a:bodyPr vert="horz" lIns="91440" tIns="45720" rIns="91440" bIns="45720" rtlCol="0" anchor="ctr">
            <a:noAutofit/>
          </a:bodyPr>
          <a:lstStyle/>
          <a:p>
            <a:pPr marL="305435" indent="-305435"/>
            <a:r>
              <a:rPr lang="en-US" sz="2000" dirty="0">
                <a:solidFill>
                  <a:schemeClr val="tx1"/>
                </a:solidFill>
                <a:latin typeface="Aptos"/>
              </a:rPr>
              <a:t>Making real progress by working together.</a:t>
            </a:r>
          </a:p>
          <a:p>
            <a:pPr marL="305435" indent="-305435"/>
            <a:r>
              <a:rPr lang="en-US" sz="2000" dirty="0">
                <a:solidFill>
                  <a:schemeClr val="tx1"/>
                </a:solidFill>
                <a:latin typeface="Aptos"/>
              </a:rPr>
              <a:t>Excellent ways to work with OSHA on meaningful safety and health initiatives.</a:t>
            </a:r>
          </a:p>
          <a:p>
            <a:pPr marL="305435" indent="-305435"/>
            <a:r>
              <a:rPr lang="en-US" sz="2000" dirty="0">
                <a:solidFill>
                  <a:schemeClr val="tx1"/>
                </a:solidFill>
                <a:latin typeface="Aptos"/>
              </a:rPr>
              <a:t>Programs:</a:t>
            </a:r>
          </a:p>
          <a:p>
            <a:pPr marL="1023938" lvl="1" indent="-304800"/>
            <a:r>
              <a:rPr lang="en-US" sz="2000" dirty="0">
                <a:solidFill>
                  <a:schemeClr val="tx1"/>
                </a:solidFill>
                <a:latin typeface="Aptos"/>
              </a:rPr>
              <a:t>On-Site Consultation Program</a:t>
            </a:r>
          </a:p>
          <a:p>
            <a:pPr marL="1023938" lvl="1" indent="-304800"/>
            <a:r>
              <a:rPr lang="en-US" sz="2000" dirty="0">
                <a:solidFill>
                  <a:schemeClr val="tx1"/>
                </a:solidFill>
                <a:latin typeface="Aptos"/>
              </a:rPr>
              <a:t>Safety and Health Achievement Recognition Program (SHARP)</a:t>
            </a:r>
          </a:p>
          <a:p>
            <a:pPr marL="1023938" lvl="1" indent="-304800"/>
            <a:r>
              <a:rPr lang="en-US" sz="2000" dirty="0">
                <a:solidFill>
                  <a:schemeClr val="tx1"/>
                </a:solidFill>
                <a:latin typeface="Aptos"/>
              </a:rPr>
              <a:t>Alliance Program</a:t>
            </a:r>
          </a:p>
          <a:p>
            <a:pPr marL="1023938" lvl="1" indent="-304800"/>
            <a:r>
              <a:rPr lang="en-US" sz="2000" dirty="0">
                <a:solidFill>
                  <a:schemeClr val="tx1"/>
                </a:solidFill>
                <a:latin typeface="Aptos"/>
              </a:rPr>
              <a:t>Strategic Partnership Program</a:t>
            </a:r>
          </a:p>
          <a:p>
            <a:pPr marL="1023938" lvl="1" indent="-304800"/>
            <a:r>
              <a:rPr lang="en-US" sz="2000" dirty="0">
                <a:solidFill>
                  <a:schemeClr val="tx1"/>
                </a:solidFill>
                <a:latin typeface="Aptos"/>
              </a:rPr>
              <a:t>Voluntary Protection Programs</a:t>
            </a:r>
          </a:p>
          <a:p>
            <a:pPr marL="1023938" lvl="1" indent="-304800"/>
            <a:r>
              <a:rPr lang="en-US" sz="2000" dirty="0">
                <a:solidFill>
                  <a:schemeClr val="tx1"/>
                </a:solidFill>
                <a:latin typeface="Aptos"/>
              </a:rPr>
              <a:t>Safety Champions Program</a:t>
            </a:r>
          </a:p>
        </p:txBody>
      </p:sp>
    </p:spTree>
    <p:extLst>
      <p:ext uri="{BB962C8B-B14F-4D97-AF65-F5344CB8AC3E}">
        <p14:creationId xmlns:p14="http://schemas.microsoft.com/office/powerpoint/2010/main" val="713911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5F2C8F-1391-CA9C-851B-1E2DFC03BC05}"/>
              </a:ext>
            </a:extLst>
          </p:cNvPr>
          <p:cNvSpPr>
            <a:spLocks noGrp="1"/>
          </p:cNvSpPr>
          <p:nvPr>
            <p:ph type="title"/>
          </p:nvPr>
        </p:nvSpPr>
        <p:spPr/>
        <p:txBody>
          <a:bodyPr>
            <a:normAutofit fontScale="90000"/>
          </a:bodyPr>
          <a:lstStyle/>
          <a:p>
            <a:r>
              <a:rPr lang="en-US" dirty="0"/>
              <a:t>Voluntary Protection Programs</a:t>
            </a:r>
          </a:p>
        </p:txBody>
      </p:sp>
      <p:sp>
        <p:nvSpPr>
          <p:cNvPr id="2" name="Content Placeholder 1">
            <a:extLst>
              <a:ext uri="{FF2B5EF4-FFF2-40B4-BE49-F238E27FC236}">
                <a16:creationId xmlns:a16="http://schemas.microsoft.com/office/drawing/2014/main" id="{AE282C5D-10F1-74B4-3FDB-9255260AE6C1}"/>
              </a:ext>
            </a:extLst>
          </p:cNvPr>
          <p:cNvSpPr>
            <a:spLocks noGrp="1"/>
          </p:cNvSpPr>
          <p:nvPr>
            <p:ph idx="1"/>
          </p:nvPr>
        </p:nvSpPr>
        <p:spPr/>
        <p:txBody>
          <a:bodyPr/>
          <a:lstStyle/>
          <a:p>
            <a:pPr marL="0" indent="0">
              <a:buNone/>
            </a:pPr>
            <a:r>
              <a:rPr lang="en-US" dirty="0"/>
              <a:t>OSHA’s new Pathway to Safety and Health Success:</a:t>
            </a:r>
          </a:p>
          <a:p>
            <a:r>
              <a:rPr lang="en-US" sz="2000" dirty="0"/>
              <a:t>Increase outreach to more employers, especially small businesses;</a:t>
            </a:r>
          </a:p>
          <a:p>
            <a:r>
              <a:rPr lang="en-US" sz="2000" dirty="0"/>
              <a:t>Reimagine OSHA Challenge into Safety Champions Program;</a:t>
            </a:r>
          </a:p>
          <a:p>
            <a:r>
              <a:rPr lang="en-US" sz="2000" dirty="0"/>
              <a:t>Expand use of Special Government Employees (SGE);</a:t>
            </a:r>
          </a:p>
          <a:p>
            <a:r>
              <a:rPr lang="en-US" sz="2000" dirty="0"/>
              <a:t>Incorporate leading indicators;</a:t>
            </a:r>
          </a:p>
          <a:p>
            <a:r>
              <a:rPr lang="en-US" sz="2000" dirty="0"/>
              <a:t>Create VPP Elite level of distinction for VPP sites </a:t>
            </a:r>
            <a:r>
              <a:rPr lang="en-US" sz="2000" dirty="0">
                <a:sym typeface="Wingdings" panose="05000000000000000000" pitchFamily="2" charset="2"/>
              </a:rPr>
              <a:t></a:t>
            </a:r>
            <a:r>
              <a:rPr lang="en-US" sz="2000" dirty="0"/>
              <a:t> 15+ years of VPP status;</a:t>
            </a:r>
          </a:p>
          <a:p>
            <a:r>
              <a:rPr lang="en-US" sz="2000" dirty="0"/>
              <a:t>Create VPP Emeritus designation for VPP sites </a:t>
            </a:r>
            <a:r>
              <a:rPr lang="en-US" sz="2000" dirty="0">
                <a:sym typeface="Wingdings" panose="05000000000000000000" pitchFamily="2" charset="2"/>
              </a:rPr>
              <a:t> 25+ years of VPP status;</a:t>
            </a:r>
          </a:p>
          <a:p>
            <a:r>
              <a:rPr lang="en-US" sz="2000" dirty="0">
                <a:sym typeface="Wingdings" panose="05000000000000000000" pitchFamily="2" charset="2"/>
              </a:rPr>
              <a:t>Expand VPP SHMS from four to seven elements.</a:t>
            </a:r>
            <a:endParaRPr lang="en-US" sz="2000" dirty="0"/>
          </a:p>
          <a:p>
            <a:endParaRPr lang="en-US" sz="2000" dirty="0"/>
          </a:p>
        </p:txBody>
      </p:sp>
    </p:spTree>
    <p:extLst>
      <p:ext uri="{BB962C8B-B14F-4D97-AF65-F5344CB8AC3E}">
        <p14:creationId xmlns:p14="http://schemas.microsoft.com/office/powerpoint/2010/main" val="2086519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008ACE-086A-DE58-9E45-34E90067925F}"/>
              </a:ext>
            </a:extLst>
          </p:cNvPr>
          <p:cNvSpPr>
            <a:spLocks noGrp="1"/>
          </p:cNvSpPr>
          <p:nvPr>
            <p:ph type="title"/>
          </p:nvPr>
        </p:nvSpPr>
        <p:spPr/>
        <p:txBody>
          <a:bodyPr>
            <a:normAutofit fontScale="90000"/>
          </a:bodyPr>
          <a:lstStyle/>
          <a:p>
            <a:r>
              <a:rPr lang="en-US" dirty="0"/>
              <a:t>OSHA Safety Champions Program</a:t>
            </a:r>
          </a:p>
        </p:txBody>
      </p:sp>
      <p:sp>
        <p:nvSpPr>
          <p:cNvPr id="2" name="Content Placeholder 1">
            <a:extLst>
              <a:ext uri="{FF2B5EF4-FFF2-40B4-BE49-F238E27FC236}">
                <a16:creationId xmlns:a16="http://schemas.microsoft.com/office/drawing/2014/main" id="{552800B1-9A26-2284-18E4-7497662716F8}"/>
              </a:ext>
            </a:extLst>
          </p:cNvPr>
          <p:cNvSpPr>
            <a:spLocks noGrp="1"/>
          </p:cNvSpPr>
          <p:nvPr>
            <p:ph idx="1"/>
          </p:nvPr>
        </p:nvSpPr>
        <p:spPr/>
        <p:txBody>
          <a:bodyPr/>
          <a:lstStyle/>
          <a:p>
            <a:r>
              <a:rPr lang="en-US" dirty="0"/>
              <a:t>A new program for employers to improve their safety and health programs.</a:t>
            </a:r>
          </a:p>
          <a:p>
            <a:r>
              <a:rPr lang="en-US" dirty="0"/>
              <a:t>Based on seven core elements of OSHA’s Recommended Practices for Safety and Health Programs.</a:t>
            </a:r>
          </a:p>
          <a:p>
            <a:r>
              <a:rPr lang="en-US" dirty="0"/>
              <a:t>Three steps: Introductory, Intermediate and Advanced</a:t>
            </a:r>
          </a:p>
          <a:p>
            <a:r>
              <a:rPr lang="en-US"/>
              <a:t>SGEs </a:t>
            </a:r>
            <a:r>
              <a:rPr lang="en-US" dirty="0"/>
              <a:t>given tools to work with participants as they progress through program.</a:t>
            </a:r>
          </a:p>
          <a:p>
            <a:r>
              <a:rPr lang="en-US" dirty="0"/>
              <a:t>Participants will receive recognition letter upon completion of each step.</a:t>
            </a:r>
          </a:p>
        </p:txBody>
      </p:sp>
    </p:spTree>
    <p:extLst>
      <p:ext uri="{BB962C8B-B14F-4D97-AF65-F5344CB8AC3E}">
        <p14:creationId xmlns:p14="http://schemas.microsoft.com/office/powerpoint/2010/main" val="3126227993"/>
      </p:ext>
    </p:extLst>
  </p:cSld>
  <p:clrMapOvr>
    <a:masterClrMapping/>
  </p:clrMapOvr>
</p:sld>
</file>

<file path=ppt/theme/theme1.xml><?xml version="1.0" encoding="utf-8"?>
<a:theme xmlns:a="http://schemas.openxmlformats.org/drawingml/2006/main" name="Dividend">
  <a:themeElements>
    <a:clrScheme name="Custom 1">
      <a:dk1>
        <a:srgbClr val="000000"/>
      </a:dk1>
      <a:lt1>
        <a:srgbClr val="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2652</TotalTime>
  <Words>5789</Words>
  <Application>Microsoft Office PowerPoint</Application>
  <PresentationFormat>Widescreen</PresentationFormat>
  <Paragraphs>422</Paragraphs>
  <Slides>28</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Aptos</vt:lpstr>
      <vt:lpstr>Aptos Display</vt:lpstr>
      <vt:lpstr>Arial</vt:lpstr>
      <vt:lpstr>Calibri</vt:lpstr>
      <vt:lpstr>Courier New</vt:lpstr>
      <vt:lpstr>Segoe UI</vt:lpstr>
      <vt:lpstr>Symbol</vt:lpstr>
      <vt:lpstr>Wingdings</vt:lpstr>
      <vt:lpstr>Wingdings 2</vt:lpstr>
      <vt:lpstr>WordVisiCarriageReturn_MSFontService</vt:lpstr>
      <vt:lpstr>Dividend</vt:lpstr>
      <vt:lpstr>OSHA Update </vt:lpstr>
      <vt:lpstr>ABOUT OSHA</vt:lpstr>
      <vt:lpstr>AGENCY FOCUS</vt:lpstr>
      <vt:lpstr>OSHA LEADERSHIP</vt:lpstr>
      <vt:lpstr> CURRENT INITIATIVES</vt:lpstr>
      <vt:lpstr>LETTERS OF INTERPRETATION</vt:lpstr>
      <vt:lpstr>COMPLIANCE ASSISTANCE &amp; COOPERATIVE PROGRAMS</vt:lpstr>
      <vt:lpstr>Voluntary Protection Programs</vt:lpstr>
      <vt:lpstr>OSHA Safety Champions Program</vt:lpstr>
      <vt:lpstr>ON-SITE CONSULTATION PROGRAM &amp; </vt:lpstr>
      <vt:lpstr>Safe + Sound Week 2025</vt:lpstr>
      <vt:lpstr> ENFORCEMENT</vt:lpstr>
      <vt:lpstr>National Emphasis Programs</vt:lpstr>
      <vt:lpstr>INSPECTIONS</vt:lpstr>
      <vt:lpstr>INSPECTION PROCESS</vt:lpstr>
      <vt:lpstr>CIVIL PENALTY ADJUSTMENTS</vt:lpstr>
      <vt:lpstr>PENALTY REDUCTIONS</vt:lpstr>
      <vt:lpstr>Heat</vt:lpstr>
      <vt:lpstr>Heat Rule</vt:lpstr>
      <vt:lpstr>WHISTLEBLOWER PROTECTIONS</vt:lpstr>
      <vt:lpstr>TRACKING WORKPLACE INJURIES AND ILLNESSES</vt:lpstr>
      <vt:lpstr>EMPLOYEE RIGHTS</vt:lpstr>
      <vt:lpstr>EMPLOYER RESPONSIBILITIES</vt:lpstr>
      <vt:lpstr>TRAINING </vt:lpstr>
      <vt:lpstr>NATIONAL FAMILY LIAISON</vt:lpstr>
      <vt:lpstr>QUICK TAKES/INFORMACIÓN RÁPIDA/DID YOU KNOW?</vt:lpstr>
      <vt:lpstr>SOCIAL MEDIA</vt:lpstr>
      <vt:lpstr> OSHA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Dobson, Yvonne - OSHA</dc:creator>
  <cp:lastModifiedBy>DiGironimo, Danielle - OSHA</cp:lastModifiedBy>
  <cp:revision>14</cp:revision>
  <cp:lastPrinted>2025-09-10T12:52:30Z</cp:lastPrinted>
  <dcterms:created xsi:type="dcterms:W3CDTF">2025-01-24T16:03:08Z</dcterms:created>
  <dcterms:modified xsi:type="dcterms:W3CDTF">2025-09-10T12:54:19Z</dcterms:modified>
</cp:coreProperties>
</file>