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80" r:id="rId4"/>
    <p:sldId id="258" r:id="rId5"/>
    <p:sldId id="260" r:id="rId6"/>
    <p:sldId id="275" r:id="rId7"/>
    <p:sldId id="261" r:id="rId8"/>
    <p:sldId id="276" r:id="rId9"/>
    <p:sldId id="270" r:id="rId10"/>
    <p:sldId id="264" r:id="rId11"/>
    <p:sldId id="268" r:id="rId12"/>
    <p:sldId id="263" r:id="rId13"/>
    <p:sldId id="272" r:id="rId14"/>
    <p:sldId id="262" r:id="rId15"/>
    <p:sldId id="269" r:id="rId16"/>
    <p:sldId id="259" r:id="rId17"/>
    <p:sldId id="279" r:id="rId18"/>
    <p:sldId id="266" r:id="rId19"/>
    <p:sldId id="271" r:id="rId20"/>
    <p:sldId id="273" r:id="rId21"/>
    <p:sldId id="278" r:id="rId22"/>
    <p:sldId id="265" r:id="rId23"/>
    <p:sldId id="267"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FFCC"/>
    <a:srgbClr val="996633"/>
    <a:srgbClr val="00FFFF"/>
    <a:srgbClr val="FFFFFF"/>
    <a:srgbClr val="4056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058E2-5AA7-42E5-A007-E3C5D97A11B6}" v="6247" dt="2024-09-18T14:43:17.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7" autoAdjust="0"/>
  </p:normalViewPr>
  <p:slideViewPr>
    <p:cSldViewPr snapToGrid="0">
      <p:cViewPr varScale="1">
        <p:scale>
          <a:sx n="101" d="100"/>
          <a:sy n="101" d="100"/>
        </p:scale>
        <p:origin x="912" y="108"/>
      </p:cViewPr>
      <p:guideLst/>
    </p:cSldViewPr>
  </p:slideViewPr>
  <p:outlineViewPr>
    <p:cViewPr>
      <p:scale>
        <a:sx n="33" d="100"/>
        <a:sy n="33" d="100"/>
      </p:scale>
      <p:origin x="0" y="-25902"/>
    </p:cViewPr>
  </p:outlineViewPr>
  <p:notesTextViewPr>
    <p:cViewPr>
      <p:scale>
        <a:sx n="1" d="1"/>
        <a:sy n="1" d="1"/>
      </p:scale>
      <p:origin x="0" y="0"/>
    </p:cViewPr>
  </p:notesTextViewPr>
  <p:sorterViewPr>
    <p:cViewPr>
      <p:scale>
        <a:sx n="200" d="100"/>
        <a:sy n="200" d="100"/>
      </p:scale>
      <p:origin x="0" y="-144"/>
    </p:cViewPr>
  </p:sorter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Spencer" userId="cc2e1cadd21c3126" providerId="LiveId" clId="{C45C9504-A706-4AEB-80D8-BB5D6A90E970}"/>
    <pc:docChg chg="custSel modSld modMainMaster">
      <pc:chgData name="Howard Spencer" userId="cc2e1cadd21c3126" providerId="LiveId" clId="{C45C9504-A706-4AEB-80D8-BB5D6A90E970}" dt="2024-04-02T00:03:03.337" v="95" actId="403"/>
      <pc:docMkLst>
        <pc:docMk/>
      </pc:docMkLst>
      <pc:sldChg chg="addSp modSp mod setBg modNotes">
        <pc:chgData name="Howard Spencer" userId="cc2e1cadd21c3126" providerId="LiveId" clId="{C45C9504-A706-4AEB-80D8-BB5D6A90E970}" dt="2024-04-02T00:00:20.797" v="79" actId="403"/>
        <pc:sldMkLst>
          <pc:docMk/>
          <pc:sldMk cId="1393302865" sldId="256"/>
        </pc:sldMkLst>
        <pc:spChg chg="mod ord">
          <ac:chgData name="Howard Spencer" userId="cc2e1cadd21c3126" providerId="LiveId" clId="{C45C9504-A706-4AEB-80D8-BB5D6A90E970}" dt="2024-04-02T00:00:20.797" v="79" actId="403"/>
          <ac:spMkLst>
            <pc:docMk/>
            <pc:sldMk cId="1393302865" sldId="256"/>
            <ac:spMk id="2" creationId="{5D405865-7641-288D-FC9F-D8E2295A4C6D}"/>
          </ac:spMkLst>
        </pc:spChg>
        <pc:spChg chg="mod ord">
          <ac:chgData name="Howard Spencer" userId="cc2e1cadd21c3126" providerId="LiveId" clId="{C45C9504-A706-4AEB-80D8-BB5D6A90E970}" dt="2024-04-01T23:57:27.185" v="66" actId="26606"/>
          <ac:spMkLst>
            <pc:docMk/>
            <pc:sldMk cId="1393302865" sldId="256"/>
            <ac:spMk id="3" creationId="{679734D3-B6DA-0553-35D8-230E6F9EE357}"/>
          </ac:spMkLst>
        </pc:spChg>
        <pc:spChg chg="add">
          <ac:chgData name="Howard Spencer" userId="cc2e1cadd21c3126" providerId="LiveId" clId="{C45C9504-A706-4AEB-80D8-BB5D6A90E970}" dt="2024-04-01T23:57:27.185" v="66" actId="26606"/>
          <ac:spMkLst>
            <pc:docMk/>
            <pc:sldMk cId="1393302865" sldId="256"/>
            <ac:spMk id="1033" creationId="{BCED4D40-4B67-4331-AC48-79B82B4A47D8}"/>
          </ac:spMkLst>
        </pc:spChg>
        <pc:spChg chg="add">
          <ac:chgData name="Howard Spencer" userId="cc2e1cadd21c3126" providerId="LiveId" clId="{C45C9504-A706-4AEB-80D8-BB5D6A90E970}" dt="2024-04-01T23:57:27.185" v="66" actId="26606"/>
          <ac:spMkLst>
            <pc:docMk/>
            <pc:sldMk cId="1393302865" sldId="256"/>
            <ac:spMk id="1035" creationId="{670CEDEF-4F34-412E-84EE-329C1E936AF5}"/>
          </ac:spMkLst>
        </pc:spChg>
        <pc:picChg chg="add mod">
          <ac:chgData name="Howard Spencer" userId="cc2e1cadd21c3126" providerId="LiveId" clId="{C45C9504-A706-4AEB-80D8-BB5D6A90E970}" dt="2024-04-01T23:57:27.185" v="66" actId="26606"/>
          <ac:picMkLst>
            <pc:docMk/>
            <pc:sldMk cId="1393302865" sldId="256"/>
            <ac:picMk id="1026" creationId="{0F0D9986-55DC-8939-461D-6CE3B3BBEF1F}"/>
          </ac:picMkLst>
        </pc:picChg>
        <pc:picChg chg="add mod">
          <ac:chgData name="Howard Spencer" userId="cc2e1cadd21c3126" providerId="LiveId" clId="{C45C9504-A706-4AEB-80D8-BB5D6A90E970}" dt="2024-04-01T23:58:18.478" v="73" actId="14861"/>
          <ac:picMkLst>
            <pc:docMk/>
            <pc:sldMk cId="1393302865" sldId="256"/>
            <ac:picMk id="1028" creationId="{33F28A31-5AC9-D9D1-8F2D-D39FB238C49B}"/>
          </ac:picMkLst>
        </pc:picChg>
      </pc:sldChg>
      <pc:sldMasterChg chg="setBg modSldLayout">
        <pc:chgData name="Howard Spencer" userId="cc2e1cadd21c3126" providerId="LiveId" clId="{C45C9504-A706-4AEB-80D8-BB5D6A90E970}" dt="2024-04-02T00:03:03.337" v="95" actId="403"/>
        <pc:sldMasterMkLst>
          <pc:docMk/>
          <pc:sldMasterMk cId="103907656" sldId="2147483648"/>
        </pc:sldMasterMkLst>
        <pc:sldLayoutChg chg="modSp mod setBg">
          <pc:chgData name="Howard Spencer" userId="cc2e1cadd21c3126" providerId="LiveId" clId="{C45C9504-A706-4AEB-80D8-BB5D6A90E970}" dt="2024-04-02T00:03:03.337" v="95" actId="403"/>
          <pc:sldLayoutMkLst>
            <pc:docMk/>
            <pc:sldMasterMk cId="103907656" sldId="2147483648"/>
            <pc:sldLayoutMk cId="177629267" sldId="2147483649"/>
          </pc:sldLayoutMkLst>
          <pc:spChg chg="mod">
            <ac:chgData name="Howard Spencer" userId="cc2e1cadd21c3126" providerId="LiveId" clId="{C45C9504-A706-4AEB-80D8-BB5D6A90E970}" dt="2024-04-02T00:03:03.337" v="95" actId="403"/>
            <ac:spMkLst>
              <pc:docMk/>
              <pc:sldMasterMk cId="103907656" sldId="2147483648"/>
              <pc:sldLayoutMk cId="177629267" sldId="2147483649"/>
              <ac:spMk id="5" creationId="{9E31735F-FB02-CD7F-9EA3-95F31610F640}"/>
            </ac:spMkLst>
          </pc:spChg>
          <pc:spChg chg="mod">
            <ac:chgData name="Howard Spencer" userId="cc2e1cadd21c3126" providerId="LiveId" clId="{C45C9504-A706-4AEB-80D8-BB5D6A90E970}" dt="2024-04-02T00:02:11.807" v="81" actId="113"/>
            <ac:spMkLst>
              <pc:docMk/>
              <pc:sldMasterMk cId="103907656" sldId="2147483648"/>
              <pc:sldLayoutMk cId="177629267" sldId="2147483649"/>
              <ac:spMk id="6" creationId="{65E70CA6-627B-3840-3962-4D8D6BFB7A0E}"/>
            </ac:spMkLst>
          </pc:spChg>
        </pc:sldLayoutChg>
        <pc:sldLayoutChg chg="setBg">
          <pc:chgData name="Howard Spencer" userId="cc2e1cadd21c3126" providerId="LiveId" clId="{C45C9504-A706-4AEB-80D8-BB5D6A90E970}" dt="2024-04-01T23:46:05.331" v="55"/>
          <pc:sldLayoutMkLst>
            <pc:docMk/>
            <pc:sldMasterMk cId="103907656" sldId="2147483648"/>
            <pc:sldLayoutMk cId="3134255476" sldId="2147483650"/>
          </pc:sldLayoutMkLst>
        </pc:sldLayoutChg>
        <pc:sldLayoutChg chg="setBg">
          <pc:chgData name="Howard Spencer" userId="cc2e1cadd21c3126" providerId="LiveId" clId="{C45C9504-A706-4AEB-80D8-BB5D6A90E970}" dt="2024-04-01T23:46:05.331" v="55"/>
          <pc:sldLayoutMkLst>
            <pc:docMk/>
            <pc:sldMasterMk cId="103907656" sldId="2147483648"/>
            <pc:sldLayoutMk cId="2004260788" sldId="2147483651"/>
          </pc:sldLayoutMkLst>
        </pc:sldLayoutChg>
        <pc:sldLayoutChg chg="setBg">
          <pc:chgData name="Howard Spencer" userId="cc2e1cadd21c3126" providerId="LiveId" clId="{C45C9504-A706-4AEB-80D8-BB5D6A90E970}" dt="2024-04-01T23:46:05.331" v="55"/>
          <pc:sldLayoutMkLst>
            <pc:docMk/>
            <pc:sldMasterMk cId="103907656" sldId="2147483648"/>
            <pc:sldLayoutMk cId="1979758300" sldId="2147483652"/>
          </pc:sldLayoutMkLst>
        </pc:sldLayoutChg>
        <pc:sldLayoutChg chg="setBg">
          <pc:chgData name="Howard Spencer" userId="cc2e1cadd21c3126" providerId="LiveId" clId="{C45C9504-A706-4AEB-80D8-BB5D6A90E970}" dt="2024-04-01T23:46:05.331" v="55"/>
          <pc:sldLayoutMkLst>
            <pc:docMk/>
            <pc:sldMasterMk cId="103907656" sldId="2147483648"/>
            <pc:sldLayoutMk cId="1521111075" sldId="2147483653"/>
          </pc:sldLayoutMkLst>
        </pc:sldLayoutChg>
        <pc:sldLayoutChg chg="setBg">
          <pc:chgData name="Howard Spencer" userId="cc2e1cadd21c3126" providerId="LiveId" clId="{C45C9504-A706-4AEB-80D8-BB5D6A90E970}" dt="2024-04-01T23:46:05.331" v="55"/>
          <pc:sldLayoutMkLst>
            <pc:docMk/>
            <pc:sldMasterMk cId="103907656" sldId="2147483648"/>
            <pc:sldLayoutMk cId="3801502218" sldId="2147483654"/>
          </pc:sldLayoutMkLst>
        </pc:sldLayoutChg>
        <pc:sldLayoutChg chg="setBg">
          <pc:chgData name="Howard Spencer" userId="cc2e1cadd21c3126" providerId="LiveId" clId="{C45C9504-A706-4AEB-80D8-BB5D6A90E970}" dt="2024-04-01T23:46:05.331" v="55"/>
          <pc:sldLayoutMkLst>
            <pc:docMk/>
            <pc:sldMasterMk cId="103907656" sldId="2147483648"/>
            <pc:sldLayoutMk cId="3093977117" sldId="2147483655"/>
          </pc:sldLayoutMkLst>
        </pc:sldLayoutChg>
        <pc:sldLayoutChg chg="setBg">
          <pc:chgData name="Howard Spencer" userId="cc2e1cadd21c3126" providerId="LiveId" clId="{C45C9504-A706-4AEB-80D8-BB5D6A90E970}" dt="2024-04-01T23:46:05.331" v="55"/>
          <pc:sldLayoutMkLst>
            <pc:docMk/>
            <pc:sldMasterMk cId="103907656" sldId="2147483648"/>
            <pc:sldLayoutMk cId="1827445021" sldId="2147483656"/>
          </pc:sldLayoutMkLst>
        </pc:sldLayoutChg>
        <pc:sldLayoutChg chg="setBg">
          <pc:chgData name="Howard Spencer" userId="cc2e1cadd21c3126" providerId="LiveId" clId="{C45C9504-A706-4AEB-80D8-BB5D6A90E970}" dt="2024-04-01T23:46:05.331" v="55"/>
          <pc:sldLayoutMkLst>
            <pc:docMk/>
            <pc:sldMasterMk cId="103907656" sldId="2147483648"/>
            <pc:sldLayoutMk cId="947809982" sldId="2147483657"/>
          </pc:sldLayoutMkLst>
        </pc:sldLayoutChg>
        <pc:sldLayoutChg chg="setBg">
          <pc:chgData name="Howard Spencer" userId="cc2e1cadd21c3126" providerId="LiveId" clId="{C45C9504-A706-4AEB-80D8-BB5D6A90E970}" dt="2024-04-01T23:46:05.331" v="55"/>
          <pc:sldLayoutMkLst>
            <pc:docMk/>
            <pc:sldMasterMk cId="103907656" sldId="2147483648"/>
            <pc:sldLayoutMk cId="3323530300" sldId="2147483658"/>
          </pc:sldLayoutMkLst>
        </pc:sldLayoutChg>
        <pc:sldLayoutChg chg="setBg">
          <pc:chgData name="Howard Spencer" userId="cc2e1cadd21c3126" providerId="LiveId" clId="{C45C9504-A706-4AEB-80D8-BB5D6A90E970}" dt="2024-04-01T23:46:05.331" v="55"/>
          <pc:sldLayoutMkLst>
            <pc:docMk/>
            <pc:sldMasterMk cId="103907656" sldId="2147483648"/>
            <pc:sldLayoutMk cId="1122565783" sldId="2147483659"/>
          </pc:sldLayoutMkLst>
        </pc:sldLayoutChg>
      </pc:sldMasterChg>
    </pc:docChg>
  </pc:docChgLst>
  <pc:docChgLst>
    <pc:chgData name="Howard Spencer" userId="cc2e1cadd21c3126" providerId="LiveId" clId="{BB2058E2-5AA7-42E5-A007-E3C5D97A11B6}"/>
    <pc:docChg chg="undo custSel addSld delSld modSld sldOrd modMainMaster modNotesMaster">
      <pc:chgData name="Howard Spencer" userId="cc2e1cadd21c3126" providerId="LiveId" clId="{BB2058E2-5AA7-42E5-A007-E3C5D97A11B6}" dt="2024-09-18T14:43:17.576" v="27412" actId="20577"/>
      <pc:docMkLst>
        <pc:docMk/>
      </pc:docMkLst>
      <pc:sldChg chg="addSp delSp modSp mod modTransition setBg modAnim modNotes">
        <pc:chgData name="Howard Spencer" userId="cc2e1cadd21c3126" providerId="LiveId" clId="{BB2058E2-5AA7-42E5-A007-E3C5D97A11B6}" dt="2024-07-27T20:57:20.563" v="26862"/>
        <pc:sldMkLst>
          <pc:docMk/>
          <pc:sldMk cId="1393302865" sldId="256"/>
        </pc:sldMkLst>
        <pc:spChg chg="mod">
          <ac:chgData name="Howard Spencer" userId="cc2e1cadd21c3126" providerId="LiveId" clId="{BB2058E2-5AA7-42E5-A007-E3C5D97A11B6}" dt="2024-07-06T14:49:37.143" v="14117" actId="1035"/>
          <ac:spMkLst>
            <pc:docMk/>
            <pc:sldMk cId="1393302865" sldId="256"/>
            <ac:spMk id="2" creationId="{5D405865-7641-288D-FC9F-D8E2295A4C6D}"/>
          </ac:spMkLst>
        </pc:spChg>
        <pc:spChg chg="mod">
          <ac:chgData name="Howard Spencer" userId="cc2e1cadd21c3126" providerId="LiveId" clId="{BB2058E2-5AA7-42E5-A007-E3C5D97A11B6}" dt="2024-07-08T00:39:17.040" v="15987" actId="1035"/>
          <ac:spMkLst>
            <pc:docMk/>
            <pc:sldMk cId="1393302865" sldId="256"/>
            <ac:spMk id="3" creationId="{679734D3-B6DA-0553-35D8-230E6F9EE357}"/>
          </ac:spMkLst>
        </pc:spChg>
        <pc:spChg chg="add del mod topLvl">
          <ac:chgData name="Howard Spencer" userId="cc2e1cadd21c3126" providerId="LiveId" clId="{BB2058E2-5AA7-42E5-A007-E3C5D97A11B6}" dt="2024-07-27T20:52:30.198" v="26729" actId="1036"/>
          <ac:spMkLst>
            <pc:docMk/>
            <pc:sldMk cId="1393302865" sldId="256"/>
            <ac:spMk id="4" creationId="{6A34D228-3FFE-81A9-9D33-4C4FE7C9AC74}"/>
          </ac:spMkLst>
        </pc:spChg>
        <pc:spChg chg="add mod">
          <ac:chgData name="Howard Spencer" userId="cc2e1cadd21c3126" providerId="LiveId" clId="{BB2058E2-5AA7-42E5-A007-E3C5D97A11B6}" dt="2024-07-27T20:52:20.208" v="26718" actId="1036"/>
          <ac:spMkLst>
            <pc:docMk/>
            <pc:sldMk cId="1393302865" sldId="256"/>
            <ac:spMk id="6" creationId="{E642106C-6290-E761-393A-BF911CA4EF07}"/>
          </ac:spMkLst>
        </pc:spChg>
        <pc:spChg chg="add mod">
          <ac:chgData name="Howard Spencer" userId="cc2e1cadd21c3126" providerId="LiveId" clId="{BB2058E2-5AA7-42E5-A007-E3C5D97A11B6}" dt="2024-07-08T00:39:23.795" v="15993" actId="1035"/>
          <ac:spMkLst>
            <pc:docMk/>
            <pc:sldMk cId="1393302865" sldId="256"/>
            <ac:spMk id="7" creationId="{B2502732-F5B7-60A6-143F-D177635FADF1}"/>
          </ac:spMkLst>
        </pc:spChg>
        <pc:spChg chg="add mod">
          <ac:chgData name="Howard Spencer" userId="cc2e1cadd21c3126" providerId="LiveId" clId="{BB2058E2-5AA7-42E5-A007-E3C5D97A11B6}" dt="2024-07-27T20:54:49.653" v="26852" actId="1035"/>
          <ac:spMkLst>
            <pc:docMk/>
            <pc:sldMk cId="1393302865" sldId="256"/>
            <ac:spMk id="8" creationId="{CF2AECCA-2764-4D90-BB9E-B5902C9E55F9}"/>
          </ac:spMkLst>
        </pc:spChg>
        <pc:spChg chg="add mod">
          <ac:chgData name="Howard Spencer" userId="cc2e1cadd21c3126" providerId="LiveId" clId="{BB2058E2-5AA7-42E5-A007-E3C5D97A11B6}" dt="2024-06-29T03:10:47.811" v="3739"/>
          <ac:spMkLst>
            <pc:docMk/>
            <pc:sldMk cId="1393302865" sldId="256"/>
            <ac:spMk id="9" creationId="{BBF8969D-E477-2DC3-308F-1A0B59C720B7}"/>
          </ac:spMkLst>
        </pc:spChg>
        <pc:spChg chg="add mod topLvl">
          <ac:chgData name="Howard Spencer" userId="cc2e1cadd21c3126" providerId="LiveId" clId="{BB2058E2-5AA7-42E5-A007-E3C5D97A11B6}" dt="2024-07-27T20:52:30.198" v="26729" actId="1036"/>
          <ac:spMkLst>
            <pc:docMk/>
            <pc:sldMk cId="1393302865" sldId="256"/>
            <ac:spMk id="10" creationId="{41CA41D5-2002-2F11-8F7A-AB5734B78B2F}"/>
          </ac:spMkLst>
        </pc:spChg>
        <pc:spChg chg="add del">
          <ac:chgData name="Howard Spencer" userId="cc2e1cadd21c3126" providerId="LiveId" clId="{BB2058E2-5AA7-42E5-A007-E3C5D97A11B6}" dt="2024-06-29T03:10:57.891" v="3741" actId="22"/>
          <ac:spMkLst>
            <pc:docMk/>
            <pc:sldMk cId="1393302865" sldId="256"/>
            <ac:spMk id="11" creationId="{5893D9B3-E059-9AE7-D9A4-2BE3630B7B20}"/>
          </ac:spMkLst>
        </pc:spChg>
        <pc:spChg chg="add mod">
          <ac:chgData name="Howard Spencer" userId="cc2e1cadd21c3126" providerId="LiveId" clId="{BB2058E2-5AA7-42E5-A007-E3C5D97A11B6}" dt="2024-07-27T20:54:59.529" v="26855" actId="1035"/>
          <ac:spMkLst>
            <pc:docMk/>
            <pc:sldMk cId="1393302865" sldId="256"/>
            <ac:spMk id="11" creationId="{CFB5E1AF-6B68-A4AC-F47A-5AEAD27589CC}"/>
          </ac:spMkLst>
        </pc:spChg>
        <pc:spChg chg="add del mod">
          <ac:chgData name="Howard Spencer" userId="cc2e1cadd21c3126" providerId="LiveId" clId="{BB2058E2-5AA7-42E5-A007-E3C5D97A11B6}" dt="2024-06-29T03:13:46.799" v="3825" actId="478"/>
          <ac:spMkLst>
            <pc:docMk/>
            <pc:sldMk cId="1393302865" sldId="256"/>
            <ac:spMk id="12" creationId="{5A37A9EE-123A-741C-0120-8EB73A5A1EA1}"/>
          </ac:spMkLst>
        </pc:spChg>
        <pc:spChg chg="add mod topLvl">
          <ac:chgData name="Howard Spencer" userId="cc2e1cadd21c3126" providerId="LiveId" clId="{BB2058E2-5AA7-42E5-A007-E3C5D97A11B6}" dt="2024-07-27T20:52:20.208" v="26718" actId="1036"/>
          <ac:spMkLst>
            <pc:docMk/>
            <pc:sldMk cId="1393302865" sldId="256"/>
            <ac:spMk id="14" creationId="{16AB1F91-79C3-B72E-AA5D-D0107BF43F96}"/>
          </ac:spMkLst>
        </pc:spChg>
        <pc:spChg chg="add mod">
          <ac:chgData name="Howard Spencer" userId="cc2e1cadd21c3126" providerId="LiveId" clId="{BB2058E2-5AA7-42E5-A007-E3C5D97A11B6}" dt="2024-07-27T20:52:30.198" v="26729" actId="1036"/>
          <ac:spMkLst>
            <pc:docMk/>
            <pc:sldMk cId="1393302865" sldId="256"/>
            <ac:spMk id="15" creationId="{8D452CB3-402A-84EC-31D3-B802206FC06C}"/>
          </ac:spMkLst>
        </pc:spChg>
        <pc:spChg chg="add mod topLvl">
          <ac:chgData name="Howard Spencer" userId="cc2e1cadd21c3126" providerId="LiveId" clId="{BB2058E2-5AA7-42E5-A007-E3C5D97A11B6}" dt="2024-07-27T20:52:30.198" v="26729" actId="1036"/>
          <ac:spMkLst>
            <pc:docMk/>
            <pc:sldMk cId="1393302865" sldId="256"/>
            <ac:spMk id="17" creationId="{BE0125DA-1BBC-152D-6D81-F4BD6672A4D5}"/>
          </ac:spMkLst>
        </pc:spChg>
        <pc:spChg chg="add mod ord topLvl">
          <ac:chgData name="Howard Spencer" userId="cc2e1cadd21c3126" providerId="LiveId" clId="{BB2058E2-5AA7-42E5-A007-E3C5D97A11B6}" dt="2024-07-27T20:52:30.198" v="26729" actId="1036"/>
          <ac:spMkLst>
            <pc:docMk/>
            <pc:sldMk cId="1393302865" sldId="256"/>
            <ac:spMk id="19" creationId="{D617DF97-08EE-B1A0-EA67-A3254DC6D23A}"/>
          </ac:spMkLst>
        </pc:spChg>
        <pc:spChg chg="add mod">
          <ac:chgData name="Howard Spencer" userId="cc2e1cadd21c3126" providerId="LiveId" clId="{BB2058E2-5AA7-42E5-A007-E3C5D97A11B6}" dt="2024-07-20T01:40:25.062" v="22750" actId="1035"/>
          <ac:spMkLst>
            <pc:docMk/>
            <pc:sldMk cId="1393302865" sldId="256"/>
            <ac:spMk id="20" creationId="{4F3CD45B-3D49-5286-7A35-250B99E0E9F8}"/>
          </ac:spMkLst>
        </pc:spChg>
        <pc:spChg chg="add mod">
          <ac:chgData name="Howard Spencer" userId="cc2e1cadd21c3126" providerId="LiveId" clId="{BB2058E2-5AA7-42E5-A007-E3C5D97A11B6}" dt="2024-07-20T01:45:16.486" v="22831" actId="2085"/>
          <ac:spMkLst>
            <pc:docMk/>
            <pc:sldMk cId="1393302865" sldId="256"/>
            <ac:spMk id="23" creationId="{4D2CAB7E-9608-7321-453B-B1C4A408BD8B}"/>
          </ac:spMkLst>
        </pc:spChg>
        <pc:grpChg chg="add mod topLvl">
          <ac:chgData name="Howard Spencer" userId="cc2e1cadd21c3126" providerId="LiveId" clId="{BB2058E2-5AA7-42E5-A007-E3C5D97A11B6}" dt="2024-07-27T20:52:20.208" v="26718" actId="1036"/>
          <ac:grpSpMkLst>
            <pc:docMk/>
            <pc:sldMk cId="1393302865" sldId="256"/>
            <ac:grpSpMk id="5" creationId="{0D1CF7D0-F568-7BD4-39AF-02F25756C4A6}"/>
          </ac:grpSpMkLst>
        </pc:grpChg>
        <pc:grpChg chg="add del mod">
          <ac:chgData name="Howard Spencer" userId="cc2e1cadd21c3126" providerId="LiveId" clId="{BB2058E2-5AA7-42E5-A007-E3C5D97A11B6}" dt="2024-07-03T10:26:16.132" v="12024" actId="165"/>
          <ac:grpSpMkLst>
            <pc:docMk/>
            <pc:sldMk cId="1393302865" sldId="256"/>
            <ac:grpSpMk id="7" creationId="{9D11D122-579C-258F-C587-7C95429A29B8}"/>
          </ac:grpSpMkLst>
        </pc:grpChg>
        <pc:grpChg chg="add del mod">
          <ac:chgData name="Howard Spencer" userId="cc2e1cadd21c3126" providerId="LiveId" clId="{BB2058E2-5AA7-42E5-A007-E3C5D97A11B6}" dt="2024-07-09T01:48:27.171" v="17796" actId="165"/>
          <ac:grpSpMkLst>
            <pc:docMk/>
            <pc:sldMk cId="1393302865" sldId="256"/>
            <ac:grpSpMk id="10" creationId="{9F7307C8-7EE9-1754-B2D3-73FAE5788AFD}"/>
          </ac:grpSpMkLst>
        </pc:grpChg>
        <pc:grpChg chg="add del mod">
          <ac:chgData name="Howard Spencer" userId="cc2e1cadd21c3126" providerId="LiveId" clId="{BB2058E2-5AA7-42E5-A007-E3C5D97A11B6}" dt="2024-07-21T23:20:48.818" v="26093" actId="165"/>
          <ac:grpSpMkLst>
            <pc:docMk/>
            <pc:sldMk cId="1393302865" sldId="256"/>
            <ac:grpSpMk id="11" creationId="{ED0194C8-0B51-267D-CACB-4FC0AEC211FD}"/>
          </ac:grpSpMkLst>
        </pc:grpChg>
        <pc:grpChg chg="add mod">
          <ac:chgData name="Howard Spencer" userId="cc2e1cadd21c3126" providerId="LiveId" clId="{BB2058E2-5AA7-42E5-A007-E3C5D97A11B6}" dt="2024-07-27T20:52:30.198" v="26729" actId="1036"/>
          <ac:grpSpMkLst>
            <pc:docMk/>
            <pc:sldMk cId="1393302865" sldId="256"/>
            <ac:grpSpMk id="13" creationId="{00371A7E-3BC3-1813-E60E-7BA07AC52D92}"/>
          </ac:grpSpMkLst>
        </pc:grpChg>
        <pc:grpChg chg="add mod topLvl">
          <ac:chgData name="Howard Spencer" userId="cc2e1cadd21c3126" providerId="LiveId" clId="{BB2058E2-5AA7-42E5-A007-E3C5D97A11B6}" dt="2024-07-27T20:52:30.198" v="26729" actId="1036"/>
          <ac:grpSpMkLst>
            <pc:docMk/>
            <pc:sldMk cId="1393302865" sldId="256"/>
            <ac:grpSpMk id="16" creationId="{32170806-01DE-1DDD-273A-3739FA590956}"/>
          </ac:grpSpMkLst>
        </pc:grpChg>
        <pc:grpChg chg="add del mod">
          <ac:chgData name="Howard Spencer" userId="cc2e1cadd21c3126" providerId="LiveId" clId="{BB2058E2-5AA7-42E5-A007-E3C5D97A11B6}" dt="2024-07-20T01:38:13.468" v="22667" actId="165"/>
          <ac:grpSpMkLst>
            <pc:docMk/>
            <pc:sldMk cId="1393302865" sldId="256"/>
            <ac:grpSpMk id="18" creationId="{A00595AA-F471-08B7-E8EB-3C0D41194FDD}"/>
          </ac:grpSpMkLst>
        </pc:grpChg>
        <pc:grpChg chg="add mod topLvl">
          <ac:chgData name="Howard Spencer" userId="cc2e1cadd21c3126" providerId="LiveId" clId="{BB2058E2-5AA7-42E5-A007-E3C5D97A11B6}" dt="2024-07-27T20:52:30.198" v="26729" actId="1036"/>
          <ac:grpSpMkLst>
            <pc:docMk/>
            <pc:sldMk cId="1393302865" sldId="256"/>
            <ac:grpSpMk id="21" creationId="{7DB78271-F258-C05B-AE2A-CA060E7B7E59}"/>
          </ac:grpSpMkLst>
        </pc:grpChg>
        <pc:grpChg chg="add del mod">
          <ac:chgData name="Howard Spencer" userId="cc2e1cadd21c3126" providerId="LiveId" clId="{BB2058E2-5AA7-42E5-A007-E3C5D97A11B6}" dt="2024-07-20T01:45:59.113" v="22861" actId="165"/>
          <ac:grpSpMkLst>
            <pc:docMk/>
            <pc:sldMk cId="1393302865" sldId="256"/>
            <ac:grpSpMk id="22" creationId="{9E58F19A-5907-FB53-E8E5-D868DE1CB7B1}"/>
          </ac:grpSpMkLst>
        </pc:grpChg>
        <pc:grpChg chg="add del mod">
          <ac:chgData name="Howard Spencer" userId="cc2e1cadd21c3126" providerId="LiveId" clId="{BB2058E2-5AA7-42E5-A007-E3C5D97A11B6}" dt="2024-07-21T23:17:40.162" v="26084" actId="165"/>
          <ac:grpSpMkLst>
            <pc:docMk/>
            <pc:sldMk cId="1393302865" sldId="256"/>
            <ac:grpSpMk id="22" creationId="{D3947791-FF03-4E68-E4DB-6F8FECB95DD6}"/>
          </ac:grpSpMkLst>
        </pc:grpChg>
        <pc:grpChg chg="add mod topLvl">
          <ac:chgData name="Howard Spencer" userId="cc2e1cadd21c3126" providerId="LiveId" clId="{BB2058E2-5AA7-42E5-A007-E3C5D97A11B6}" dt="2024-07-27T20:52:30.198" v="26729" actId="1036"/>
          <ac:grpSpMkLst>
            <pc:docMk/>
            <pc:sldMk cId="1393302865" sldId="256"/>
            <ac:grpSpMk id="24" creationId="{B10ED800-F72F-5F51-CB9A-243003C5DE87}"/>
          </ac:grpSpMkLst>
        </pc:grpChg>
        <pc:grpChg chg="add mod">
          <ac:chgData name="Howard Spencer" userId="cc2e1cadd21c3126" providerId="LiveId" clId="{BB2058E2-5AA7-42E5-A007-E3C5D97A11B6}" dt="2024-07-27T20:52:30.198" v="26729" actId="1036"/>
          <ac:grpSpMkLst>
            <pc:docMk/>
            <pc:sldMk cId="1393302865" sldId="256"/>
            <ac:grpSpMk id="25" creationId="{041606DD-F823-5B81-EF03-2331CC9712BF}"/>
          </ac:grpSpMkLst>
        </pc:grpChg>
        <pc:grpChg chg="add mod">
          <ac:chgData name="Howard Spencer" userId="cc2e1cadd21c3126" providerId="LiveId" clId="{BB2058E2-5AA7-42E5-A007-E3C5D97A11B6}" dt="2024-07-27T20:52:20.208" v="26718" actId="1036"/>
          <ac:grpSpMkLst>
            <pc:docMk/>
            <pc:sldMk cId="1393302865" sldId="256"/>
            <ac:grpSpMk id="26" creationId="{49A64560-0255-A16C-3838-AB4FF389C645}"/>
          </ac:grpSpMkLst>
        </pc:grpChg>
        <pc:picChg chg="add mod">
          <ac:chgData name="Howard Spencer" userId="cc2e1cadd21c3126" providerId="LiveId" clId="{BB2058E2-5AA7-42E5-A007-E3C5D97A11B6}" dt="2024-07-27T20:52:30.198" v="26729" actId="1036"/>
          <ac:picMkLst>
            <pc:docMk/>
            <pc:sldMk cId="1393302865" sldId="256"/>
            <ac:picMk id="12" creationId="{F07A1B25-DB19-B263-E873-D72060DB5184}"/>
          </ac:picMkLst>
        </pc:picChg>
        <pc:picChg chg="add mod topLvl">
          <ac:chgData name="Howard Spencer" userId="cc2e1cadd21c3126" providerId="LiveId" clId="{BB2058E2-5AA7-42E5-A007-E3C5D97A11B6}" dt="2024-07-27T20:52:30.198" v="26729" actId="1036"/>
          <ac:picMkLst>
            <pc:docMk/>
            <pc:sldMk cId="1393302865" sldId="256"/>
            <ac:picMk id="18" creationId="{61F8E4CE-5C62-7024-1878-75F64FFC5E60}"/>
          </ac:picMkLst>
        </pc:picChg>
        <pc:picChg chg="mod">
          <ac:chgData name="Howard Spencer" userId="cc2e1cadd21c3126" providerId="LiveId" clId="{BB2058E2-5AA7-42E5-A007-E3C5D97A11B6}" dt="2024-07-27T20:52:20.208" v="26718" actId="1036"/>
          <ac:picMkLst>
            <pc:docMk/>
            <pc:sldMk cId="1393302865" sldId="256"/>
            <ac:picMk id="1026" creationId="{0F0D9986-55DC-8939-461D-6CE3B3BBEF1F}"/>
          </ac:picMkLst>
        </pc:picChg>
        <pc:picChg chg="add del mod topLvl">
          <ac:chgData name="Howard Spencer" userId="cc2e1cadd21c3126" providerId="LiveId" clId="{BB2058E2-5AA7-42E5-A007-E3C5D97A11B6}" dt="2024-07-09T01:48:38.626" v="17799" actId="478"/>
          <ac:picMkLst>
            <pc:docMk/>
            <pc:sldMk cId="1393302865" sldId="256"/>
            <ac:picMk id="1028" creationId="{33F28A31-5AC9-D9D1-8F2D-D39FB238C49B}"/>
          </ac:picMkLst>
        </pc:picChg>
        <pc:picChg chg="add mod">
          <ac:chgData name="Howard Spencer" userId="cc2e1cadd21c3126" providerId="LiveId" clId="{BB2058E2-5AA7-42E5-A007-E3C5D97A11B6}" dt="2024-07-21T23:15:05.439" v="26074" actId="14100"/>
          <ac:picMkLst>
            <pc:docMk/>
            <pc:sldMk cId="1393302865" sldId="256"/>
            <ac:picMk id="2050" creationId="{D630C084-3E9D-84DF-4450-14FD2E146951}"/>
          </ac:picMkLst>
        </pc:picChg>
      </pc:sldChg>
      <pc:sldChg chg="addSp delSp modSp new mod modTransition setBg modNotes">
        <pc:chgData name="Howard Spencer" userId="cc2e1cadd21c3126" providerId="LiveId" clId="{BB2058E2-5AA7-42E5-A007-E3C5D97A11B6}" dt="2024-09-18T14:39:48.523" v="27394" actId="13926"/>
        <pc:sldMkLst>
          <pc:docMk/>
          <pc:sldMk cId="705616275" sldId="257"/>
        </pc:sldMkLst>
        <pc:spChg chg="mod">
          <ac:chgData name="Howard Spencer" userId="cc2e1cadd21c3126" providerId="LiveId" clId="{BB2058E2-5AA7-42E5-A007-E3C5D97A11B6}" dt="2024-06-24T21:35:59.606" v="1220" actId="207"/>
          <ac:spMkLst>
            <pc:docMk/>
            <pc:sldMk cId="705616275" sldId="257"/>
            <ac:spMk id="2" creationId="{9B7FBCB1-2A75-BE6D-FD46-0969522D08A5}"/>
          </ac:spMkLst>
        </pc:spChg>
        <pc:spChg chg="add del">
          <ac:chgData name="Howard Spencer" userId="cc2e1cadd21c3126" providerId="LiveId" clId="{BB2058E2-5AA7-42E5-A007-E3C5D97A11B6}" dt="2024-06-14T23:35:51.354" v="18"/>
          <ac:spMkLst>
            <pc:docMk/>
            <pc:sldMk cId="705616275" sldId="257"/>
            <ac:spMk id="3" creationId="{2440E880-E5A2-72DB-EC01-992625B26121}"/>
          </ac:spMkLst>
        </pc:spChg>
        <pc:spChg chg="mod">
          <ac:chgData name="Howard Spencer" userId="cc2e1cadd21c3126" providerId="LiveId" clId="{BB2058E2-5AA7-42E5-A007-E3C5D97A11B6}" dt="2024-07-08T01:58:39.472" v="17089" actId="1037"/>
          <ac:spMkLst>
            <pc:docMk/>
            <pc:sldMk cId="705616275" sldId="257"/>
            <ac:spMk id="4" creationId="{4AB9ADC4-E2CF-6A78-4C2C-7745148B704C}"/>
          </ac:spMkLst>
        </pc:spChg>
        <pc:spChg chg="mod">
          <ac:chgData name="Howard Spencer" userId="cc2e1cadd21c3126" providerId="LiveId" clId="{BB2058E2-5AA7-42E5-A007-E3C5D97A11B6}" dt="2024-07-19T02:58:02.706" v="21508" actId="1036"/>
          <ac:spMkLst>
            <pc:docMk/>
            <pc:sldMk cId="705616275" sldId="257"/>
            <ac:spMk id="5" creationId="{747F2CEC-60D7-3893-BAAB-C0F0B36CBD9B}"/>
          </ac:spMkLst>
        </pc:spChg>
        <pc:spChg chg="mod">
          <ac:chgData name="Howard Spencer" userId="cc2e1cadd21c3126" providerId="LiveId" clId="{BB2058E2-5AA7-42E5-A007-E3C5D97A11B6}" dt="2024-07-19T02:57:46.343" v="21502" actId="1036"/>
          <ac:spMkLst>
            <pc:docMk/>
            <pc:sldMk cId="705616275" sldId="257"/>
            <ac:spMk id="6" creationId="{9F85EF9C-D739-F5E6-38F0-19AF06F5CBA5}"/>
          </ac:spMkLst>
        </pc:spChg>
        <pc:spChg chg="add mod">
          <ac:chgData name="Howard Spencer" userId="cc2e1cadd21c3126" providerId="LiveId" clId="{BB2058E2-5AA7-42E5-A007-E3C5D97A11B6}" dt="2024-06-14T23:35:41.969" v="17"/>
          <ac:spMkLst>
            <pc:docMk/>
            <pc:sldMk cId="705616275" sldId="257"/>
            <ac:spMk id="8" creationId="{2F23F1AB-FEEB-86C7-318B-357C2D090640}"/>
          </ac:spMkLst>
        </pc:spChg>
        <pc:spChg chg="add del mod">
          <ac:chgData name="Howard Spencer" userId="cc2e1cadd21c3126" providerId="LiveId" clId="{BB2058E2-5AA7-42E5-A007-E3C5D97A11B6}" dt="2024-07-08T02:31:30.904" v="17299" actId="478"/>
          <ac:spMkLst>
            <pc:docMk/>
            <pc:sldMk cId="705616275" sldId="257"/>
            <ac:spMk id="10" creationId="{AB0D7FE4-4F32-E8BE-B9A7-2DF7400AD22D}"/>
          </ac:spMkLst>
        </pc:spChg>
        <pc:spChg chg="add mod">
          <ac:chgData name="Howard Spencer" userId="cc2e1cadd21c3126" providerId="LiveId" clId="{BB2058E2-5AA7-42E5-A007-E3C5D97A11B6}" dt="2024-07-19T02:56:29.934" v="21474"/>
          <ac:spMkLst>
            <pc:docMk/>
            <pc:sldMk cId="705616275" sldId="257"/>
            <ac:spMk id="12" creationId="{05703BA6-9E4A-E511-A9C2-EF74FE623A07}"/>
          </ac:spMkLst>
        </pc:spChg>
        <pc:spChg chg="add mod">
          <ac:chgData name="Howard Spencer" userId="cc2e1cadd21c3126" providerId="LiveId" clId="{BB2058E2-5AA7-42E5-A007-E3C5D97A11B6}" dt="2024-07-19T03:04:28.857" v="21566" actId="1036"/>
          <ac:spMkLst>
            <pc:docMk/>
            <pc:sldMk cId="705616275" sldId="257"/>
            <ac:spMk id="14" creationId="{D2D9EB6C-D8B3-50E7-5452-9AD55250C2B4}"/>
          </ac:spMkLst>
        </pc:spChg>
        <pc:spChg chg="add mod">
          <ac:chgData name="Howard Spencer" userId="cc2e1cadd21c3126" providerId="LiveId" clId="{BB2058E2-5AA7-42E5-A007-E3C5D97A11B6}" dt="2024-07-19T03:04:00.900" v="21544" actId="403"/>
          <ac:spMkLst>
            <pc:docMk/>
            <pc:sldMk cId="705616275" sldId="257"/>
            <ac:spMk id="16" creationId="{CA405755-0FDB-35A9-399E-71C3B2F76C5D}"/>
          </ac:spMkLst>
        </pc:spChg>
        <pc:graphicFrameChg chg="add del mod">
          <ac:chgData name="Howard Spencer" userId="cc2e1cadd21c3126" providerId="LiveId" clId="{BB2058E2-5AA7-42E5-A007-E3C5D97A11B6}" dt="2024-07-01T02:43:17.492" v="10308" actId="478"/>
          <ac:graphicFrameMkLst>
            <pc:docMk/>
            <pc:sldMk cId="705616275" sldId="257"/>
            <ac:graphicFrameMk id="3" creationId="{1D7C720C-899E-4AAC-851E-6BE322873DC9}"/>
          </ac:graphicFrameMkLst>
        </pc:graphicFrameChg>
        <pc:graphicFrameChg chg="add mod">
          <ac:chgData name="Howard Spencer" userId="cc2e1cadd21c3126" providerId="LiveId" clId="{BB2058E2-5AA7-42E5-A007-E3C5D97A11B6}" dt="2024-06-14T23:35:41.969" v="17"/>
          <ac:graphicFrameMkLst>
            <pc:docMk/>
            <pc:sldMk cId="705616275" sldId="257"/>
            <ac:graphicFrameMk id="7" creationId="{09BBD3D2-B203-E8BC-D3C8-A152F4AFD119}"/>
          </ac:graphicFrameMkLst>
        </pc:graphicFrameChg>
        <pc:graphicFrameChg chg="add mod modGraphic">
          <ac:chgData name="Howard Spencer" userId="cc2e1cadd21c3126" providerId="LiveId" clId="{BB2058E2-5AA7-42E5-A007-E3C5D97A11B6}" dt="2024-07-08T02:32:49.137" v="17304" actId="120"/>
          <ac:graphicFrameMkLst>
            <pc:docMk/>
            <pc:sldMk cId="705616275" sldId="257"/>
            <ac:graphicFrameMk id="9" creationId="{C7705A0D-5157-AC2B-1E22-BB065A5539CD}"/>
          </ac:graphicFrameMkLst>
        </pc:graphicFrameChg>
        <pc:picChg chg="add mod modCrop">
          <ac:chgData name="Howard Spencer" userId="cc2e1cadd21c3126" providerId="LiveId" clId="{BB2058E2-5AA7-42E5-A007-E3C5D97A11B6}" dt="2024-07-08T02:33:20.145" v="17310" actId="14100"/>
          <ac:picMkLst>
            <pc:docMk/>
            <pc:sldMk cId="705616275" sldId="257"/>
            <ac:picMk id="7" creationId="{A7102325-5AC2-D029-4CE2-EF7570A0EE5A}"/>
          </ac:picMkLst>
        </pc:picChg>
        <pc:picChg chg="add mod">
          <ac:chgData name="Howard Spencer" userId="cc2e1cadd21c3126" providerId="LiveId" clId="{BB2058E2-5AA7-42E5-A007-E3C5D97A11B6}" dt="2024-06-14T23:35:41.969" v="17"/>
          <ac:picMkLst>
            <pc:docMk/>
            <pc:sldMk cId="705616275" sldId="257"/>
            <ac:picMk id="1027" creationId="{962EECA0-8644-CD93-AD00-B2D3BA19B9F2}"/>
          </ac:picMkLst>
        </pc:picChg>
        <pc:picChg chg="add mod">
          <ac:chgData name="Howard Spencer" userId="cc2e1cadd21c3126" providerId="LiveId" clId="{BB2058E2-5AA7-42E5-A007-E3C5D97A11B6}" dt="2024-07-08T02:28:19.323" v="17240" actId="1037"/>
          <ac:picMkLst>
            <pc:docMk/>
            <pc:sldMk cId="705616275" sldId="257"/>
            <ac:picMk id="1029" creationId="{D728FA9C-6822-B759-A994-555CBD2F4640}"/>
          </ac:picMkLst>
        </pc:picChg>
      </pc:sldChg>
      <pc:sldChg chg="addSp modSp new mod modTransition modAnim modNotes">
        <pc:chgData name="Howard Spencer" userId="cc2e1cadd21c3126" providerId="LiveId" clId="{BB2058E2-5AA7-42E5-A007-E3C5D97A11B6}" dt="2024-09-18T14:43:17.576" v="27412" actId="20577"/>
        <pc:sldMkLst>
          <pc:docMk/>
          <pc:sldMk cId="1835996900" sldId="258"/>
        </pc:sldMkLst>
        <pc:spChg chg="mod">
          <ac:chgData name="Howard Spencer" userId="cc2e1cadd21c3126" providerId="LiveId" clId="{BB2058E2-5AA7-42E5-A007-E3C5D97A11B6}" dt="2024-07-21T22:37:45.792" v="25811" actId="122"/>
          <ac:spMkLst>
            <pc:docMk/>
            <pc:sldMk cId="1835996900" sldId="258"/>
            <ac:spMk id="2" creationId="{ACC1698D-B05F-DCA4-19F6-781E313AAD23}"/>
          </ac:spMkLst>
        </pc:spChg>
        <pc:spChg chg="mod">
          <ac:chgData name="Howard Spencer" userId="cc2e1cadd21c3126" providerId="LiveId" clId="{BB2058E2-5AA7-42E5-A007-E3C5D97A11B6}" dt="2024-09-18T14:43:17.576" v="27412" actId="20577"/>
          <ac:spMkLst>
            <pc:docMk/>
            <pc:sldMk cId="1835996900" sldId="258"/>
            <ac:spMk id="3" creationId="{88A33963-B801-9311-B9D7-56769778626F}"/>
          </ac:spMkLst>
        </pc:spChg>
        <pc:spChg chg="mod">
          <ac:chgData name="Howard Spencer" userId="cc2e1cadd21c3126" providerId="LiveId" clId="{BB2058E2-5AA7-42E5-A007-E3C5D97A11B6}" dt="2024-07-12T22:34:00.264" v="19139" actId="1036"/>
          <ac:spMkLst>
            <pc:docMk/>
            <pc:sldMk cId="1835996900" sldId="258"/>
            <ac:spMk id="4" creationId="{C49B9771-5491-F4CD-761C-05042F5A39B7}"/>
          </ac:spMkLst>
        </pc:spChg>
        <pc:spChg chg="mod">
          <ac:chgData name="Howard Spencer" userId="cc2e1cadd21c3126" providerId="LiveId" clId="{BB2058E2-5AA7-42E5-A007-E3C5D97A11B6}" dt="2024-07-12T22:34:13.089" v="19153" actId="1036"/>
          <ac:spMkLst>
            <pc:docMk/>
            <pc:sldMk cId="1835996900" sldId="258"/>
            <ac:spMk id="5" creationId="{5D76A618-2E1C-983B-1790-14E3CD11DCF4}"/>
          </ac:spMkLst>
        </pc:spChg>
        <pc:spChg chg="add mod">
          <ac:chgData name="Howard Spencer" userId="cc2e1cadd21c3126" providerId="LiveId" clId="{BB2058E2-5AA7-42E5-A007-E3C5D97A11B6}" dt="2024-07-11T19:49:40.012" v="18800" actId="164"/>
          <ac:spMkLst>
            <pc:docMk/>
            <pc:sldMk cId="1835996900" sldId="258"/>
            <ac:spMk id="9" creationId="{3840F14A-BD8D-468F-551C-9E2A77C1B48C}"/>
          </ac:spMkLst>
        </pc:spChg>
        <pc:grpChg chg="add mod ord">
          <ac:chgData name="Howard Spencer" userId="cc2e1cadd21c3126" providerId="LiveId" clId="{BB2058E2-5AA7-42E5-A007-E3C5D97A11B6}" dt="2024-07-19T03:06:51.888" v="21599" actId="1038"/>
          <ac:grpSpMkLst>
            <pc:docMk/>
            <pc:sldMk cId="1835996900" sldId="258"/>
            <ac:grpSpMk id="10" creationId="{E0ED5F27-EEF8-D882-D6AC-D90E0139E89E}"/>
          </ac:grpSpMkLst>
        </pc:grpChg>
        <pc:picChg chg="add mod modCrop">
          <ac:chgData name="Howard Spencer" userId="cc2e1cadd21c3126" providerId="LiveId" clId="{BB2058E2-5AA7-42E5-A007-E3C5D97A11B6}" dt="2024-07-11T19:49:40.012" v="18800" actId="164"/>
          <ac:picMkLst>
            <pc:docMk/>
            <pc:sldMk cId="1835996900" sldId="258"/>
            <ac:picMk id="8" creationId="{982F4478-D696-EFC9-95CA-B439919F6022}"/>
          </ac:picMkLst>
        </pc:picChg>
      </pc:sldChg>
      <pc:sldChg chg="addSp delSp modSp new mod ord modTransition modAnim modNotes">
        <pc:chgData name="Howard Spencer" userId="cc2e1cadd21c3126" providerId="LiveId" clId="{BB2058E2-5AA7-42E5-A007-E3C5D97A11B6}" dt="2024-07-27T19:57:02.440" v="26378" actId="20577"/>
        <pc:sldMkLst>
          <pc:docMk/>
          <pc:sldMk cId="1144038238" sldId="259"/>
        </pc:sldMkLst>
        <pc:spChg chg="mod">
          <ac:chgData name="Howard Spencer" userId="cc2e1cadd21c3126" providerId="LiveId" clId="{BB2058E2-5AA7-42E5-A007-E3C5D97A11B6}" dt="2024-07-19T04:07:48.953" v="22046" actId="27636"/>
          <ac:spMkLst>
            <pc:docMk/>
            <pc:sldMk cId="1144038238" sldId="259"/>
            <ac:spMk id="2" creationId="{7FAEC546-CC33-166A-D7B4-F8FA918F4B2E}"/>
          </ac:spMkLst>
        </pc:spChg>
        <pc:spChg chg="mod">
          <ac:chgData name="Howard Spencer" userId="cc2e1cadd21c3126" providerId="LiveId" clId="{BB2058E2-5AA7-42E5-A007-E3C5D97A11B6}" dt="2024-07-27T19:57:02.440" v="26378" actId="20577"/>
          <ac:spMkLst>
            <pc:docMk/>
            <pc:sldMk cId="1144038238" sldId="259"/>
            <ac:spMk id="3" creationId="{AE8589EF-F12D-A30D-F023-6EBDF6AEF0ED}"/>
          </ac:spMkLst>
        </pc:spChg>
        <pc:spChg chg="add mod ord">
          <ac:chgData name="Howard Spencer" userId="cc2e1cadd21c3126" providerId="LiveId" clId="{BB2058E2-5AA7-42E5-A007-E3C5D97A11B6}" dt="2024-07-26T19:14:24.977" v="26300" actId="1035"/>
          <ac:spMkLst>
            <pc:docMk/>
            <pc:sldMk cId="1144038238" sldId="259"/>
            <ac:spMk id="7" creationId="{E4F1DE6A-6B5E-E82D-E170-7792175BDFE7}"/>
          </ac:spMkLst>
        </pc:spChg>
        <pc:spChg chg="add del mod">
          <ac:chgData name="Howard Spencer" userId="cc2e1cadd21c3126" providerId="LiveId" clId="{BB2058E2-5AA7-42E5-A007-E3C5D97A11B6}" dt="2024-07-19T04:07:50.376" v="22048"/>
          <ac:spMkLst>
            <pc:docMk/>
            <pc:sldMk cId="1144038238" sldId="259"/>
            <ac:spMk id="8" creationId="{B0BAE6B5-06F2-E8C6-0E33-B9F2C89FD2DF}"/>
          </ac:spMkLst>
        </pc:spChg>
        <pc:spChg chg="add mod">
          <ac:chgData name="Howard Spencer" userId="cc2e1cadd21c3126" providerId="LiveId" clId="{BB2058E2-5AA7-42E5-A007-E3C5D97A11B6}" dt="2024-07-21T02:35:41.669" v="25225" actId="1035"/>
          <ac:spMkLst>
            <pc:docMk/>
            <pc:sldMk cId="1144038238" sldId="259"/>
            <ac:spMk id="9" creationId="{E5BF65CA-6461-7FC5-0D05-298F0EDDA110}"/>
          </ac:spMkLst>
        </pc:spChg>
      </pc:sldChg>
      <pc:sldChg chg="addSp delSp modSp new mod ord modTransition modAnim modNotes modNotesTx">
        <pc:chgData name="Howard Spencer" userId="cc2e1cadd21c3126" providerId="LiveId" clId="{BB2058E2-5AA7-42E5-A007-E3C5D97A11B6}" dt="2024-07-27T21:53:07.775" v="27112"/>
        <pc:sldMkLst>
          <pc:docMk/>
          <pc:sldMk cId="4042514662" sldId="260"/>
        </pc:sldMkLst>
        <pc:spChg chg="mod">
          <ac:chgData name="Howard Spencer" userId="cc2e1cadd21c3126" providerId="LiveId" clId="{BB2058E2-5AA7-42E5-A007-E3C5D97A11B6}" dt="2024-07-04T01:28:06.008" v="13259" actId="14100"/>
          <ac:spMkLst>
            <pc:docMk/>
            <pc:sldMk cId="4042514662" sldId="260"/>
            <ac:spMk id="2" creationId="{5A847E95-3C45-247A-22B3-87835ABA44E8}"/>
          </ac:spMkLst>
        </pc:spChg>
        <pc:spChg chg="add del mod">
          <ac:chgData name="Howard Spencer" userId="cc2e1cadd21c3126" providerId="LiveId" clId="{BB2058E2-5AA7-42E5-A007-E3C5D97A11B6}" dt="2024-07-08T03:01:20.292" v="17509" actId="948"/>
          <ac:spMkLst>
            <pc:docMk/>
            <pc:sldMk cId="4042514662" sldId="260"/>
            <ac:spMk id="3" creationId="{06677D3E-1CCA-B533-0B4F-F2C0353E1F7A}"/>
          </ac:spMkLst>
        </pc:spChg>
        <pc:spChg chg="add mod ord">
          <ac:chgData name="Howard Spencer" userId="cc2e1cadd21c3126" providerId="LiveId" clId="{BB2058E2-5AA7-42E5-A007-E3C5D97A11B6}" dt="2024-06-24T20:28:51.295" v="873" actId="207"/>
          <ac:spMkLst>
            <pc:docMk/>
            <pc:sldMk cId="4042514662" sldId="260"/>
            <ac:spMk id="7" creationId="{DE8CCD13-45C7-D77B-24C6-0457CFE34FA0}"/>
          </ac:spMkLst>
        </pc:spChg>
        <pc:spChg chg="add mod">
          <ac:chgData name="Howard Spencer" userId="cc2e1cadd21c3126" providerId="LiveId" clId="{BB2058E2-5AA7-42E5-A007-E3C5D97A11B6}" dt="2024-06-24T21:59:25.623" v="1606" actId="21"/>
          <ac:spMkLst>
            <pc:docMk/>
            <pc:sldMk cId="4042514662" sldId="260"/>
            <ac:spMk id="8" creationId="{01AFFFE3-A8B7-5AEE-4ADA-80AA031F0E79}"/>
          </ac:spMkLst>
        </pc:spChg>
        <pc:spChg chg="add mod">
          <ac:chgData name="Howard Spencer" userId="cc2e1cadd21c3126" providerId="LiveId" clId="{BB2058E2-5AA7-42E5-A007-E3C5D97A11B6}" dt="2024-07-27T21:53:07.775" v="27112"/>
          <ac:spMkLst>
            <pc:docMk/>
            <pc:sldMk cId="4042514662" sldId="260"/>
            <ac:spMk id="8" creationId="{4C8884F6-C6A0-C295-20CA-5719252E97B3}"/>
          </ac:spMkLst>
        </pc:spChg>
        <pc:grpChg chg="add mod">
          <ac:chgData name="Howard Spencer" userId="cc2e1cadd21c3126" providerId="LiveId" clId="{BB2058E2-5AA7-42E5-A007-E3C5D97A11B6}" dt="2024-07-08T03:00:07.946" v="17506" actId="1038"/>
          <ac:grpSpMkLst>
            <pc:docMk/>
            <pc:sldMk cId="4042514662" sldId="260"/>
            <ac:grpSpMk id="10" creationId="{3E4D3856-D402-071E-A708-B7AC38E92AF4}"/>
          </ac:grpSpMkLst>
        </pc:grpChg>
        <pc:picChg chg="add mod">
          <ac:chgData name="Howard Spencer" userId="cc2e1cadd21c3126" providerId="LiveId" clId="{BB2058E2-5AA7-42E5-A007-E3C5D97A11B6}" dt="2024-07-08T03:00:07.946" v="17506" actId="1038"/>
          <ac:picMkLst>
            <pc:docMk/>
            <pc:sldMk cId="4042514662" sldId="260"/>
            <ac:picMk id="9" creationId="{5FE3E75F-7B4B-CEA7-E9DB-8B25FC96C933}"/>
          </ac:picMkLst>
        </pc:picChg>
        <pc:picChg chg="add mod">
          <ac:chgData name="Howard Spencer" userId="cc2e1cadd21c3126" providerId="LiveId" clId="{BB2058E2-5AA7-42E5-A007-E3C5D97A11B6}" dt="2024-07-08T02:59:36.584" v="17489"/>
          <ac:picMkLst>
            <pc:docMk/>
            <pc:sldMk cId="4042514662" sldId="260"/>
            <ac:picMk id="12" creationId="{7112EB76-70CB-A222-330C-AB40F64A4612}"/>
          </ac:picMkLst>
        </pc:picChg>
        <pc:picChg chg="add del mod">
          <ac:chgData name="Howard Spencer" userId="cc2e1cadd21c3126" providerId="LiveId" clId="{BB2058E2-5AA7-42E5-A007-E3C5D97A11B6}" dt="2024-06-24T21:59:29.858" v="1608" actId="14100"/>
          <ac:picMkLst>
            <pc:docMk/>
            <pc:sldMk cId="4042514662" sldId="260"/>
            <ac:picMk id="1026" creationId="{BFAC9DA9-7FB2-5B5F-207D-FF250380D7D4}"/>
          </ac:picMkLst>
        </pc:picChg>
        <pc:picChg chg="add mod">
          <ac:chgData name="Howard Spencer" userId="cc2e1cadd21c3126" providerId="LiveId" clId="{BB2058E2-5AA7-42E5-A007-E3C5D97A11B6}" dt="2024-06-24T22:00:08.650" v="1611" actId="14100"/>
          <ac:picMkLst>
            <pc:docMk/>
            <pc:sldMk cId="4042514662" sldId="260"/>
            <ac:picMk id="1028" creationId="{E9523419-0494-A30C-7E68-AFA6F4324123}"/>
          </ac:picMkLst>
        </pc:picChg>
        <pc:picChg chg="add mod">
          <ac:chgData name="Howard Spencer" userId="cc2e1cadd21c3126" providerId="LiveId" clId="{BB2058E2-5AA7-42E5-A007-E3C5D97A11B6}" dt="2024-06-24T22:03:08.585" v="1670" actId="14100"/>
          <ac:picMkLst>
            <pc:docMk/>
            <pc:sldMk cId="4042514662" sldId="260"/>
            <ac:picMk id="1030" creationId="{8A8F513F-1F5A-08FF-2CBB-9F4842635EEC}"/>
          </ac:picMkLst>
        </pc:picChg>
        <pc:picChg chg="add mod">
          <ac:chgData name="Howard Spencer" userId="cc2e1cadd21c3126" providerId="LiveId" clId="{BB2058E2-5AA7-42E5-A007-E3C5D97A11B6}" dt="2024-07-08T03:00:07.946" v="17506" actId="1038"/>
          <ac:picMkLst>
            <pc:docMk/>
            <pc:sldMk cId="4042514662" sldId="260"/>
            <ac:picMk id="1032" creationId="{6ED37A01-EA16-E059-E6BB-509F79447B46}"/>
          </ac:picMkLst>
        </pc:picChg>
        <pc:picChg chg="add mod">
          <ac:chgData name="Howard Spencer" userId="cc2e1cadd21c3126" providerId="LiveId" clId="{BB2058E2-5AA7-42E5-A007-E3C5D97A11B6}" dt="2024-07-08T03:00:07.946" v="17506" actId="1038"/>
          <ac:picMkLst>
            <pc:docMk/>
            <pc:sldMk cId="4042514662" sldId="260"/>
            <ac:picMk id="2050" creationId="{8A61F3E8-1EF5-F798-FB84-BE5FA50A96E1}"/>
          </ac:picMkLst>
        </pc:picChg>
        <pc:picChg chg="add mod">
          <ac:chgData name="Howard Spencer" userId="cc2e1cadd21c3126" providerId="LiveId" clId="{BB2058E2-5AA7-42E5-A007-E3C5D97A11B6}" dt="2024-07-08T03:00:07.946" v="17506" actId="1038"/>
          <ac:picMkLst>
            <pc:docMk/>
            <pc:sldMk cId="4042514662" sldId="260"/>
            <ac:picMk id="2052" creationId="{BEFE8624-51C3-F4E5-A4A6-231A6758044B}"/>
          </ac:picMkLst>
        </pc:picChg>
        <pc:picChg chg="add mod">
          <ac:chgData name="Howard Spencer" userId="cc2e1cadd21c3126" providerId="LiveId" clId="{BB2058E2-5AA7-42E5-A007-E3C5D97A11B6}" dt="2024-07-08T02:58:31.366" v="17484" actId="14100"/>
          <ac:picMkLst>
            <pc:docMk/>
            <pc:sldMk cId="4042514662" sldId="260"/>
            <ac:picMk id="2054" creationId="{89E4158A-C116-BE08-9F8D-B98B28373A43}"/>
          </ac:picMkLst>
        </pc:picChg>
        <pc:picChg chg="add mod">
          <ac:chgData name="Howard Spencer" userId="cc2e1cadd21c3126" providerId="LiveId" clId="{BB2058E2-5AA7-42E5-A007-E3C5D97A11B6}" dt="2024-06-24T23:42:12.480" v="2650" actId="1035"/>
          <ac:picMkLst>
            <pc:docMk/>
            <pc:sldMk cId="4042514662" sldId="260"/>
            <ac:picMk id="5122" creationId="{7FEB178D-036F-35F9-C077-5D4A40D3C7FB}"/>
          </ac:picMkLst>
        </pc:picChg>
        <pc:picChg chg="add mod">
          <ac:chgData name="Howard Spencer" userId="cc2e1cadd21c3126" providerId="LiveId" clId="{BB2058E2-5AA7-42E5-A007-E3C5D97A11B6}" dt="2024-06-24T23:42:29.968" v="2657" actId="688"/>
          <ac:picMkLst>
            <pc:docMk/>
            <pc:sldMk cId="4042514662" sldId="260"/>
            <ac:picMk id="5124" creationId="{EFDF39EF-98E2-0E9B-FD8F-55EC4C2CF8C0}"/>
          </ac:picMkLst>
        </pc:picChg>
      </pc:sldChg>
      <pc:sldChg chg="addSp modSp new mod modTransition modNotes">
        <pc:chgData name="Howard Spencer" userId="cc2e1cadd21c3126" providerId="LiveId" clId="{BB2058E2-5AA7-42E5-A007-E3C5D97A11B6}" dt="2024-07-27T21:00:49.957" v="26871" actId="6549"/>
        <pc:sldMkLst>
          <pc:docMk/>
          <pc:sldMk cId="2113839534" sldId="261"/>
        </pc:sldMkLst>
        <pc:spChg chg="mod">
          <ac:chgData name="Howard Spencer" userId="cc2e1cadd21c3126" providerId="LiveId" clId="{BB2058E2-5AA7-42E5-A007-E3C5D97A11B6}" dt="2024-07-03T10:17:13.284" v="11978" actId="14100"/>
          <ac:spMkLst>
            <pc:docMk/>
            <pc:sldMk cId="2113839534" sldId="261"/>
            <ac:spMk id="2" creationId="{6EABA850-2E3E-550A-C565-72C935E28034}"/>
          </ac:spMkLst>
        </pc:spChg>
        <pc:spChg chg="mod">
          <ac:chgData name="Howard Spencer" userId="cc2e1cadd21c3126" providerId="LiveId" clId="{BB2058E2-5AA7-42E5-A007-E3C5D97A11B6}" dt="2024-07-27T21:00:49.957" v="26871" actId="6549"/>
          <ac:spMkLst>
            <pc:docMk/>
            <pc:sldMk cId="2113839534" sldId="261"/>
            <ac:spMk id="3" creationId="{E3C6DF3D-CDF6-8EEA-8DF1-5ED4ABEFEAD7}"/>
          </ac:spMkLst>
        </pc:spChg>
        <pc:spChg chg="mod">
          <ac:chgData name="Howard Spencer" userId="cc2e1cadd21c3126" providerId="LiveId" clId="{BB2058E2-5AA7-42E5-A007-E3C5D97A11B6}" dt="2024-07-08T01:04:16.624" v="16191" actId="1036"/>
          <ac:spMkLst>
            <pc:docMk/>
            <pc:sldMk cId="2113839534" sldId="261"/>
            <ac:spMk id="5" creationId="{A7F65AC5-15AB-5269-C8A8-2819BCBAC9FF}"/>
          </ac:spMkLst>
        </pc:spChg>
        <pc:picChg chg="add mod">
          <ac:chgData name="Howard Spencer" userId="cc2e1cadd21c3126" providerId="LiveId" clId="{BB2058E2-5AA7-42E5-A007-E3C5D97A11B6}" dt="2024-07-11T19:34:59.154" v="18562" actId="14100"/>
          <ac:picMkLst>
            <pc:docMk/>
            <pc:sldMk cId="2113839534" sldId="261"/>
            <ac:picMk id="8" creationId="{8325984D-731E-57BC-6887-B635B64204A6}"/>
          </ac:picMkLst>
        </pc:picChg>
      </pc:sldChg>
      <pc:sldChg chg="addSp delSp modSp new mod modTransition modAnim modNotes">
        <pc:chgData name="Howard Spencer" userId="cc2e1cadd21c3126" providerId="LiveId" clId="{BB2058E2-5AA7-42E5-A007-E3C5D97A11B6}" dt="2024-09-16T23:16:38.037" v="27391"/>
        <pc:sldMkLst>
          <pc:docMk/>
          <pc:sldMk cId="3775708985" sldId="262"/>
        </pc:sldMkLst>
        <pc:spChg chg="mod">
          <ac:chgData name="Howard Spencer" userId="cc2e1cadd21c3126" providerId="LiveId" clId="{BB2058E2-5AA7-42E5-A007-E3C5D97A11B6}" dt="2024-07-21T03:46:22.850" v="25667" actId="20577"/>
          <ac:spMkLst>
            <pc:docMk/>
            <pc:sldMk cId="3775708985" sldId="262"/>
            <ac:spMk id="2" creationId="{D5075E65-8EED-6554-6202-D1544FA0E992}"/>
          </ac:spMkLst>
        </pc:spChg>
        <pc:spChg chg="mod">
          <ac:chgData name="Howard Spencer" userId="cc2e1cadd21c3126" providerId="LiveId" clId="{BB2058E2-5AA7-42E5-A007-E3C5D97A11B6}" dt="2024-07-27T20:35:48.762" v="26541" actId="114"/>
          <ac:spMkLst>
            <pc:docMk/>
            <pc:sldMk cId="3775708985" sldId="262"/>
            <ac:spMk id="3" creationId="{2CDE47CD-874F-1EE4-9754-1223D6D013D9}"/>
          </ac:spMkLst>
        </pc:spChg>
        <pc:spChg chg="mod">
          <ac:chgData name="Howard Spencer" userId="cc2e1cadd21c3126" providerId="LiveId" clId="{BB2058E2-5AA7-42E5-A007-E3C5D97A11B6}" dt="2024-07-27T20:33:42.907" v="26518" actId="1036"/>
          <ac:spMkLst>
            <pc:docMk/>
            <pc:sldMk cId="3775708985" sldId="262"/>
            <ac:spMk id="4" creationId="{27EE9325-8F96-DDA9-5BCD-C7B1B0D5E14F}"/>
          </ac:spMkLst>
        </pc:spChg>
        <pc:spChg chg="mod">
          <ac:chgData name="Howard Spencer" userId="cc2e1cadd21c3126" providerId="LiveId" clId="{BB2058E2-5AA7-42E5-A007-E3C5D97A11B6}" dt="2024-07-19T03:37:30.077" v="21919" actId="1036"/>
          <ac:spMkLst>
            <pc:docMk/>
            <pc:sldMk cId="3775708985" sldId="262"/>
            <ac:spMk id="5" creationId="{A49D7AE6-FA48-0930-CD92-277EC98D8B77}"/>
          </ac:spMkLst>
        </pc:spChg>
        <pc:spChg chg="mod">
          <ac:chgData name="Howard Spencer" userId="cc2e1cadd21c3126" providerId="LiveId" clId="{BB2058E2-5AA7-42E5-A007-E3C5D97A11B6}" dt="2024-06-24T23:14:41.932" v="2520" actId="113"/>
          <ac:spMkLst>
            <pc:docMk/>
            <pc:sldMk cId="3775708985" sldId="262"/>
            <ac:spMk id="6" creationId="{C7B298B1-A37D-527D-0136-6A234C8E4734}"/>
          </ac:spMkLst>
        </pc:spChg>
        <pc:spChg chg="add mod ord">
          <ac:chgData name="Howard Spencer" userId="cc2e1cadd21c3126" providerId="LiveId" clId="{BB2058E2-5AA7-42E5-A007-E3C5D97A11B6}" dt="2024-07-27T20:33:35.829" v="26508" actId="1038"/>
          <ac:spMkLst>
            <pc:docMk/>
            <pc:sldMk cId="3775708985" sldId="262"/>
            <ac:spMk id="7" creationId="{A4E3BC5B-C442-FC80-E5D6-3BA5E8E61D20}"/>
          </ac:spMkLst>
        </pc:spChg>
        <pc:grpChg chg="add del mod">
          <ac:chgData name="Howard Spencer" userId="cc2e1cadd21c3126" providerId="LiveId" clId="{BB2058E2-5AA7-42E5-A007-E3C5D97A11B6}" dt="2024-09-16T23:14:50.160" v="27365" actId="165"/>
          <ac:grpSpMkLst>
            <pc:docMk/>
            <pc:sldMk cId="3775708985" sldId="262"/>
            <ac:grpSpMk id="8" creationId="{6EBC11DB-E6B7-1B33-A37D-8729D78C3660}"/>
          </ac:grpSpMkLst>
        </pc:grpChg>
        <pc:picChg chg="add del">
          <ac:chgData name="Howard Spencer" userId="cc2e1cadd21c3126" providerId="LiveId" clId="{BB2058E2-5AA7-42E5-A007-E3C5D97A11B6}" dt="2024-06-24T22:53:01.111" v="2256" actId="21"/>
          <ac:picMkLst>
            <pc:docMk/>
            <pc:sldMk cId="3775708985" sldId="262"/>
            <ac:picMk id="1026" creationId="{23A8F14B-6E39-FC48-036F-987CDC147B52}"/>
          </ac:picMkLst>
        </pc:picChg>
        <pc:picChg chg="add mod">
          <ac:chgData name="Howard Spencer" userId="cc2e1cadd21c3126" providerId="LiveId" clId="{BB2058E2-5AA7-42E5-A007-E3C5D97A11B6}" dt="2024-06-24T23:07:24.224" v="2394" actId="14100"/>
          <ac:picMkLst>
            <pc:docMk/>
            <pc:sldMk cId="3775708985" sldId="262"/>
            <ac:picMk id="1028" creationId="{A7512432-27A6-02BE-9F41-74C1D3ECA742}"/>
          </ac:picMkLst>
        </pc:picChg>
        <pc:picChg chg="add mod topLvl">
          <ac:chgData name="Howard Spencer" userId="cc2e1cadd21c3126" providerId="LiveId" clId="{BB2058E2-5AA7-42E5-A007-E3C5D97A11B6}" dt="2024-09-16T23:14:50.160" v="27365" actId="165"/>
          <ac:picMkLst>
            <pc:docMk/>
            <pc:sldMk cId="3775708985" sldId="262"/>
            <ac:picMk id="1030" creationId="{294E7EDC-3E99-BB41-C88C-A818F086B72D}"/>
          </ac:picMkLst>
        </pc:picChg>
        <pc:picChg chg="add mod topLvl">
          <ac:chgData name="Howard Spencer" userId="cc2e1cadd21c3126" providerId="LiveId" clId="{BB2058E2-5AA7-42E5-A007-E3C5D97A11B6}" dt="2024-09-16T23:14:50.160" v="27365" actId="165"/>
          <ac:picMkLst>
            <pc:docMk/>
            <pc:sldMk cId="3775708985" sldId="262"/>
            <ac:picMk id="2050" creationId="{F7B5813B-2FBE-779A-4966-61E35D6785E7}"/>
          </ac:picMkLst>
        </pc:picChg>
      </pc:sldChg>
      <pc:sldChg chg="modSp new mod ord modTransition modNotes">
        <pc:chgData name="Howard Spencer" userId="cc2e1cadd21c3126" providerId="LiveId" clId="{BB2058E2-5AA7-42E5-A007-E3C5D97A11B6}" dt="2024-07-29T04:45:33.718" v="27364"/>
        <pc:sldMkLst>
          <pc:docMk/>
          <pc:sldMk cId="3671751326" sldId="263"/>
        </pc:sldMkLst>
        <pc:spChg chg="mod">
          <ac:chgData name="Howard Spencer" userId="cc2e1cadd21c3126" providerId="LiveId" clId="{BB2058E2-5AA7-42E5-A007-E3C5D97A11B6}" dt="2024-07-27T21:08:28.525" v="26917" actId="1076"/>
          <ac:spMkLst>
            <pc:docMk/>
            <pc:sldMk cId="3671751326" sldId="263"/>
            <ac:spMk id="2" creationId="{F0B5B2CD-9AB5-1F8F-EB1B-54D7D327C2F0}"/>
          </ac:spMkLst>
        </pc:spChg>
        <pc:spChg chg="mod">
          <ac:chgData name="Howard Spencer" userId="cc2e1cadd21c3126" providerId="LiveId" clId="{BB2058E2-5AA7-42E5-A007-E3C5D97A11B6}" dt="2024-07-27T22:02:26.414" v="27154" actId="20577"/>
          <ac:spMkLst>
            <pc:docMk/>
            <pc:sldMk cId="3671751326" sldId="263"/>
            <ac:spMk id="3" creationId="{923DB756-A481-E592-A68F-97A0744CB054}"/>
          </ac:spMkLst>
        </pc:spChg>
      </pc:sldChg>
      <pc:sldChg chg="addSp delSp modSp new mod ord modTransition modAnim modNotes">
        <pc:chgData name="Howard Spencer" userId="cc2e1cadd21c3126" providerId="LiveId" clId="{BB2058E2-5AA7-42E5-A007-E3C5D97A11B6}" dt="2024-07-21T04:15:19.511" v="25764" actId="20577"/>
        <pc:sldMkLst>
          <pc:docMk/>
          <pc:sldMk cId="1177890557" sldId="264"/>
        </pc:sldMkLst>
        <pc:spChg chg="mod">
          <ac:chgData name="Howard Spencer" userId="cc2e1cadd21c3126" providerId="LiveId" clId="{BB2058E2-5AA7-42E5-A007-E3C5D97A11B6}" dt="2024-07-03T02:28:35.162" v="11152" actId="14100"/>
          <ac:spMkLst>
            <pc:docMk/>
            <pc:sldMk cId="1177890557" sldId="264"/>
            <ac:spMk id="2" creationId="{0C4A3324-D40E-B821-0CD4-7DD0DAA8F204}"/>
          </ac:spMkLst>
        </pc:spChg>
        <pc:spChg chg="mod">
          <ac:chgData name="Howard Spencer" userId="cc2e1cadd21c3126" providerId="LiveId" clId="{BB2058E2-5AA7-42E5-A007-E3C5D97A11B6}" dt="2024-07-21T04:15:19.511" v="25764" actId="20577"/>
          <ac:spMkLst>
            <pc:docMk/>
            <pc:sldMk cId="1177890557" sldId="264"/>
            <ac:spMk id="3" creationId="{97DA3700-3501-DABC-66DC-8DACBD4F50C2}"/>
          </ac:spMkLst>
        </pc:spChg>
        <pc:spChg chg="add">
          <ac:chgData name="Howard Spencer" userId="cc2e1cadd21c3126" providerId="LiveId" clId="{BB2058E2-5AA7-42E5-A007-E3C5D97A11B6}" dt="2024-06-29T04:43:29.774" v="4669"/>
          <ac:spMkLst>
            <pc:docMk/>
            <pc:sldMk cId="1177890557" sldId="264"/>
            <ac:spMk id="8" creationId="{0620822D-E0E4-C640-C789-F6E3C2DD46C1}"/>
          </ac:spMkLst>
        </pc:spChg>
        <pc:spChg chg="add del mod topLvl">
          <ac:chgData name="Howard Spencer" userId="cc2e1cadd21c3126" providerId="LiveId" clId="{BB2058E2-5AA7-42E5-A007-E3C5D97A11B6}" dt="2024-07-04T00:47:00.207" v="12665" actId="21"/>
          <ac:spMkLst>
            <pc:docMk/>
            <pc:sldMk cId="1177890557" sldId="264"/>
            <ac:spMk id="8" creationId="{5B69C224-0E24-8213-2F75-F375A2FB62D7}"/>
          </ac:spMkLst>
        </pc:spChg>
        <pc:grpChg chg="add del mod">
          <ac:chgData name="Howard Spencer" userId="cc2e1cadd21c3126" providerId="LiveId" clId="{BB2058E2-5AA7-42E5-A007-E3C5D97A11B6}" dt="2024-06-29T20:02:33.159" v="6109" actId="165"/>
          <ac:grpSpMkLst>
            <pc:docMk/>
            <pc:sldMk cId="1177890557" sldId="264"/>
            <ac:grpSpMk id="9" creationId="{A7D84188-4F97-DD01-652C-F952986DD84E}"/>
          </ac:grpSpMkLst>
        </pc:grpChg>
        <pc:picChg chg="add del mod topLvl">
          <ac:chgData name="Howard Spencer" userId="cc2e1cadd21c3126" providerId="LiveId" clId="{BB2058E2-5AA7-42E5-A007-E3C5D97A11B6}" dt="2024-07-04T00:41:39.445" v="12633" actId="21"/>
          <ac:picMkLst>
            <pc:docMk/>
            <pc:sldMk cId="1177890557" sldId="264"/>
            <ac:picMk id="7" creationId="{D5DC936A-0DAC-9C4A-2974-269B4B66A54B}"/>
          </ac:picMkLst>
        </pc:picChg>
      </pc:sldChg>
      <pc:sldChg chg="addSp modSp new mod ord modTransition modAnim modNotes">
        <pc:chgData name="Howard Spencer" userId="cc2e1cadd21c3126" providerId="LiveId" clId="{BB2058E2-5AA7-42E5-A007-E3C5D97A11B6}" dt="2024-07-21T23:12:44.815" v="26072" actId="20577"/>
        <pc:sldMkLst>
          <pc:docMk/>
          <pc:sldMk cId="3475399404" sldId="265"/>
        </pc:sldMkLst>
        <pc:spChg chg="mod">
          <ac:chgData name="Howard Spencer" userId="cc2e1cadd21c3126" providerId="LiveId" clId="{BB2058E2-5AA7-42E5-A007-E3C5D97A11B6}" dt="2024-07-21T23:12:44.815" v="26072" actId="20577"/>
          <ac:spMkLst>
            <pc:docMk/>
            <pc:sldMk cId="3475399404" sldId="265"/>
            <ac:spMk id="2" creationId="{7AE4E74C-5597-FA12-4FEC-27E019EEAEF7}"/>
          </ac:spMkLst>
        </pc:spChg>
        <pc:spChg chg="mod">
          <ac:chgData name="Howard Spencer" userId="cc2e1cadd21c3126" providerId="LiveId" clId="{BB2058E2-5AA7-42E5-A007-E3C5D97A11B6}" dt="2024-07-21T03:55:40.220" v="25722"/>
          <ac:spMkLst>
            <pc:docMk/>
            <pc:sldMk cId="3475399404" sldId="265"/>
            <ac:spMk id="3" creationId="{EA542244-D366-24D1-55AA-397512054BCB}"/>
          </ac:spMkLst>
        </pc:spChg>
        <pc:spChg chg="mod">
          <ac:chgData name="Howard Spencer" userId="cc2e1cadd21c3126" providerId="LiveId" clId="{BB2058E2-5AA7-42E5-A007-E3C5D97A11B6}" dt="2024-07-18T01:13:40.083" v="20380" actId="1036"/>
          <ac:spMkLst>
            <pc:docMk/>
            <pc:sldMk cId="3475399404" sldId="265"/>
            <ac:spMk id="5" creationId="{18040779-F4CD-5F25-18DF-BB949E277B4E}"/>
          </ac:spMkLst>
        </pc:spChg>
        <pc:picChg chg="add mod">
          <ac:chgData name="Howard Spencer" userId="cc2e1cadd21c3126" providerId="LiveId" clId="{BB2058E2-5AA7-42E5-A007-E3C5D97A11B6}" dt="2024-07-21T03:53:26.852" v="25698" actId="1076"/>
          <ac:picMkLst>
            <pc:docMk/>
            <pc:sldMk cId="3475399404" sldId="265"/>
            <ac:picMk id="1026" creationId="{3F2283EE-7B4B-3C01-33C1-E716855DD0B0}"/>
          </ac:picMkLst>
        </pc:picChg>
        <pc:picChg chg="add">
          <ac:chgData name="Howard Spencer" userId="cc2e1cadd21c3126" providerId="LiveId" clId="{BB2058E2-5AA7-42E5-A007-E3C5D97A11B6}" dt="2024-06-24T23:05:36.470" v="2390"/>
          <ac:picMkLst>
            <pc:docMk/>
            <pc:sldMk cId="3475399404" sldId="265"/>
            <ac:picMk id="4098" creationId="{63292998-C855-447D-66D4-6283A5B27BBD}"/>
          </ac:picMkLst>
        </pc:picChg>
      </pc:sldChg>
      <pc:sldChg chg="addSp delSp modSp new mod ord modTransition setBg modNotes">
        <pc:chgData name="Howard Spencer" userId="cc2e1cadd21c3126" providerId="LiveId" clId="{BB2058E2-5AA7-42E5-A007-E3C5D97A11B6}" dt="2024-07-27T21:41:00.397" v="27067" actId="14100"/>
        <pc:sldMkLst>
          <pc:docMk/>
          <pc:sldMk cId="2821799937" sldId="266"/>
        </pc:sldMkLst>
        <pc:spChg chg="mod">
          <ac:chgData name="Howard Spencer" userId="cc2e1cadd21c3126" providerId="LiveId" clId="{BB2058E2-5AA7-42E5-A007-E3C5D97A11B6}" dt="2024-07-17T20:49:41.788" v="19895" actId="20577"/>
          <ac:spMkLst>
            <pc:docMk/>
            <pc:sldMk cId="2821799937" sldId="266"/>
            <ac:spMk id="2" creationId="{71D8F049-2818-B04B-4AC3-3B9C19384104}"/>
          </ac:spMkLst>
        </pc:spChg>
        <pc:spChg chg="add del mod">
          <ac:chgData name="Howard Spencer" userId="cc2e1cadd21c3126" providerId="LiveId" clId="{BB2058E2-5AA7-42E5-A007-E3C5D97A11B6}" dt="2024-07-27T21:41:00.397" v="27067" actId="14100"/>
          <ac:spMkLst>
            <pc:docMk/>
            <pc:sldMk cId="2821799937" sldId="266"/>
            <ac:spMk id="3" creationId="{39194C19-824F-731B-20C2-AA2AC10DCC2D}"/>
          </ac:spMkLst>
        </pc:spChg>
        <pc:spChg chg="mod">
          <ac:chgData name="Howard Spencer" userId="cc2e1cadd21c3126" providerId="LiveId" clId="{BB2058E2-5AA7-42E5-A007-E3C5D97A11B6}" dt="2024-07-04T01:45:12.624" v="13339" actId="26606"/>
          <ac:spMkLst>
            <pc:docMk/>
            <pc:sldMk cId="2821799937" sldId="266"/>
            <ac:spMk id="4" creationId="{B90428B7-99AB-13AE-5E91-7B1021CB1F3C}"/>
          </ac:spMkLst>
        </pc:spChg>
        <pc:spChg chg="mod">
          <ac:chgData name="Howard Spencer" userId="cc2e1cadd21c3126" providerId="LiveId" clId="{BB2058E2-5AA7-42E5-A007-E3C5D97A11B6}" dt="2024-07-04T01:45:12.624" v="13339" actId="26606"/>
          <ac:spMkLst>
            <pc:docMk/>
            <pc:sldMk cId="2821799937" sldId="266"/>
            <ac:spMk id="5" creationId="{A742C1F9-156D-004C-BAC3-B45B67785F7E}"/>
          </ac:spMkLst>
        </pc:spChg>
        <pc:spChg chg="mod">
          <ac:chgData name="Howard Spencer" userId="cc2e1cadd21c3126" providerId="LiveId" clId="{BB2058E2-5AA7-42E5-A007-E3C5D97A11B6}" dt="2024-07-04T01:45:12.624" v="13339" actId="26606"/>
          <ac:spMkLst>
            <pc:docMk/>
            <pc:sldMk cId="2821799937" sldId="266"/>
            <ac:spMk id="6" creationId="{5725A17A-40D1-7593-84B3-790990EF488A}"/>
          </ac:spMkLst>
        </pc:spChg>
        <pc:spChg chg="add mod">
          <ac:chgData name="Howard Spencer" userId="cc2e1cadd21c3126" providerId="LiveId" clId="{BB2058E2-5AA7-42E5-A007-E3C5D97A11B6}" dt="2024-07-21T23:07:18.178" v="25934" actId="21"/>
          <ac:spMkLst>
            <pc:docMk/>
            <pc:sldMk cId="2821799937" sldId="266"/>
            <ac:spMk id="7" creationId="{34DE8E65-F7AD-2167-0399-3C553645D38E}"/>
          </ac:spMkLst>
        </pc:spChg>
        <pc:spChg chg="add del mod">
          <ac:chgData name="Howard Spencer" userId="cc2e1cadd21c3126" providerId="LiveId" clId="{BB2058E2-5AA7-42E5-A007-E3C5D97A11B6}" dt="2024-07-17T20:52:59.721" v="20026" actId="478"/>
          <ac:spMkLst>
            <pc:docMk/>
            <pc:sldMk cId="2821799937" sldId="266"/>
            <ac:spMk id="9" creationId="{2F17D099-3205-FA43-DB70-5A9832F06DCC}"/>
          </ac:spMkLst>
        </pc:spChg>
        <pc:spChg chg="add mod">
          <ac:chgData name="Howard Spencer" userId="cc2e1cadd21c3126" providerId="LiveId" clId="{BB2058E2-5AA7-42E5-A007-E3C5D97A11B6}" dt="2024-07-21T23:07:37.071" v="25940" actId="478"/>
          <ac:spMkLst>
            <pc:docMk/>
            <pc:sldMk cId="2821799937" sldId="266"/>
            <ac:spMk id="9" creationId="{AE3A4459-739B-FBA6-5C9F-B3818C5F9D46}"/>
          </ac:spMkLst>
        </pc:spChg>
        <pc:spChg chg="add mod">
          <ac:chgData name="Howard Spencer" userId="cc2e1cadd21c3126" providerId="LiveId" clId="{BB2058E2-5AA7-42E5-A007-E3C5D97A11B6}" dt="2024-07-04T02:18:48.847" v="13545"/>
          <ac:spMkLst>
            <pc:docMk/>
            <pc:sldMk cId="2821799937" sldId="266"/>
            <ac:spMk id="10" creationId="{1738EA70-3B08-194C-ABB2-25498D2AF169}"/>
          </ac:spMkLst>
        </pc:spChg>
        <pc:spChg chg="add mod">
          <ac:chgData name="Howard Spencer" userId="cc2e1cadd21c3126" providerId="LiveId" clId="{BB2058E2-5AA7-42E5-A007-E3C5D97A11B6}" dt="2024-07-21T23:07:57.074" v="25946" actId="21"/>
          <ac:spMkLst>
            <pc:docMk/>
            <pc:sldMk cId="2821799937" sldId="266"/>
            <ac:spMk id="12" creationId="{C5FCAA4E-A612-F7DE-621C-33AB3754F01F}"/>
          </ac:spMkLst>
        </pc:spChg>
        <pc:spChg chg="add del">
          <ac:chgData name="Howard Spencer" userId="cc2e1cadd21c3126" providerId="LiveId" clId="{BB2058E2-5AA7-42E5-A007-E3C5D97A11B6}" dt="2024-07-04T01:45:12.624" v="13339" actId="26606"/>
          <ac:spMkLst>
            <pc:docMk/>
            <pc:sldMk cId="2821799937" sldId="266"/>
            <ac:spMk id="1031" creationId="{A6D37EE4-EA1B-46EE-A54B-5233C63C9695}"/>
          </ac:spMkLst>
        </pc:spChg>
        <pc:spChg chg="add del">
          <ac:chgData name="Howard Spencer" userId="cc2e1cadd21c3126" providerId="LiveId" clId="{BB2058E2-5AA7-42E5-A007-E3C5D97A11B6}" dt="2024-07-04T01:45:12.624" v="13339" actId="26606"/>
          <ac:spMkLst>
            <pc:docMk/>
            <pc:sldMk cId="2821799937" sldId="266"/>
            <ac:spMk id="1033" creationId="{927D5270-6648-4CC1-8F78-48BE299CAC25}"/>
          </ac:spMkLst>
        </pc:spChg>
        <pc:grpChg chg="add mod">
          <ac:chgData name="Howard Spencer" userId="cc2e1cadd21c3126" providerId="LiveId" clId="{BB2058E2-5AA7-42E5-A007-E3C5D97A11B6}" dt="2024-07-17T20:50:56.885" v="19923" actId="14100"/>
          <ac:grpSpMkLst>
            <pc:docMk/>
            <pc:sldMk cId="2821799937" sldId="266"/>
            <ac:grpSpMk id="11" creationId="{1BDE48A1-51D2-8E5E-039F-FDA9096A2E10}"/>
          </ac:grpSpMkLst>
        </pc:grpChg>
        <pc:picChg chg="add mod ord">
          <ac:chgData name="Howard Spencer" userId="cc2e1cadd21c3126" providerId="LiveId" clId="{BB2058E2-5AA7-42E5-A007-E3C5D97A11B6}" dt="2024-07-04T02:17:43.601" v="13541" actId="164"/>
          <ac:picMkLst>
            <pc:docMk/>
            <pc:sldMk cId="2821799937" sldId="266"/>
            <ac:picMk id="8" creationId="{8A10BB40-8E96-F75E-84F7-2EAA36EAB88B}"/>
          </ac:picMkLst>
        </pc:picChg>
        <pc:picChg chg="add mod ord modCrop">
          <ac:chgData name="Howard Spencer" userId="cc2e1cadd21c3126" providerId="LiveId" clId="{BB2058E2-5AA7-42E5-A007-E3C5D97A11B6}" dt="2024-07-26T19:25:20.983" v="26369" actId="1038"/>
          <ac:picMkLst>
            <pc:docMk/>
            <pc:sldMk cId="2821799937" sldId="266"/>
            <ac:picMk id="9" creationId="{0BF98A9E-F83C-4C47-3E94-0E100B4D569C}"/>
          </ac:picMkLst>
        </pc:picChg>
        <pc:picChg chg="add mod">
          <ac:chgData name="Howard Spencer" userId="cc2e1cadd21c3126" providerId="LiveId" clId="{BB2058E2-5AA7-42E5-A007-E3C5D97A11B6}" dt="2024-07-21T23:11:23.963" v="26065" actId="1036"/>
          <ac:picMkLst>
            <pc:docMk/>
            <pc:sldMk cId="2821799937" sldId="266"/>
            <ac:picMk id="14" creationId="{E38CECCB-5F9F-AB56-AC63-EBA33C62E74D}"/>
          </ac:picMkLst>
        </pc:picChg>
        <pc:picChg chg="add del mod">
          <ac:chgData name="Howard Spencer" userId="cc2e1cadd21c3126" providerId="LiveId" clId="{BB2058E2-5AA7-42E5-A007-E3C5D97A11B6}" dt="2024-07-21T23:08:06.018" v="25949" actId="1076"/>
          <ac:picMkLst>
            <pc:docMk/>
            <pc:sldMk cId="2821799937" sldId="266"/>
            <ac:picMk id="1026" creationId="{96BE84EF-FB12-B93D-29F0-E2AC53314D29}"/>
          </ac:picMkLst>
        </pc:picChg>
        <pc:picChg chg="add mod ord">
          <ac:chgData name="Howard Spencer" userId="cc2e1cadd21c3126" providerId="LiveId" clId="{BB2058E2-5AA7-42E5-A007-E3C5D97A11B6}" dt="2024-07-04T01:45:12.624" v="13339" actId="26606"/>
          <ac:picMkLst>
            <pc:docMk/>
            <pc:sldMk cId="2821799937" sldId="266"/>
            <ac:picMk id="1026" creationId="{BDB3E1AF-910D-F550-D491-74B90B3AA4EB}"/>
          </ac:picMkLst>
        </pc:picChg>
      </pc:sldChg>
      <pc:sldChg chg="addSp delSp modSp new mod modTransition delAnim modAnim modNotes">
        <pc:chgData name="Howard Spencer" userId="cc2e1cadd21c3126" providerId="LiveId" clId="{BB2058E2-5AA7-42E5-A007-E3C5D97A11B6}" dt="2024-07-27T21:48:06.452" v="27109"/>
        <pc:sldMkLst>
          <pc:docMk/>
          <pc:sldMk cId="2402314731" sldId="267"/>
        </pc:sldMkLst>
        <pc:spChg chg="mod">
          <ac:chgData name="Howard Spencer" userId="cc2e1cadd21c3126" providerId="LiveId" clId="{BB2058E2-5AA7-42E5-A007-E3C5D97A11B6}" dt="2024-07-21T03:30:23.682" v="25570" actId="20577"/>
          <ac:spMkLst>
            <pc:docMk/>
            <pc:sldMk cId="2402314731" sldId="267"/>
            <ac:spMk id="2" creationId="{2CA86662-92F4-ED96-9A8E-059D8E902D23}"/>
          </ac:spMkLst>
        </pc:spChg>
        <pc:spChg chg="mod ord">
          <ac:chgData name="Howard Spencer" userId="cc2e1cadd21c3126" providerId="LiveId" clId="{BB2058E2-5AA7-42E5-A007-E3C5D97A11B6}" dt="2024-07-21T03:42:00.315" v="25645" actId="33524"/>
          <ac:spMkLst>
            <pc:docMk/>
            <pc:sldMk cId="2402314731" sldId="267"/>
            <ac:spMk id="3" creationId="{787A46AE-59B5-E930-9119-BC3CB806F76D}"/>
          </ac:spMkLst>
        </pc:spChg>
        <pc:spChg chg="add mod ord">
          <ac:chgData name="Howard Spencer" userId="cc2e1cadd21c3126" providerId="LiveId" clId="{BB2058E2-5AA7-42E5-A007-E3C5D97A11B6}" dt="2024-07-01T01:47:40.529" v="9812" actId="14100"/>
          <ac:spMkLst>
            <pc:docMk/>
            <pc:sldMk cId="2402314731" sldId="267"/>
            <ac:spMk id="7" creationId="{A1486E5B-E461-ECC7-D733-EC3A6EF43BC4}"/>
          </ac:spMkLst>
        </pc:spChg>
        <pc:spChg chg="add del mod">
          <ac:chgData name="Howard Spencer" userId="cc2e1cadd21c3126" providerId="LiveId" clId="{BB2058E2-5AA7-42E5-A007-E3C5D97A11B6}" dt="2024-06-30T20:42:43.641" v="8439" actId="478"/>
          <ac:spMkLst>
            <pc:docMk/>
            <pc:sldMk cId="2402314731" sldId="267"/>
            <ac:spMk id="8" creationId="{9B8BC56E-DB04-B82D-5490-67E7D58F8953}"/>
          </ac:spMkLst>
        </pc:spChg>
        <pc:spChg chg="add mod">
          <ac:chgData name="Howard Spencer" userId="cc2e1cadd21c3126" providerId="LiveId" clId="{BB2058E2-5AA7-42E5-A007-E3C5D97A11B6}" dt="2024-07-21T03:38:08.134" v="25628"/>
          <ac:spMkLst>
            <pc:docMk/>
            <pc:sldMk cId="2402314731" sldId="267"/>
            <ac:spMk id="9" creationId="{AB2B788C-122B-D932-7C24-160723867E20}"/>
          </ac:spMkLst>
        </pc:spChg>
        <pc:spChg chg="add mod ord">
          <ac:chgData name="Howard Spencer" userId="cc2e1cadd21c3126" providerId="LiveId" clId="{BB2058E2-5AA7-42E5-A007-E3C5D97A11B6}" dt="2024-07-01T02:07:34.581" v="10018" actId="14100"/>
          <ac:spMkLst>
            <pc:docMk/>
            <pc:sldMk cId="2402314731" sldId="267"/>
            <ac:spMk id="10" creationId="{92F43755-CBCD-8285-244D-25854DDBC358}"/>
          </ac:spMkLst>
        </pc:spChg>
        <pc:picChg chg="add mod">
          <ac:chgData name="Howard Spencer" userId="cc2e1cadd21c3126" providerId="LiveId" clId="{BB2058E2-5AA7-42E5-A007-E3C5D97A11B6}" dt="2024-07-27T21:41:30.981" v="27072" actId="1076"/>
          <ac:picMkLst>
            <pc:docMk/>
            <pc:sldMk cId="2402314731" sldId="267"/>
            <ac:picMk id="8" creationId="{F058FA6D-4628-F63E-8B17-4B1D29D1D8F1}"/>
          </ac:picMkLst>
        </pc:picChg>
        <pc:picChg chg="add mod modCrop">
          <ac:chgData name="Howard Spencer" userId="cc2e1cadd21c3126" providerId="LiveId" clId="{BB2058E2-5AA7-42E5-A007-E3C5D97A11B6}" dt="2024-07-21T03:02:06.943" v="25350" actId="1076"/>
          <ac:picMkLst>
            <pc:docMk/>
            <pc:sldMk cId="2402314731" sldId="267"/>
            <ac:picMk id="11" creationId="{8EEA2E84-5474-492C-1E70-C600D48B57A8}"/>
          </ac:picMkLst>
        </pc:picChg>
      </pc:sldChg>
      <pc:sldChg chg="addSp delSp modSp new mod ord modTransition modAnim modNotes">
        <pc:chgData name="Howard Spencer" userId="cc2e1cadd21c3126" providerId="LiveId" clId="{BB2058E2-5AA7-42E5-A007-E3C5D97A11B6}" dt="2024-07-27T22:01:06.751" v="27142" actId="13926"/>
        <pc:sldMkLst>
          <pc:docMk/>
          <pc:sldMk cId="288675944" sldId="268"/>
        </pc:sldMkLst>
        <pc:spChg chg="mod">
          <ac:chgData name="Howard Spencer" userId="cc2e1cadd21c3126" providerId="LiveId" clId="{BB2058E2-5AA7-42E5-A007-E3C5D97A11B6}" dt="2024-06-29T02:33:30.172" v="3574" actId="404"/>
          <ac:spMkLst>
            <pc:docMk/>
            <pc:sldMk cId="288675944" sldId="268"/>
            <ac:spMk id="2" creationId="{25B6D701-6AF4-BBDA-5FD7-16EA69B3DC90}"/>
          </ac:spMkLst>
        </pc:spChg>
        <pc:spChg chg="mod">
          <ac:chgData name="Howard Spencer" userId="cc2e1cadd21c3126" providerId="LiveId" clId="{BB2058E2-5AA7-42E5-A007-E3C5D97A11B6}" dt="2024-07-27T22:01:06.751" v="27142" actId="13926"/>
          <ac:spMkLst>
            <pc:docMk/>
            <pc:sldMk cId="288675944" sldId="268"/>
            <ac:spMk id="3" creationId="{748FDDD7-DD3B-8EC7-313B-B129278F74F5}"/>
          </ac:spMkLst>
        </pc:spChg>
        <pc:spChg chg="mod">
          <ac:chgData name="Howard Spencer" userId="cc2e1cadd21c3126" providerId="LiveId" clId="{BB2058E2-5AA7-42E5-A007-E3C5D97A11B6}" dt="2024-07-10T01:33:28.019" v="18179" actId="1036"/>
          <ac:spMkLst>
            <pc:docMk/>
            <pc:sldMk cId="288675944" sldId="268"/>
            <ac:spMk id="4" creationId="{03FA3EC1-66A7-9FEC-8CAC-DADDC81C144E}"/>
          </ac:spMkLst>
        </pc:spChg>
        <pc:spChg chg="mod">
          <ac:chgData name="Howard Spencer" userId="cc2e1cadd21c3126" providerId="LiveId" clId="{BB2058E2-5AA7-42E5-A007-E3C5D97A11B6}" dt="2024-07-19T03:17:46.829" v="21644" actId="1036"/>
          <ac:spMkLst>
            <pc:docMk/>
            <pc:sldMk cId="288675944" sldId="268"/>
            <ac:spMk id="5" creationId="{9EB49B47-FF0C-C3BA-D20F-525CD5CEE7CD}"/>
          </ac:spMkLst>
        </pc:spChg>
        <pc:spChg chg="mod">
          <ac:chgData name="Howard Spencer" userId="cc2e1cadd21c3126" providerId="LiveId" clId="{BB2058E2-5AA7-42E5-A007-E3C5D97A11B6}" dt="2024-07-10T01:33:45.180" v="18187" actId="1036"/>
          <ac:spMkLst>
            <pc:docMk/>
            <pc:sldMk cId="288675944" sldId="268"/>
            <ac:spMk id="6" creationId="{F64DB554-3A4D-7F70-8587-09D0A5ADE708}"/>
          </ac:spMkLst>
        </pc:spChg>
        <pc:spChg chg="add del mod">
          <ac:chgData name="Howard Spencer" userId="cc2e1cadd21c3126" providerId="LiveId" clId="{BB2058E2-5AA7-42E5-A007-E3C5D97A11B6}" dt="2024-07-11T23:13:55.692" v="19072"/>
          <ac:spMkLst>
            <pc:docMk/>
            <pc:sldMk cId="288675944" sldId="268"/>
            <ac:spMk id="7" creationId="{42D44EA5-0940-4211-5C0D-C92D3BBDD6D4}"/>
          </ac:spMkLst>
        </pc:spChg>
        <pc:spChg chg="add del mod">
          <ac:chgData name="Howard Spencer" userId="cc2e1cadd21c3126" providerId="LiveId" clId="{BB2058E2-5AA7-42E5-A007-E3C5D97A11B6}" dt="2024-07-11T23:13:55.693" v="19074"/>
          <ac:spMkLst>
            <pc:docMk/>
            <pc:sldMk cId="288675944" sldId="268"/>
            <ac:spMk id="8" creationId="{37E11C68-3D7D-9B33-BC7C-359C8A7E0EA3}"/>
          </ac:spMkLst>
        </pc:spChg>
        <pc:spChg chg="add mod">
          <ac:chgData name="Howard Spencer" userId="cc2e1cadd21c3126" providerId="LiveId" clId="{BB2058E2-5AA7-42E5-A007-E3C5D97A11B6}" dt="2024-07-21T04:19:32.859" v="25796" actId="20577"/>
          <ac:spMkLst>
            <pc:docMk/>
            <pc:sldMk cId="288675944" sldId="268"/>
            <ac:spMk id="9" creationId="{5A352B25-6265-C87F-A773-1C0FFB28F530}"/>
          </ac:spMkLst>
        </pc:spChg>
      </pc:sldChg>
      <pc:sldChg chg="addSp modSp new mod modTransition modAnim modNotes">
        <pc:chgData name="Howard Spencer" userId="cc2e1cadd21c3126" providerId="LiveId" clId="{BB2058E2-5AA7-42E5-A007-E3C5D97A11B6}" dt="2024-07-21T02:29:11.680" v="25203"/>
        <pc:sldMkLst>
          <pc:docMk/>
          <pc:sldMk cId="2736733635" sldId="269"/>
        </pc:sldMkLst>
        <pc:spChg chg="mod">
          <ac:chgData name="Howard Spencer" userId="cc2e1cadd21c3126" providerId="LiveId" clId="{BB2058E2-5AA7-42E5-A007-E3C5D97A11B6}" dt="2024-06-29T02:49:52.797" v="3609" actId="14100"/>
          <ac:spMkLst>
            <pc:docMk/>
            <pc:sldMk cId="2736733635" sldId="269"/>
            <ac:spMk id="2" creationId="{D79D51B4-C151-CBE2-2AE8-68EAD374EFA5}"/>
          </ac:spMkLst>
        </pc:spChg>
        <pc:spChg chg="mod">
          <ac:chgData name="Howard Spencer" userId="cc2e1cadd21c3126" providerId="LiveId" clId="{BB2058E2-5AA7-42E5-A007-E3C5D97A11B6}" dt="2024-07-21T02:29:11.680" v="25203"/>
          <ac:spMkLst>
            <pc:docMk/>
            <pc:sldMk cId="2736733635" sldId="269"/>
            <ac:spMk id="3" creationId="{0E68F762-F4D0-A074-B12C-4CA4F2D21240}"/>
          </ac:spMkLst>
        </pc:spChg>
        <pc:spChg chg="add mod">
          <ac:chgData name="Howard Spencer" userId="cc2e1cadd21c3126" providerId="LiveId" clId="{BB2058E2-5AA7-42E5-A007-E3C5D97A11B6}" dt="2024-07-20T02:39:48.170" v="23218" actId="313"/>
          <ac:spMkLst>
            <pc:docMk/>
            <pc:sldMk cId="2736733635" sldId="269"/>
            <ac:spMk id="7" creationId="{A20F2F43-112E-268C-CCD2-AB33463D8AB6}"/>
          </ac:spMkLst>
        </pc:spChg>
        <pc:picChg chg="add mod ord modCrop">
          <ac:chgData name="Howard Spencer" userId="cc2e1cadd21c3126" providerId="LiveId" clId="{BB2058E2-5AA7-42E5-A007-E3C5D97A11B6}" dt="2024-07-19T03:57:33.298" v="21967" actId="14861"/>
          <ac:picMkLst>
            <pc:docMk/>
            <pc:sldMk cId="2736733635" sldId="269"/>
            <ac:picMk id="9" creationId="{B742DD16-EE48-7909-1499-05C37B53BA3B}"/>
          </ac:picMkLst>
        </pc:picChg>
        <pc:picChg chg="add">
          <ac:chgData name="Howard Spencer" userId="cc2e1cadd21c3126" providerId="LiveId" clId="{BB2058E2-5AA7-42E5-A007-E3C5D97A11B6}" dt="2024-07-04T02:03:54.075" v="13364"/>
          <ac:picMkLst>
            <pc:docMk/>
            <pc:sldMk cId="2736733635" sldId="269"/>
            <ac:picMk id="2050" creationId="{8AA77574-31FE-AE06-AA0C-BA9ED9EA4B11}"/>
          </ac:picMkLst>
        </pc:picChg>
        <pc:picChg chg="add mod">
          <ac:chgData name="Howard Spencer" userId="cc2e1cadd21c3126" providerId="LiveId" clId="{BB2058E2-5AA7-42E5-A007-E3C5D97A11B6}" dt="2024-07-20T03:28:36.535" v="23506" actId="14100"/>
          <ac:picMkLst>
            <pc:docMk/>
            <pc:sldMk cId="2736733635" sldId="269"/>
            <ac:picMk id="2050" creationId="{DF15B119-E2FB-37DC-3A7B-3E732563F476}"/>
          </ac:picMkLst>
        </pc:picChg>
      </pc:sldChg>
      <pc:sldChg chg="addSp modSp new mod modTransition modAnim modNotes">
        <pc:chgData name="Howard Spencer" userId="cc2e1cadd21c3126" providerId="LiveId" clId="{BB2058E2-5AA7-42E5-A007-E3C5D97A11B6}" dt="2024-07-27T21:04:47.246" v="26887" actId="6549"/>
        <pc:sldMkLst>
          <pc:docMk/>
          <pc:sldMk cId="1729658835" sldId="270"/>
        </pc:sldMkLst>
        <pc:spChg chg="mod">
          <ac:chgData name="Howard Spencer" userId="cc2e1cadd21c3126" providerId="LiveId" clId="{BB2058E2-5AA7-42E5-A007-E3C5D97A11B6}" dt="2024-06-30T23:17:24.293" v="8988" actId="14100"/>
          <ac:spMkLst>
            <pc:docMk/>
            <pc:sldMk cId="1729658835" sldId="270"/>
            <ac:spMk id="2" creationId="{AA7969B7-59A7-A06F-CDD9-1A99825BB9EF}"/>
          </ac:spMkLst>
        </pc:spChg>
        <pc:spChg chg="mod">
          <ac:chgData name="Howard Spencer" userId="cc2e1cadd21c3126" providerId="LiveId" clId="{BB2058E2-5AA7-42E5-A007-E3C5D97A11B6}" dt="2024-07-21T04:12:26.491" v="25753" actId="207"/>
          <ac:spMkLst>
            <pc:docMk/>
            <pc:sldMk cId="1729658835" sldId="270"/>
            <ac:spMk id="3" creationId="{92EC8EAE-7697-DA4B-C085-1FB23EB59070}"/>
          </ac:spMkLst>
        </pc:spChg>
        <pc:spChg chg="mod">
          <ac:chgData name="Howard Spencer" userId="cc2e1cadd21c3126" providerId="LiveId" clId="{BB2058E2-5AA7-42E5-A007-E3C5D97A11B6}" dt="2024-07-20T01:59:47.273" v="22924" actId="1036"/>
          <ac:spMkLst>
            <pc:docMk/>
            <pc:sldMk cId="1729658835" sldId="270"/>
            <ac:spMk id="4" creationId="{0E7742E6-E6A4-77BC-3B1A-2038FD1DDEC4}"/>
          </ac:spMkLst>
        </pc:spChg>
        <pc:spChg chg="mod">
          <ac:chgData name="Howard Spencer" userId="cc2e1cadd21c3126" providerId="LiveId" clId="{BB2058E2-5AA7-42E5-A007-E3C5D97A11B6}" dt="2024-07-20T01:59:36.089" v="22904" actId="1036"/>
          <ac:spMkLst>
            <pc:docMk/>
            <pc:sldMk cId="1729658835" sldId="270"/>
            <ac:spMk id="5" creationId="{2FB9E027-A8CD-4607-1A92-6E969CAC0952}"/>
          </ac:spMkLst>
        </pc:spChg>
        <pc:spChg chg="mod">
          <ac:chgData name="Howard Spencer" userId="cc2e1cadd21c3126" providerId="LiveId" clId="{BB2058E2-5AA7-42E5-A007-E3C5D97A11B6}" dt="2024-07-20T02:19:49.599" v="23078" actId="1036"/>
          <ac:spMkLst>
            <pc:docMk/>
            <pc:sldMk cId="1729658835" sldId="270"/>
            <ac:spMk id="6" creationId="{7ED0C514-E246-DA86-73D4-8D2700551266}"/>
          </ac:spMkLst>
        </pc:spChg>
        <pc:spChg chg="add mod">
          <ac:chgData name="Howard Spencer" userId="cc2e1cadd21c3126" providerId="LiveId" clId="{BB2058E2-5AA7-42E5-A007-E3C5D97A11B6}" dt="2024-07-20T02:30:15.825" v="23175" actId="14100"/>
          <ac:spMkLst>
            <pc:docMk/>
            <pc:sldMk cId="1729658835" sldId="270"/>
            <ac:spMk id="7" creationId="{4F42E3CF-4FFF-B9BF-CC15-1723F539E64A}"/>
          </ac:spMkLst>
        </pc:spChg>
        <pc:spChg chg="add mod">
          <ac:chgData name="Howard Spencer" userId="cc2e1cadd21c3126" providerId="LiveId" clId="{BB2058E2-5AA7-42E5-A007-E3C5D97A11B6}" dt="2024-07-01T03:00:22.064" v="10407" actId="1035"/>
          <ac:spMkLst>
            <pc:docMk/>
            <pc:sldMk cId="1729658835" sldId="270"/>
            <ac:spMk id="10" creationId="{37C849E9-1344-C6C2-7E6C-18EFBDC2AAA4}"/>
          </ac:spMkLst>
        </pc:spChg>
        <pc:picChg chg="add mod ord">
          <ac:chgData name="Howard Spencer" userId="cc2e1cadd21c3126" providerId="LiveId" clId="{BB2058E2-5AA7-42E5-A007-E3C5D97A11B6}" dt="2024-06-30T21:00:40.926" v="8609" actId="14100"/>
          <ac:picMkLst>
            <pc:docMk/>
            <pc:sldMk cId="1729658835" sldId="270"/>
            <ac:picMk id="9" creationId="{18389C88-6D6E-7D36-67D1-66C9F2DB2744}"/>
          </ac:picMkLst>
        </pc:picChg>
        <pc:picChg chg="add mod ord modCrop">
          <ac:chgData name="Howard Spencer" userId="cc2e1cadd21c3126" providerId="LiveId" clId="{BB2058E2-5AA7-42E5-A007-E3C5D97A11B6}" dt="2024-07-20T02:27:42.079" v="23117" actId="14100"/>
          <ac:picMkLst>
            <pc:docMk/>
            <pc:sldMk cId="1729658835" sldId="270"/>
            <ac:picMk id="11" creationId="{8927F378-C5C1-A1B2-1EC7-CD6FF7DB0E82}"/>
          </ac:picMkLst>
        </pc:picChg>
        <pc:picChg chg="add mod">
          <ac:chgData name="Howard Spencer" userId="cc2e1cadd21c3126" providerId="LiveId" clId="{BB2058E2-5AA7-42E5-A007-E3C5D97A11B6}" dt="2024-07-20T02:30:56.610" v="23210" actId="1037"/>
          <ac:picMkLst>
            <pc:docMk/>
            <pc:sldMk cId="1729658835" sldId="270"/>
            <ac:picMk id="12" creationId="{509CB9CC-5F9C-CF4A-4D87-79CC679F7CA8}"/>
          </ac:picMkLst>
        </pc:picChg>
        <pc:picChg chg="add mod">
          <ac:chgData name="Howard Spencer" userId="cc2e1cadd21c3126" providerId="LiveId" clId="{BB2058E2-5AA7-42E5-A007-E3C5D97A11B6}" dt="2024-07-20T02:30:10.798" v="23174" actId="1037"/>
          <ac:picMkLst>
            <pc:docMk/>
            <pc:sldMk cId="1729658835" sldId="270"/>
            <ac:picMk id="1026" creationId="{75FF4AC4-B523-4316-32AF-73B3C08C5F44}"/>
          </ac:picMkLst>
        </pc:picChg>
      </pc:sldChg>
      <pc:sldChg chg="addSp modSp new mod ord modTransition setBg modAnim modNotes">
        <pc:chgData name="Howard Spencer" userId="cc2e1cadd21c3126" providerId="LiveId" clId="{BB2058E2-5AA7-42E5-A007-E3C5D97A11B6}" dt="2024-07-29T04:29:16.407" v="27362" actId="207"/>
        <pc:sldMkLst>
          <pc:docMk/>
          <pc:sldMk cId="3182921211" sldId="271"/>
        </pc:sldMkLst>
        <pc:spChg chg="mod">
          <ac:chgData name="Howard Spencer" userId="cc2e1cadd21c3126" providerId="LiveId" clId="{BB2058E2-5AA7-42E5-A007-E3C5D97A11B6}" dt="2024-07-21T22:39:26.146" v="25815" actId="20577"/>
          <ac:spMkLst>
            <pc:docMk/>
            <pc:sldMk cId="3182921211" sldId="271"/>
            <ac:spMk id="2" creationId="{B7154634-306B-E535-405C-2D18E424DD7F}"/>
          </ac:spMkLst>
        </pc:spChg>
        <pc:spChg chg="mod">
          <ac:chgData name="Howard Spencer" userId="cc2e1cadd21c3126" providerId="LiveId" clId="{BB2058E2-5AA7-42E5-A007-E3C5D97A11B6}" dt="2024-07-29T04:29:16.407" v="27362" actId="207"/>
          <ac:spMkLst>
            <pc:docMk/>
            <pc:sldMk cId="3182921211" sldId="271"/>
            <ac:spMk id="3" creationId="{EE1FDBD7-6A0A-F290-1E41-85D963F6B9B3}"/>
          </ac:spMkLst>
        </pc:spChg>
        <pc:spChg chg="mod">
          <ac:chgData name="Howard Spencer" userId="cc2e1cadd21c3126" providerId="LiveId" clId="{BB2058E2-5AA7-42E5-A007-E3C5D97A11B6}" dt="2024-06-29T04:28:10.943" v="4467" actId="26606"/>
          <ac:spMkLst>
            <pc:docMk/>
            <pc:sldMk cId="3182921211" sldId="271"/>
            <ac:spMk id="4" creationId="{EEC8EE1C-2A14-2FB3-827A-CED151FB2721}"/>
          </ac:spMkLst>
        </pc:spChg>
        <pc:spChg chg="mod">
          <ac:chgData name="Howard Spencer" userId="cc2e1cadd21c3126" providerId="LiveId" clId="{BB2058E2-5AA7-42E5-A007-E3C5D97A11B6}" dt="2024-06-29T04:28:10.943" v="4467" actId="26606"/>
          <ac:spMkLst>
            <pc:docMk/>
            <pc:sldMk cId="3182921211" sldId="271"/>
            <ac:spMk id="5" creationId="{130E5449-FB98-2982-DEED-9AD90E6686A6}"/>
          </ac:spMkLst>
        </pc:spChg>
        <pc:spChg chg="mod">
          <ac:chgData name="Howard Spencer" userId="cc2e1cadd21c3126" providerId="LiveId" clId="{BB2058E2-5AA7-42E5-A007-E3C5D97A11B6}" dt="2024-06-29T04:28:10.943" v="4467" actId="26606"/>
          <ac:spMkLst>
            <pc:docMk/>
            <pc:sldMk cId="3182921211" sldId="271"/>
            <ac:spMk id="6" creationId="{406BE9BB-593E-7DBD-D881-BF1C35269E8E}"/>
          </ac:spMkLst>
        </pc:spChg>
        <pc:spChg chg="add mod">
          <ac:chgData name="Howard Spencer" userId="cc2e1cadd21c3126" providerId="LiveId" clId="{BB2058E2-5AA7-42E5-A007-E3C5D97A11B6}" dt="2024-07-11T23:42:57.993" v="19105" actId="692"/>
          <ac:spMkLst>
            <pc:docMk/>
            <pc:sldMk cId="3182921211" sldId="271"/>
            <ac:spMk id="7" creationId="{73C50BEB-B5A0-B1C8-62EA-F51CB8CBC65A}"/>
          </ac:spMkLst>
        </pc:spChg>
        <pc:spChg chg="add mod">
          <ac:chgData name="Howard Spencer" userId="cc2e1cadd21c3126" providerId="LiveId" clId="{BB2058E2-5AA7-42E5-A007-E3C5D97A11B6}" dt="2024-07-01T01:24:44.461" v="9663" actId="20577"/>
          <ac:spMkLst>
            <pc:docMk/>
            <pc:sldMk cId="3182921211" sldId="271"/>
            <ac:spMk id="8" creationId="{710BFE89-42B0-C011-7615-6FBA1B568FE4}"/>
          </ac:spMkLst>
        </pc:spChg>
        <pc:spChg chg="add mod">
          <ac:chgData name="Howard Spencer" userId="cc2e1cadd21c3126" providerId="LiveId" clId="{BB2058E2-5AA7-42E5-A007-E3C5D97A11B6}" dt="2024-07-21T03:12:27.021" v="25457"/>
          <ac:spMkLst>
            <pc:docMk/>
            <pc:sldMk cId="3182921211" sldId="271"/>
            <ac:spMk id="10" creationId="{804B70F2-30D8-E787-B2C2-CFE6B8A7A990}"/>
          </ac:spMkLst>
        </pc:spChg>
        <pc:spChg chg="add">
          <ac:chgData name="Howard Spencer" userId="cc2e1cadd21c3126" providerId="LiveId" clId="{BB2058E2-5AA7-42E5-A007-E3C5D97A11B6}" dt="2024-06-29T04:28:10.943" v="4467" actId="26606"/>
          <ac:spMkLst>
            <pc:docMk/>
            <pc:sldMk cId="3182921211" sldId="271"/>
            <ac:spMk id="2055" creationId="{2C61293E-6EBE-43EF-A52C-9BEBFD7679D4}"/>
          </ac:spMkLst>
        </pc:spChg>
        <pc:spChg chg="add">
          <ac:chgData name="Howard Spencer" userId="cc2e1cadd21c3126" providerId="LiveId" clId="{BB2058E2-5AA7-42E5-A007-E3C5D97A11B6}" dt="2024-06-29T04:28:10.943" v="4467" actId="26606"/>
          <ac:spMkLst>
            <pc:docMk/>
            <pc:sldMk cId="3182921211" sldId="271"/>
            <ac:spMk id="2057" creationId="{21540236-BFD5-4A9D-8840-4703E7F76825}"/>
          </ac:spMkLst>
        </pc:spChg>
        <pc:grpChg chg="add mod">
          <ac:chgData name="Howard Spencer" userId="cc2e1cadd21c3126" providerId="LiveId" clId="{BB2058E2-5AA7-42E5-A007-E3C5D97A11B6}" dt="2024-07-21T23:31:17.437" v="26105" actId="1440"/>
          <ac:grpSpMkLst>
            <pc:docMk/>
            <pc:sldMk cId="3182921211" sldId="271"/>
            <ac:grpSpMk id="9" creationId="{4872CCEF-D989-32EB-4AB4-EF80240D167E}"/>
          </ac:grpSpMkLst>
        </pc:grpChg>
        <pc:picChg chg="add mod ord">
          <ac:chgData name="Howard Spencer" userId="cc2e1cadd21c3126" providerId="LiveId" clId="{BB2058E2-5AA7-42E5-A007-E3C5D97A11B6}" dt="2024-06-29T04:39:43.754" v="4667" actId="164"/>
          <ac:picMkLst>
            <pc:docMk/>
            <pc:sldMk cId="3182921211" sldId="271"/>
            <ac:picMk id="2050" creationId="{1205B049-FD42-6A22-A2D1-E57D4485116E}"/>
          </ac:picMkLst>
        </pc:picChg>
      </pc:sldChg>
      <pc:sldChg chg="addSp delSp modSp new mod ord modTransition modAnim modNotes">
        <pc:chgData name="Howard Spencer" userId="cc2e1cadd21c3126" providerId="LiveId" clId="{BB2058E2-5AA7-42E5-A007-E3C5D97A11B6}" dt="2024-07-27T22:06:34.735" v="27181"/>
        <pc:sldMkLst>
          <pc:docMk/>
          <pc:sldMk cId="1750953966" sldId="272"/>
        </pc:sldMkLst>
        <pc:spChg chg="mod">
          <ac:chgData name="Howard Spencer" userId="cc2e1cadd21c3126" providerId="LiveId" clId="{BB2058E2-5AA7-42E5-A007-E3C5D97A11B6}" dt="2024-07-17T21:17:35.177" v="20048" actId="27636"/>
          <ac:spMkLst>
            <pc:docMk/>
            <pc:sldMk cId="1750953966" sldId="272"/>
            <ac:spMk id="2" creationId="{6249231E-CD62-0BA6-DA7D-0E756646D60D}"/>
          </ac:spMkLst>
        </pc:spChg>
        <pc:spChg chg="add del mod">
          <ac:chgData name="Howard Spencer" userId="cc2e1cadd21c3126" providerId="LiveId" clId="{BB2058E2-5AA7-42E5-A007-E3C5D97A11B6}" dt="2024-07-27T22:04:03.384" v="27159" actId="14100"/>
          <ac:spMkLst>
            <pc:docMk/>
            <pc:sldMk cId="1750953966" sldId="272"/>
            <ac:spMk id="3" creationId="{17F82C5C-DAB9-9AF0-2162-5A0D6079A9D0}"/>
          </ac:spMkLst>
        </pc:spChg>
        <pc:spChg chg="add mod">
          <ac:chgData name="Howard Spencer" userId="cc2e1cadd21c3126" providerId="LiveId" clId="{BB2058E2-5AA7-42E5-A007-E3C5D97A11B6}" dt="2024-07-26T19:06:22.197" v="26137" actId="21"/>
          <ac:spMkLst>
            <pc:docMk/>
            <pc:sldMk cId="1750953966" sldId="272"/>
            <ac:spMk id="7" creationId="{FFB78209-C8AF-F832-8504-95EAEA64BBFD}"/>
          </ac:spMkLst>
        </pc:spChg>
        <pc:grpChg chg="add mod">
          <ac:chgData name="Howard Spencer" userId="cc2e1cadd21c3126" providerId="LiveId" clId="{BB2058E2-5AA7-42E5-A007-E3C5D97A11B6}" dt="2024-07-27T20:44:41.299" v="26706" actId="164"/>
          <ac:grpSpMkLst>
            <pc:docMk/>
            <pc:sldMk cId="1750953966" sldId="272"/>
            <ac:grpSpMk id="13" creationId="{7A653336-EA96-1025-2B0D-31A9EC5BC038}"/>
          </ac:grpSpMkLst>
        </pc:grpChg>
        <pc:picChg chg="add">
          <ac:chgData name="Howard Spencer" userId="cc2e1cadd21c3126" providerId="LiveId" clId="{BB2058E2-5AA7-42E5-A007-E3C5D97A11B6}" dt="2024-07-26T19:06:52.756" v="26146"/>
          <ac:picMkLst>
            <pc:docMk/>
            <pc:sldMk cId="1750953966" sldId="272"/>
            <ac:picMk id="8" creationId="{D9392402-5ED1-C612-04EE-07829B2FB338}"/>
          </ac:picMkLst>
        </pc:picChg>
        <pc:picChg chg="add mod ord modCrop">
          <ac:chgData name="Howard Spencer" userId="cc2e1cadd21c3126" providerId="LiveId" clId="{BB2058E2-5AA7-42E5-A007-E3C5D97A11B6}" dt="2024-07-26T19:10:32.984" v="26222" actId="167"/>
          <ac:picMkLst>
            <pc:docMk/>
            <pc:sldMk cId="1750953966" sldId="272"/>
            <ac:picMk id="10" creationId="{C2601D46-ED23-3FD7-228B-F95467F071A2}"/>
          </ac:picMkLst>
        </pc:picChg>
        <pc:picChg chg="add mod modCrop">
          <ac:chgData name="Howard Spencer" userId="cc2e1cadd21c3126" providerId="LiveId" clId="{BB2058E2-5AA7-42E5-A007-E3C5D97A11B6}" dt="2024-07-27T20:44:41.299" v="26706" actId="164"/>
          <ac:picMkLst>
            <pc:docMk/>
            <pc:sldMk cId="1750953966" sldId="272"/>
            <ac:picMk id="11" creationId="{E51625FD-C58F-FD19-6E53-EBA3C441E0C7}"/>
          </ac:picMkLst>
        </pc:picChg>
        <pc:picChg chg="add mod modCrop">
          <ac:chgData name="Howard Spencer" userId="cc2e1cadd21c3126" providerId="LiveId" clId="{BB2058E2-5AA7-42E5-A007-E3C5D97A11B6}" dt="2024-07-27T20:44:41.299" v="26706" actId="164"/>
          <ac:picMkLst>
            <pc:docMk/>
            <pc:sldMk cId="1750953966" sldId="272"/>
            <ac:picMk id="12" creationId="{45B9C45C-644C-9A54-961D-81644741E3E3}"/>
          </ac:picMkLst>
        </pc:picChg>
        <pc:picChg chg="add del mod">
          <ac:chgData name="Howard Spencer" userId="cc2e1cadd21c3126" providerId="LiveId" clId="{BB2058E2-5AA7-42E5-A007-E3C5D97A11B6}" dt="2024-07-26T19:06:41.481" v="26145" actId="1076"/>
          <ac:picMkLst>
            <pc:docMk/>
            <pc:sldMk cId="1750953966" sldId="272"/>
            <ac:picMk id="1026" creationId="{A2085736-DA2A-5C63-D9AF-01354CCE6379}"/>
          </ac:picMkLst>
        </pc:picChg>
        <pc:picChg chg="add mod">
          <ac:chgData name="Howard Spencer" userId="cc2e1cadd21c3126" providerId="LiveId" clId="{BB2058E2-5AA7-42E5-A007-E3C5D97A11B6}" dt="2024-07-27T20:41:37.628" v="26580" actId="1076"/>
          <ac:picMkLst>
            <pc:docMk/>
            <pc:sldMk cId="1750953966" sldId="272"/>
            <ac:picMk id="1028" creationId="{C8DE3DD4-C330-FC1C-1C26-03B8E2CFDF25}"/>
          </ac:picMkLst>
        </pc:picChg>
      </pc:sldChg>
      <pc:sldChg chg="addSp delSp modSp new mod ord modTransition addAnim delAnim modAnim">
        <pc:chgData name="Howard Spencer" userId="cc2e1cadd21c3126" providerId="LiveId" clId="{BB2058E2-5AA7-42E5-A007-E3C5D97A11B6}" dt="2024-07-21T02:56:27.003" v="25342" actId="115"/>
        <pc:sldMkLst>
          <pc:docMk/>
          <pc:sldMk cId="1494998295" sldId="273"/>
        </pc:sldMkLst>
        <pc:spChg chg="add del mod">
          <ac:chgData name="Howard Spencer" userId="cc2e1cadd21c3126" providerId="LiveId" clId="{BB2058E2-5AA7-42E5-A007-E3C5D97A11B6}" dt="2024-07-01T01:16:28.088" v="9610" actId="20577"/>
          <ac:spMkLst>
            <pc:docMk/>
            <pc:sldMk cId="1494998295" sldId="273"/>
            <ac:spMk id="2" creationId="{A837950B-101A-2789-3441-92AA2C4684A2}"/>
          </ac:spMkLst>
        </pc:spChg>
        <pc:spChg chg="mod">
          <ac:chgData name="Howard Spencer" userId="cc2e1cadd21c3126" providerId="LiveId" clId="{BB2058E2-5AA7-42E5-A007-E3C5D97A11B6}" dt="2024-07-21T02:56:27.003" v="25342" actId="115"/>
          <ac:spMkLst>
            <pc:docMk/>
            <pc:sldMk cId="1494998295" sldId="273"/>
            <ac:spMk id="3" creationId="{1440708A-838E-D173-7BF1-61AE7F4AE296}"/>
          </ac:spMkLst>
        </pc:spChg>
        <pc:spChg chg="mod">
          <ac:chgData name="Howard Spencer" userId="cc2e1cadd21c3126" providerId="LiveId" clId="{BB2058E2-5AA7-42E5-A007-E3C5D97A11B6}" dt="2024-07-20T03:34:11.343" v="23561" actId="1036"/>
          <ac:spMkLst>
            <pc:docMk/>
            <pc:sldMk cId="1494998295" sldId="273"/>
            <ac:spMk id="5" creationId="{65A25152-8659-A495-4C4B-1E1CE43B390C}"/>
          </ac:spMkLst>
        </pc:spChg>
        <pc:spChg chg="add del mod">
          <ac:chgData name="Howard Spencer" userId="cc2e1cadd21c3126" providerId="LiveId" clId="{BB2058E2-5AA7-42E5-A007-E3C5D97A11B6}" dt="2024-06-30T20:24:03.604" v="8318"/>
          <ac:spMkLst>
            <pc:docMk/>
            <pc:sldMk cId="1494998295" sldId="273"/>
            <ac:spMk id="7" creationId="{26AF3B90-53EE-CD62-7F2B-A68865028947}"/>
          </ac:spMkLst>
        </pc:spChg>
        <pc:spChg chg="add del mod">
          <ac:chgData name="Howard Spencer" userId="cc2e1cadd21c3126" providerId="LiveId" clId="{BB2058E2-5AA7-42E5-A007-E3C5D97A11B6}" dt="2024-06-30T20:25:16.243" v="8322" actId="21"/>
          <ac:spMkLst>
            <pc:docMk/>
            <pc:sldMk cId="1494998295" sldId="273"/>
            <ac:spMk id="9" creationId="{2DE38EA1-AB38-728B-66D9-F9BD41094F14}"/>
          </ac:spMkLst>
        </pc:spChg>
        <pc:spChg chg="add del mod">
          <ac:chgData name="Howard Spencer" userId="cc2e1cadd21c3126" providerId="LiveId" clId="{BB2058E2-5AA7-42E5-A007-E3C5D97A11B6}" dt="2024-06-30T20:25:51.482" v="8325" actId="478"/>
          <ac:spMkLst>
            <pc:docMk/>
            <pc:sldMk cId="1494998295" sldId="273"/>
            <ac:spMk id="11" creationId="{7CE99966-17FC-515A-5450-BCF72033F019}"/>
          </ac:spMkLst>
        </pc:spChg>
        <pc:spChg chg="add del mod">
          <ac:chgData name="Howard Spencer" userId="cc2e1cadd21c3126" providerId="LiveId" clId="{BB2058E2-5AA7-42E5-A007-E3C5D97A11B6}" dt="2024-06-30T20:26:47.930" v="8338"/>
          <ac:spMkLst>
            <pc:docMk/>
            <pc:sldMk cId="1494998295" sldId="273"/>
            <ac:spMk id="12" creationId="{40D4097C-F8A4-CFA9-D5C9-A5DC928BDFFC}"/>
          </ac:spMkLst>
        </pc:spChg>
        <pc:spChg chg="add mod">
          <ac:chgData name="Howard Spencer" userId="cc2e1cadd21c3126" providerId="LiveId" clId="{BB2058E2-5AA7-42E5-A007-E3C5D97A11B6}" dt="2024-07-01T00:37:22.438" v="9467" actId="20577"/>
          <ac:spMkLst>
            <pc:docMk/>
            <pc:sldMk cId="1494998295" sldId="273"/>
            <ac:spMk id="13" creationId="{EF1E4B85-2948-DDA0-B3A7-2128181930DC}"/>
          </ac:spMkLst>
        </pc:spChg>
      </pc:sldChg>
      <pc:sldChg chg="modSp new mod modTransition">
        <pc:chgData name="Howard Spencer" userId="cc2e1cadd21c3126" providerId="LiveId" clId="{BB2058E2-5AA7-42E5-A007-E3C5D97A11B6}" dt="2024-07-20T19:31:03.866" v="24174" actId="20577"/>
        <pc:sldMkLst>
          <pc:docMk/>
          <pc:sldMk cId="3720550409" sldId="274"/>
        </pc:sldMkLst>
        <pc:spChg chg="mod">
          <ac:chgData name="Howard Spencer" userId="cc2e1cadd21c3126" providerId="LiveId" clId="{BB2058E2-5AA7-42E5-A007-E3C5D97A11B6}" dt="2024-07-17T20:10:12.899" v="19727" actId="14100"/>
          <ac:spMkLst>
            <pc:docMk/>
            <pc:sldMk cId="3720550409" sldId="274"/>
            <ac:spMk id="2" creationId="{1F82F45D-B50E-817C-D129-1D09C61BE17F}"/>
          </ac:spMkLst>
        </pc:spChg>
        <pc:spChg chg="mod">
          <ac:chgData name="Howard Spencer" userId="cc2e1cadd21c3126" providerId="LiveId" clId="{BB2058E2-5AA7-42E5-A007-E3C5D97A11B6}" dt="2024-07-20T19:31:03.866" v="24174" actId="20577"/>
          <ac:spMkLst>
            <pc:docMk/>
            <pc:sldMk cId="3720550409" sldId="274"/>
            <ac:spMk id="3" creationId="{8F9107EB-CE50-51B0-C3BD-394A10EEAF2F}"/>
          </ac:spMkLst>
        </pc:spChg>
      </pc:sldChg>
      <pc:sldChg chg="addSp delSp modSp new mod ord modNotes">
        <pc:chgData name="Howard Spencer" userId="cc2e1cadd21c3126" providerId="LiveId" clId="{BB2058E2-5AA7-42E5-A007-E3C5D97A11B6}" dt="2024-07-21T03:47:29.285" v="25671"/>
        <pc:sldMkLst>
          <pc:docMk/>
          <pc:sldMk cId="1994644984" sldId="275"/>
        </pc:sldMkLst>
        <pc:spChg chg="mod">
          <ac:chgData name="Howard Spencer" userId="cc2e1cadd21c3126" providerId="LiveId" clId="{BB2058E2-5AA7-42E5-A007-E3C5D97A11B6}" dt="2024-07-04T00:20:05.360" v="12495" actId="33524"/>
          <ac:spMkLst>
            <pc:docMk/>
            <pc:sldMk cId="1994644984" sldId="275"/>
            <ac:spMk id="2" creationId="{9FF3900B-5FE7-F954-92C8-18857A39D9D9}"/>
          </ac:spMkLst>
        </pc:spChg>
        <pc:spChg chg="mod">
          <ac:chgData name="Howard Spencer" userId="cc2e1cadd21c3126" providerId="LiveId" clId="{BB2058E2-5AA7-42E5-A007-E3C5D97A11B6}" dt="2024-07-20T02:05:30.404" v="22972" actId="20577"/>
          <ac:spMkLst>
            <pc:docMk/>
            <pc:sldMk cId="1994644984" sldId="275"/>
            <ac:spMk id="3" creationId="{9F93BC99-B7CB-15DE-3D9E-3CA38AA8C161}"/>
          </ac:spMkLst>
        </pc:spChg>
        <pc:spChg chg="add del">
          <ac:chgData name="Howard Spencer" userId="cc2e1cadd21c3126" providerId="LiveId" clId="{BB2058E2-5AA7-42E5-A007-E3C5D97A11B6}" dt="2024-07-03T21:18:56.232" v="12470" actId="478"/>
          <ac:spMkLst>
            <pc:docMk/>
            <pc:sldMk cId="1994644984" sldId="275"/>
            <ac:spMk id="8" creationId="{1E8E3202-1C67-64AA-C9A4-2DB655B2D107}"/>
          </ac:spMkLst>
        </pc:spChg>
        <pc:picChg chg="add mod modCrop">
          <ac:chgData name="Howard Spencer" userId="cc2e1cadd21c3126" providerId="LiveId" clId="{BB2058E2-5AA7-42E5-A007-E3C5D97A11B6}" dt="2024-07-08T02:46:10.340" v="17424" actId="14861"/>
          <ac:picMkLst>
            <pc:docMk/>
            <pc:sldMk cId="1994644984" sldId="275"/>
            <ac:picMk id="8" creationId="{E2F58A82-44A1-381E-BF78-9E528BC44D18}"/>
          </ac:picMkLst>
        </pc:picChg>
        <pc:picChg chg="add">
          <ac:chgData name="Howard Spencer" userId="cc2e1cadd21c3126" providerId="LiveId" clId="{BB2058E2-5AA7-42E5-A007-E3C5D97A11B6}" dt="2024-07-08T01:21:57.190" v="16371"/>
          <ac:picMkLst>
            <pc:docMk/>
            <pc:sldMk cId="1994644984" sldId="275"/>
            <ac:picMk id="1026" creationId="{A3E71001-4294-8E7A-CBE9-D9F0F06F13B9}"/>
          </ac:picMkLst>
        </pc:picChg>
        <pc:picChg chg="add mod">
          <ac:chgData name="Howard Spencer" userId="cc2e1cadd21c3126" providerId="LiveId" clId="{BB2058E2-5AA7-42E5-A007-E3C5D97A11B6}" dt="2024-07-08T01:24:23.968" v="16378" actId="14100"/>
          <ac:picMkLst>
            <pc:docMk/>
            <pc:sldMk cId="1994644984" sldId="275"/>
            <ac:picMk id="1028" creationId="{F6468304-3BF4-8420-9C73-5EC02E5B332E}"/>
          </ac:picMkLst>
        </pc:picChg>
        <pc:cxnChg chg="add mod">
          <ac:chgData name="Howard Spencer" userId="cc2e1cadd21c3126" providerId="LiveId" clId="{BB2058E2-5AA7-42E5-A007-E3C5D97A11B6}" dt="2024-07-20T20:57:52.695" v="24976" actId="1035"/>
          <ac:cxnSpMkLst>
            <pc:docMk/>
            <pc:sldMk cId="1994644984" sldId="275"/>
            <ac:cxnSpMk id="10" creationId="{2B568AC9-448E-7D0F-5DF5-3237D34080C1}"/>
          </ac:cxnSpMkLst>
        </pc:cxnChg>
      </pc:sldChg>
      <pc:sldChg chg="addSp delSp modSp new mod ord setBg modAnim modNotes">
        <pc:chgData name="Howard Spencer" userId="cc2e1cadd21c3126" providerId="LiveId" clId="{BB2058E2-5AA7-42E5-A007-E3C5D97A11B6}" dt="2024-07-27T21:58:04.587" v="27139" actId="1036"/>
        <pc:sldMkLst>
          <pc:docMk/>
          <pc:sldMk cId="541053611" sldId="276"/>
        </pc:sldMkLst>
        <pc:spChg chg="mod">
          <ac:chgData name="Howard Spencer" userId="cc2e1cadd21c3126" providerId="LiveId" clId="{BB2058E2-5AA7-42E5-A007-E3C5D97A11B6}" dt="2024-07-14T21:13:11.636" v="19387" actId="27636"/>
          <ac:spMkLst>
            <pc:docMk/>
            <pc:sldMk cId="541053611" sldId="276"/>
            <ac:spMk id="2" creationId="{B05E8B2F-0533-5741-EA6A-093BA0798BF8}"/>
          </ac:spMkLst>
        </pc:spChg>
        <pc:spChg chg="mod">
          <ac:chgData name="Howard Spencer" userId="cc2e1cadd21c3126" providerId="LiveId" clId="{BB2058E2-5AA7-42E5-A007-E3C5D97A11B6}" dt="2024-07-21T04:09:44.623" v="25751" actId="20577"/>
          <ac:spMkLst>
            <pc:docMk/>
            <pc:sldMk cId="541053611" sldId="276"/>
            <ac:spMk id="3" creationId="{29812479-061A-6E11-F80E-3CE84582179F}"/>
          </ac:spMkLst>
        </pc:spChg>
        <pc:spChg chg="mod">
          <ac:chgData name="Howard Spencer" userId="cc2e1cadd21c3126" providerId="LiveId" clId="{BB2058E2-5AA7-42E5-A007-E3C5D97A11B6}" dt="2024-07-04T00:43:29.339" v="12645" actId="26606"/>
          <ac:spMkLst>
            <pc:docMk/>
            <pc:sldMk cId="541053611" sldId="276"/>
            <ac:spMk id="4" creationId="{6F531081-8AD4-B682-2870-47E1C3807FFD}"/>
          </ac:spMkLst>
        </pc:spChg>
        <pc:spChg chg="mod ord">
          <ac:chgData name="Howard Spencer" userId="cc2e1cadd21c3126" providerId="LiveId" clId="{BB2058E2-5AA7-42E5-A007-E3C5D97A11B6}" dt="2024-07-19T03:22:25.411" v="21789" actId="1036"/>
          <ac:spMkLst>
            <pc:docMk/>
            <pc:sldMk cId="541053611" sldId="276"/>
            <ac:spMk id="5" creationId="{7E87505B-ACAE-EE84-86BB-650B1C0A5D75}"/>
          </ac:spMkLst>
        </pc:spChg>
        <pc:spChg chg="mod">
          <ac:chgData name="Howard Spencer" userId="cc2e1cadd21c3126" providerId="LiveId" clId="{BB2058E2-5AA7-42E5-A007-E3C5D97A11B6}" dt="2024-07-19T03:23:00.595" v="21817" actId="1036"/>
          <ac:spMkLst>
            <pc:docMk/>
            <pc:sldMk cId="541053611" sldId="276"/>
            <ac:spMk id="6" creationId="{0E627CEB-1634-FCFF-3E3B-8467EB2F9F6E}"/>
          </ac:spMkLst>
        </pc:spChg>
        <pc:spChg chg="add mod ord">
          <ac:chgData name="Howard Spencer" userId="cc2e1cadd21c3126" providerId="LiveId" clId="{BB2058E2-5AA7-42E5-A007-E3C5D97A11B6}" dt="2024-07-21T04:10:31.355" v="25752" actId="113"/>
          <ac:spMkLst>
            <pc:docMk/>
            <pc:sldMk cId="541053611" sldId="276"/>
            <ac:spMk id="7" creationId="{2CFE3499-9CCF-A3D3-6B66-5A165745CB26}"/>
          </ac:spMkLst>
        </pc:spChg>
        <pc:spChg chg="add mod">
          <ac:chgData name="Howard Spencer" userId="cc2e1cadd21c3126" providerId="LiveId" clId="{BB2058E2-5AA7-42E5-A007-E3C5D97A11B6}" dt="2024-07-27T21:58:04.587" v="27139" actId="1036"/>
          <ac:spMkLst>
            <pc:docMk/>
            <pc:sldMk cId="541053611" sldId="276"/>
            <ac:spMk id="8" creationId="{56AA9F5E-8493-0B9F-B331-71ECCD746BE6}"/>
          </ac:spMkLst>
        </pc:spChg>
        <pc:spChg chg="add mod">
          <ac:chgData name="Howard Spencer" userId="cc2e1cadd21c3126" providerId="LiveId" clId="{BB2058E2-5AA7-42E5-A007-E3C5D97A11B6}" dt="2024-07-04T00:47:44.711" v="12852" actId="164"/>
          <ac:spMkLst>
            <pc:docMk/>
            <pc:sldMk cId="541053611" sldId="276"/>
            <ac:spMk id="10" creationId="{37A98BE3-7507-8F82-0389-6CD2DCBA38BA}"/>
          </ac:spMkLst>
        </pc:spChg>
        <pc:spChg chg="add mod">
          <ac:chgData name="Howard Spencer" userId="cc2e1cadd21c3126" providerId="LiveId" clId="{BB2058E2-5AA7-42E5-A007-E3C5D97A11B6}" dt="2024-07-21T04:06:09.617" v="25738" actId="113"/>
          <ac:spMkLst>
            <pc:docMk/>
            <pc:sldMk cId="541053611" sldId="276"/>
            <ac:spMk id="12" creationId="{126DBF80-E1F2-0EC2-7A27-5BE9C3E65F78}"/>
          </ac:spMkLst>
        </pc:spChg>
        <pc:spChg chg="add mod">
          <ac:chgData name="Howard Spencer" userId="cc2e1cadd21c3126" providerId="LiveId" clId="{BB2058E2-5AA7-42E5-A007-E3C5D97A11B6}" dt="2024-07-18T00:07:31.343" v="20237" actId="207"/>
          <ac:spMkLst>
            <pc:docMk/>
            <pc:sldMk cId="541053611" sldId="276"/>
            <ac:spMk id="14" creationId="{246EC534-D42C-ED81-2C01-9378EDE6D232}"/>
          </ac:spMkLst>
        </pc:spChg>
        <pc:spChg chg="add del">
          <ac:chgData name="Howard Spencer" userId="cc2e1cadd21c3126" providerId="LiveId" clId="{BB2058E2-5AA7-42E5-A007-E3C5D97A11B6}" dt="2024-07-04T00:42:05.987" v="12636" actId="26606"/>
          <ac:spMkLst>
            <pc:docMk/>
            <pc:sldMk cId="541053611" sldId="276"/>
            <ac:spMk id="14" creationId="{D009D6D5-DAC2-4A8B-A17A-E206B9012D09}"/>
          </ac:spMkLst>
        </pc:spChg>
        <pc:spChg chg="add mod">
          <ac:chgData name="Howard Spencer" userId="cc2e1cadd21c3126" providerId="LiveId" clId="{BB2058E2-5AA7-42E5-A007-E3C5D97A11B6}" dt="2024-07-21T04:09:12.977" v="25750" actId="1035"/>
          <ac:spMkLst>
            <pc:docMk/>
            <pc:sldMk cId="541053611" sldId="276"/>
            <ac:spMk id="16" creationId="{7243A135-A400-1F2B-39C1-ECB29FA305BE}"/>
          </ac:spMkLst>
        </pc:spChg>
        <pc:spChg chg="add del">
          <ac:chgData name="Howard Spencer" userId="cc2e1cadd21c3126" providerId="LiveId" clId="{BB2058E2-5AA7-42E5-A007-E3C5D97A11B6}" dt="2024-07-04T00:42:25.554" v="12638" actId="26606"/>
          <ac:spMkLst>
            <pc:docMk/>
            <pc:sldMk cId="541053611" sldId="276"/>
            <ac:spMk id="16" creationId="{79BB35BC-D5C2-4C8B-A22A-A71E6191913B}"/>
          </ac:spMkLst>
        </pc:spChg>
        <pc:spChg chg="add del">
          <ac:chgData name="Howard Spencer" userId="cc2e1cadd21c3126" providerId="LiveId" clId="{BB2058E2-5AA7-42E5-A007-E3C5D97A11B6}" dt="2024-07-04T00:42:34.004" v="12640" actId="26606"/>
          <ac:spMkLst>
            <pc:docMk/>
            <pc:sldMk cId="541053611" sldId="276"/>
            <ac:spMk id="18" creationId="{6437CC72-F4A8-4DC3-AFAB-D22C482C8100}"/>
          </ac:spMkLst>
        </pc:spChg>
        <pc:spChg chg="add del">
          <ac:chgData name="Howard Spencer" userId="cc2e1cadd21c3126" providerId="LiveId" clId="{BB2058E2-5AA7-42E5-A007-E3C5D97A11B6}" dt="2024-07-04T00:42:34.004" v="12640" actId="26606"/>
          <ac:spMkLst>
            <pc:docMk/>
            <pc:sldMk cId="541053611" sldId="276"/>
            <ac:spMk id="19" creationId="{3346177D-ADC4-4968-B747-5CFCD390B5B9}"/>
          </ac:spMkLst>
        </pc:spChg>
        <pc:spChg chg="add del">
          <ac:chgData name="Howard Spencer" userId="cc2e1cadd21c3126" providerId="LiveId" clId="{BB2058E2-5AA7-42E5-A007-E3C5D97A11B6}" dt="2024-07-04T00:42:34.004" v="12640" actId="26606"/>
          <ac:spMkLst>
            <pc:docMk/>
            <pc:sldMk cId="541053611" sldId="276"/>
            <ac:spMk id="20" creationId="{0844A943-BF79-4FEA-ABB1-3BD54D236606}"/>
          </ac:spMkLst>
        </pc:spChg>
        <pc:spChg chg="add del">
          <ac:chgData name="Howard Spencer" userId="cc2e1cadd21c3126" providerId="LiveId" clId="{BB2058E2-5AA7-42E5-A007-E3C5D97A11B6}" dt="2024-07-04T00:43:12.888" v="12642" actId="26606"/>
          <ac:spMkLst>
            <pc:docMk/>
            <pc:sldMk cId="541053611" sldId="276"/>
            <ac:spMk id="22" creationId="{45D37F4E-DDB4-456B-97E0-9937730A039F}"/>
          </ac:spMkLst>
        </pc:spChg>
        <pc:spChg chg="add del">
          <ac:chgData name="Howard Spencer" userId="cc2e1cadd21c3126" providerId="LiveId" clId="{BB2058E2-5AA7-42E5-A007-E3C5D97A11B6}" dt="2024-07-04T00:43:12.888" v="12642" actId="26606"/>
          <ac:spMkLst>
            <pc:docMk/>
            <pc:sldMk cId="541053611" sldId="276"/>
            <ac:spMk id="23" creationId="{B2DD41CD-8F47-4F56-AD12-4E2FF7696987}"/>
          </ac:spMkLst>
        </pc:spChg>
        <pc:spChg chg="add del">
          <ac:chgData name="Howard Spencer" userId="cc2e1cadd21c3126" providerId="LiveId" clId="{BB2058E2-5AA7-42E5-A007-E3C5D97A11B6}" dt="2024-07-04T00:43:29.336" v="12644" actId="26606"/>
          <ac:spMkLst>
            <pc:docMk/>
            <pc:sldMk cId="541053611" sldId="276"/>
            <ac:spMk id="25" creationId="{B6FACB3C-9069-4791-BC5C-0DB7CD19B853}"/>
          </ac:spMkLst>
        </pc:spChg>
        <pc:spChg chg="add del">
          <ac:chgData name="Howard Spencer" userId="cc2e1cadd21c3126" providerId="LiveId" clId="{BB2058E2-5AA7-42E5-A007-E3C5D97A11B6}" dt="2024-07-04T00:43:29.336" v="12644" actId="26606"/>
          <ac:spMkLst>
            <pc:docMk/>
            <pc:sldMk cId="541053611" sldId="276"/>
            <ac:spMk id="26" creationId="{71F2038E-D777-4B76-81DD-DD13EE91B9DD}"/>
          </ac:spMkLst>
        </pc:spChg>
        <pc:spChg chg="add">
          <ac:chgData name="Howard Spencer" userId="cc2e1cadd21c3126" providerId="LiveId" clId="{BB2058E2-5AA7-42E5-A007-E3C5D97A11B6}" dt="2024-07-04T00:43:29.339" v="12645" actId="26606"/>
          <ac:spMkLst>
            <pc:docMk/>
            <pc:sldMk cId="541053611" sldId="276"/>
            <ac:spMk id="32" creationId="{A6D37EE4-EA1B-46EE-A54B-5233C63C9695}"/>
          </ac:spMkLst>
        </pc:spChg>
        <pc:spChg chg="add">
          <ac:chgData name="Howard Spencer" userId="cc2e1cadd21c3126" providerId="LiveId" clId="{BB2058E2-5AA7-42E5-A007-E3C5D97A11B6}" dt="2024-07-04T00:43:29.339" v="12645" actId="26606"/>
          <ac:spMkLst>
            <pc:docMk/>
            <pc:sldMk cId="541053611" sldId="276"/>
            <ac:spMk id="33" creationId="{927D5270-6648-4CC1-8F78-48BE299CAC25}"/>
          </ac:spMkLst>
        </pc:spChg>
        <pc:grpChg chg="add mod">
          <ac:chgData name="Howard Spencer" userId="cc2e1cadd21c3126" providerId="LiveId" clId="{BB2058E2-5AA7-42E5-A007-E3C5D97A11B6}" dt="2024-07-09T02:23:43.695" v="17874" actId="164"/>
          <ac:grpSpMkLst>
            <pc:docMk/>
            <pc:sldMk cId="541053611" sldId="276"/>
            <ac:grpSpMk id="11" creationId="{A3C016AE-1C33-3067-8BE9-1CD3DD59B5F7}"/>
          </ac:grpSpMkLst>
        </pc:grpChg>
        <pc:grpChg chg="add mod">
          <ac:chgData name="Howard Spencer" userId="cc2e1cadd21c3126" providerId="LiveId" clId="{BB2058E2-5AA7-42E5-A007-E3C5D97A11B6}" dt="2024-07-17T22:00:39.299" v="20212" actId="164"/>
          <ac:grpSpMkLst>
            <pc:docMk/>
            <pc:sldMk cId="541053611" sldId="276"/>
            <ac:grpSpMk id="13" creationId="{3FDCA53B-280F-A877-2A71-6277B3C7C999}"/>
          </ac:grpSpMkLst>
        </pc:grpChg>
        <pc:grpChg chg="add mod">
          <ac:chgData name="Howard Spencer" userId="cc2e1cadd21c3126" providerId="LiveId" clId="{BB2058E2-5AA7-42E5-A007-E3C5D97A11B6}" dt="2024-07-19T03:21:42.640" v="21753" actId="1037"/>
          <ac:grpSpMkLst>
            <pc:docMk/>
            <pc:sldMk cId="541053611" sldId="276"/>
            <ac:grpSpMk id="15" creationId="{F4C46FFA-2ACF-4FC5-26F4-4DCF1A8A7BC4}"/>
          </ac:grpSpMkLst>
        </pc:grpChg>
        <pc:grpChg chg="add del">
          <ac:chgData name="Howard Spencer" userId="cc2e1cadd21c3126" providerId="LiveId" clId="{BB2058E2-5AA7-42E5-A007-E3C5D97A11B6}" dt="2024-07-04T00:43:29.336" v="12644" actId="26606"/>
          <ac:grpSpMkLst>
            <pc:docMk/>
            <pc:sldMk cId="541053611" sldId="276"/>
            <ac:grpSpMk id="27" creationId="{DD354807-230F-4402-B1B9-F733A8F1F190}"/>
          </ac:grpSpMkLst>
        </pc:grpChg>
        <pc:picChg chg="add del">
          <ac:chgData name="Howard Spencer" userId="cc2e1cadd21c3126" providerId="LiveId" clId="{BB2058E2-5AA7-42E5-A007-E3C5D97A11B6}" dt="2024-07-04T00:39:12.512" v="12625" actId="22"/>
          <ac:picMkLst>
            <pc:docMk/>
            <pc:sldMk cId="541053611" sldId="276"/>
            <ac:picMk id="8" creationId="{20C17F65-82DC-3863-677D-8D8FDE4BD643}"/>
          </ac:picMkLst>
        </pc:picChg>
        <pc:picChg chg="add mod ord">
          <ac:chgData name="Howard Spencer" userId="cc2e1cadd21c3126" providerId="LiveId" clId="{BB2058E2-5AA7-42E5-A007-E3C5D97A11B6}" dt="2024-07-04T00:47:44.711" v="12852" actId="164"/>
          <ac:picMkLst>
            <pc:docMk/>
            <pc:sldMk cId="541053611" sldId="276"/>
            <ac:picMk id="9" creationId="{6D1321D3-CBF5-754E-E961-41BDAA862FF1}"/>
          </ac:picMkLst>
        </pc:picChg>
      </pc:sldChg>
      <pc:sldChg chg="modSp new del mod ord modShow modNotes">
        <pc:chgData name="Howard Spencer" userId="cc2e1cadd21c3126" providerId="LiveId" clId="{BB2058E2-5AA7-42E5-A007-E3C5D97A11B6}" dt="2024-07-20T01:32:56.436" v="22599" actId="2696"/>
        <pc:sldMkLst>
          <pc:docMk/>
          <pc:sldMk cId="1324462620" sldId="277"/>
        </pc:sldMkLst>
        <pc:spChg chg="mod">
          <ac:chgData name="Howard Spencer" userId="cc2e1cadd21c3126" providerId="LiveId" clId="{BB2058E2-5AA7-42E5-A007-E3C5D97A11B6}" dt="2024-07-06T23:06:39.675" v="14319" actId="6549"/>
          <ac:spMkLst>
            <pc:docMk/>
            <pc:sldMk cId="1324462620" sldId="277"/>
            <ac:spMk id="2" creationId="{9F32E3EE-5433-CD9B-216E-FFBD0153955F}"/>
          </ac:spMkLst>
        </pc:spChg>
        <pc:spChg chg="mod">
          <ac:chgData name="Howard Spencer" userId="cc2e1cadd21c3126" providerId="LiveId" clId="{BB2058E2-5AA7-42E5-A007-E3C5D97A11B6}" dt="2024-07-06T23:16:06.127" v="15501"/>
          <ac:spMkLst>
            <pc:docMk/>
            <pc:sldMk cId="1324462620" sldId="277"/>
            <ac:spMk id="3" creationId="{3E703230-328F-776A-E75D-D99ADED8BAC6}"/>
          </ac:spMkLst>
        </pc:spChg>
      </pc:sldChg>
      <pc:sldChg chg="addSp delSp modSp new mod setBg modNotes">
        <pc:chgData name="Howard Spencer" userId="cc2e1cadd21c3126" providerId="LiveId" clId="{BB2058E2-5AA7-42E5-A007-E3C5D97A11B6}" dt="2024-07-29T04:26:35.844" v="27292" actId="20577"/>
        <pc:sldMkLst>
          <pc:docMk/>
          <pc:sldMk cId="1623725085" sldId="278"/>
        </pc:sldMkLst>
        <pc:spChg chg="mod">
          <ac:chgData name="Howard Spencer" userId="cc2e1cadd21c3126" providerId="LiveId" clId="{BB2058E2-5AA7-42E5-A007-E3C5D97A11B6}" dt="2024-07-20T19:27:58.073" v="24109" actId="27636"/>
          <ac:spMkLst>
            <pc:docMk/>
            <pc:sldMk cId="1623725085" sldId="278"/>
            <ac:spMk id="2" creationId="{1945B906-9DD6-E2C6-FB74-ABCBB8392556}"/>
          </ac:spMkLst>
        </pc:spChg>
        <pc:spChg chg="mod">
          <ac:chgData name="Howard Spencer" userId="cc2e1cadd21c3126" providerId="LiveId" clId="{BB2058E2-5AA7-42E5-A007-E3C5D97A11B6}" dt="2024-07-29T04:26:35.844" v="27292" actId="20577"/>
          <ac:spMkLst>
            <pc:docMk/>
            <pc:sldMk cId="1623725085" sldId="278"/>
            <ac:spMk id="3" creationId="{179DFB4E-558B-366B-5CA9-14B75120E267}"/>
          </ac:spMkLst>
        </pc:spChg>
        <pc:spChg chg="mod">
          <ac:chgData name="Howard Spencer" userId="cc2e1cadd21c3126" providerId="LiveId" clId="{BB2058E2-5AA7-42E5-A007-E3C5D97A11B6}" dt="2024-07-18T12:44:44.363" v="20563" actId="26606"/>
          <ac:spMkLst>
            <pc:docMk/>
            <pc:sldMk cId="1623725085" sldId="278"/>
            <ac:spMk id="4" creationId="{33932E63-8E9B-FDEC-35A3-FFD8AE414AA1}"/>
          </ac:spMkLst>
        </pc:spChg>
        <pc:spChg chg="mod">
          <ac:chgData name="Howard Spencer" userId="cc2e1cadd21c3126" providerId="LiveId" clId="{BB2058E2-5AA7-42E5-A007-E3C5D97A11B6}" dt="2024-07-20T02:55:50.504" v="23311" actId="1036"/>
          <ac:spMkLst>
            <pc:docMk/>
            <pc:sldMk cId="1623725085" sldId="278"/>
            <ac:spMk id="5" creationId="{1E93D402-A614-1EB9-6B9D-5CA03BE696BB}"/>
          </ac:spMkLst>
        </pc:spChg>
        <pc:spChg chg="mod">
          <ac:chgData name="Howard Spencer" userId="cc2e1cadd21c3126" providerId="LiveId" clId="{BB2058E2-5AA7-42E5-A007-E3C5D97A11B6}" dt="2024-07-27T21:35:57.410" v="27027" actId="1037"/>
          <ac:spMkLst>
            <pc:docMk/>
            <pc:sldMk cId="1623725085" sldId="278"/>
            <ac:spMk id="6" creationId="{EA6D7776-A1BD-2E8C-916B-3EB433892BB4}"/>
          </ac:spMkLst>
        </pc:spChg>
        <pc:spChg chg="add mod">
          <ac:chgData name="Howard Spencer" userId="cc2e1cadd21c3126" providerId="LiveId" clId="{BB2058E2-5AA7-42E5-A007-E3C5D97A11B6}" dt="2024-07-18T13:06:04.811" v="20574" actId="164"/>
          <ac:spMkLst>
            <pc:docMk/>
            <pc:sldMk cId="1623725085" sldId="278"/>
            <ac:spMk id="8" creationId="{6D880C8E-91BF-FDBB-88B9-4F25C69D932E}"/>
          </ac:spMkLst>
        </pc:spChg>
        <pc:spChg chg="add mod">
          <ac:chgData name="Howard Spencer" userId="cc2e1cadd21c3126" providerId="LiveId" clId="{BB2058E2-5AA7-42E5-A007-E3C5D97A11B6}" dt="2024-07-18T13:08:55.891" v="20604" actId="164"/>
          <ac:spMkLst>
            <pc:docMk/>
            <pc:sldMk cId="1623725085" sldId="278"/>
            <ac:spMk id="10" creationId="{54D81378-715E-2F19-F76C-EE6DB5ACC4E1}"/>
          </ac:spMkLst>
        </pc:spChg>
        <pc:spChg chg="add mod">
          <ac:chgData name="Howard Spencer" userId="cc2e1cadd21c3126" providerId="LiveId" clId="{BB2058E2-5AA7-42E5-A007-E3C5D97A11B6}" dt="2024-07-20T19:28:14.419" v="24138" actId="1035"/>
          <ac:spMkLst>
            <pc:docMk/>
            <pc:sldMk cId="1623725085" sldId="278"/>
            <ac:spMk id="12" creationId="{7B7753D1-ACF1-CA72-51AA-2BD2578FB4F4}"/>
          </ac:spMkLst>
        </pc:spChg>
        <pc:spChg chg="add del">
          <ac:chgData name="Howard Spencer" userId="cc2e1cadd21c3126" providerId="LiveId" clId="{BB2058E2-5AA7-42E5-A007-E3C5D97A11B6}" dt="2024-07-18T12:44:44.363" v="20563" actId="26606"/>
          <ac:spMkLst>
            <pc:docMk/>
            <pc:sldMk cId="1623725085" sldId="278"/>
            <ac:spMk id="12" creationId="{7FF47CB7-972F-479F-A36D-9E72D26EC8DA}"/>
          </ac:spMkLst>
        </pc:spChg>
        <pc:spChg chg="add mod">
          <ac:chgData name="Howard Spencer" userId="cc2e1cadd21c3126" providerId="LiveId" clId="{BB2058E2-5AA7-42E5-A007-E3C5D97A11B6}" dt="2024-07-18T13:12:18.058" v="20686" actId="164"/>
          <ac:spMkLst>
            <pc:docMk/>
            <pc:sldMk cId="1623725085" sldId="278"/>
            <ac:spMk id="13" creationId="{2F689E6B-32A2-B641-CE0E-BE8144D80A10}"/>
          </ac:spMkLst>
        </pc:spChg>
        <pc:spChg chg="add del">
          <ac:chgData name="Howard Spencer" userId="cc2e1cadd21c3126" providerId="LiveId" clId="{BB2058E2-5AA7-42E5-A007-E3C5D97A11B6}" dt="2024-07-18T12:44:44.363" v="20563" actId="26606"/>
          <ac:spMkLst>
            <pc:docMk/>
            <pc:sldMk cId="1623725085" sldId="278"/>
            <ac:spMk id="14" creationId="{0D153B68-5844-490D-8E67-F616D6D721CA}"/>
          </ac:spMkLst>
        </pc:spChg>
        <pc:spChg chg="add mod">
          <ac:chgData name="Howard Spencer" userId="cc2e1cadd21c3126" providerId="LiveId" clId="{BB2058E2-5AA7-42E5-A007-E3C5D97A11B6}" dt="2024-07-21T03:04:59.310" v="25435" actId="164"/>
          <ac:spMkLst>
            <pc:docMk/>
            <pc:sldMk cId="1623725085" sldId="278"/>
            <ac:spMk id="14" creationId="{1532F1F0-BD9D-E927-2C2C-ACBCC1770549}"/>
          </ac:spMkLst>
        </pc:spChg>
        <pc:spChg chg="add del">
          <ac:chgData name="Howard Spencer" userId="cc2e1cadd21c3126" providerId="LiveId" clId="{BB2058E2-5AA7-42E5-A007-E3C5D97A11B6}" dt="2024-07-18T12:44:44.363" v="20563" actId="26606"/>
          <ac:spMkLst>
            <pc:docMk/>
            <pc:sldMk cId="1623725085" sldId="278"/>
            <ac:spMk id="16" creationId="{9A0D773F-7A7D-4DBB-9DEA-86BB8B8F4BC8}"/>
          </ac:spMkLst>
        </pc:spChg>
        <pc:grpChg chg="add mod">
          <ac:chgData name="Howard Spencer" userId="cc2e1cadd21c3126" providerId="LiveId" clId="{BB2058E2-5AA7-42E5-A007-E3C5D97A11B6}" dt="2024-07-18T13:08:55.891" v="20604" actId="164"/>
          <ac:grpSpMkLst>
            <pc:docMk/>
            <pc:sldMk cId="1623725085" sldId="278"/>
            <ac:grpSpMk id="9" creationId="{782CDA0C-A665-BC5C-9695-B8645C26D18A}"/>
          </ac:grpSpMkLst>
        </pc:grpChg>
        <pc:grpChg chg="add mod">
          <ac:chgData name="Howard Spencer" userId="cc2e1cadd21c3126" providerId="LiveId" clId="{BB2058E2-5AA7-42E5-A007-E3C5D97A11B6}" dt="2024-07-18T13:12:18.058" v="20686" actId="164"/>
          <ac:grpSpMkLst>
            <pc:docMk/>
            <pc:sldMk cId="1623725085" sldId="278"/>
            <ac:grpSpMk id="11" creationId="{5E27EB5B-9063-EA6A-D842-60EC817F2373}"/>
          </ac:grpSpMkLst>
        </pc:grpChg>
        <pc:grpChg chg="add mod">
          <ac:chgData name="Howard Spencer" userId="cc2e1cadd21c3126" providerId="LiveId" clId="{BB2058E2-5AA7-42E5-A007-E3C5D97A11B6}" dt="2024-07-21T03:04:59.310" v="25435" actId="164"/>
          <ac:grpSpMkLst>
            <pc:docMk/>
            <pc:sldMk cId="1623725085" sldId="278"/>
            <ac:grpSpMk id="15" creationId="{F1463ABD-BE18-DED2-2A0C-A1798B638FE4}"/>
          </ac:grpSpMkLst>
        </pc:grpChg>
        <pc:grpChg chg="add mod">
          <ac:chgData name="Howard Spencer" userId="cc2e1cadd21c3126" providerId="LiveId" clId="{BB2058E2-5AA7-42E5-A007-E3C5D97A11B6}" dt="2024-07-21T03:04:59.310" v="25435" actId="164"/>
          <ac:grpSpMkLst>
            <pc:docMk/>
            <pc:sldMk cId="1623725085" sldId="278"/>
            <ac:grpSpMk id="16" creationId="{404ECE3F-F33A-6BF2-E224-AEDEA4B12F30}"/>
          </ac:grpSpMkLst>
        </pc:grpChg>
        <pc:picChg chg="add mod ord">
          <ac:chgData name="Howard Spencer" userId="cc2e1cadd21c3126" providerId="LiveId" clId="{BB2058E2-5AA7-42E5-A007-E3C5D97A11B6}" dt="2024-07-18T13:06:04.811" v="20574" actId="164"/>
          <ac:picMkLst>
            <pc:docMk/>
            <pc:sldMk cId="1623725085" sldId="278"/>
            <ac:picMk id="7" creationId="{FB420C95-2FF1-A059-761C-A5DEC067CB36}"/>
          </ac:picMkLst>
        </pc:picChg>
        <pc:picChg chg="add mod modCrop">
          <ac:chgData name="Howard Spencer" userId="cc2e1cadd21c3126" providerId="LiveId" clId="{BB2058E2-5AA7-42E5-A007-E3C5D97A11B6}" dt="2024-07-27T21:36:09.820" v="27064" actId="1038"/>
          <ac:picMkLst>
            <pc:docMk/>
            <pc:sldMk cId="1623725085" sldId="278"/>
            <ac:picMk id="17" creationId="{83CC9A98-2C99-83C2-D13D-AF465AE9E742}"/>
          </ac:picMkLst>
        </pc:picChg>
        <pc:picChg chg="add mod">
          <ac:chgData name="Howard Spencer" userId="cc2e1cadd21c3126" providerId="LiveId" clId="{BB2058E2-5AA7-42E5-A007-E3C5D97A11B6}" dt="2024-07-18T12:36:58.649" v="20538" actId="14100"/>
          <ac:picMkLst>
            <pc:docMk/>
            <pc:sldMk cId="1623725085" sldId="278"/>
            <ac:picMk id="1026" creationId="{6A98E7A8-26D9-AED8-83A8-6EDA1BBCC452}"/>
          </ac:picMkLst>
        </pc:picChg>
        <pc:picChg chg="add mod">
          <ac:chgData name="Howard Spencer" userId="cc2e1cadd21c3126" providerId="LiveId" clId="{BB2058E2-5AA7-42E5-A007-E3C5D97A11B6}" dt="2024-07-27T21:33:34.346" v="26921" actId="14100"/>
          <ac:picMkLst>
            <pc:docMk/>
            <pc:sldMk cId="1623725085" sldId="278"/>
            <ac:picMk id="1026" creationId="{D4F2688B-4CA8-DF2E-C922-82508F2C1011}"/>
          </ac:picMkLst>
        </pc:picChg>
      </pc:sldChg>
      <pc:sldChg chg="addSp delSp modSp new mod setBg">
        <pc:chgData name="Howard Spencer" userId="cc2e1cadd21c3126" providerId="LiveId" clId="{BB2058E2-5AA7-42E5-A007-E3C5D97A11B6}" dt="2024-07-21T22:46:23.734" v="25863" actId="1036"/>
        <pc:sldMkLst>
          <pc:docMk/>
          <pc:sldMk cId="2014552568" sldId="279"/>
        </pc:sldMkLst>
        <pc:spChg chg="mod">
          <ac:chgData name="Howard Spencer" userId="cc2e1cadd21c3126" providerId="LiveId" clId="{BB2058E2-5AA7-42E5-A007-E3C5D97A11B6}" dt="2024-07-18T13:18:24.308" v="20738" actId="14100"/>
          <ac:spMkLst>
            <pc:docMk/>
            <pc:sldMk cId="2014552568" sldId="279"/>
            <ac:spMk id="2" creationId="{258E947A-FFDA-B3BF-5D32-6CCA068B6F36}"/>
          </ac:spMkLst>
        </pc:spChg>
        <pc:spChg chg="del">
          <ac:chgData name="Howard Spencer" userId="cc2e1cadd21c3126" providerId="LiveId" clId="{BB2058E2-5AA7-42E5-A007-E3C5D97A11B6}" dt="2024-07-18T13:17:35.848" v="20727"/>
          <ac:spMkLst>
            <pc:docMk/>
            <pc:sldMk cId="2014552568" sldId="279"/>
            <ac:spMk id="3" creationId="{8B2A9FB9-6658-9C65-6DB1-52CEDF257CE4}"/>
          </ac:spMkLst>
        </pc:spChg>
        <pc:spChg chg="add mod">
          <ac:chgData name="Howard Spencer" userId="cc2e1cadd21c3126" providerId="LiveId" clId="{BB2058E2-5AA7-42E5-A007-E3C5D97A11B6}" dt="2024-07-19T02:37:40.401" v="21145" actId="14100"/>
          <ac:spMkLst>
            <pc:docMk/>
            <pc:sldMk cId="2014552568" sldId="279"/>
            <ac:spMk id="3" creationId="{F22C3F42-7A76-3C5B-0719-549771842DEC}"/>
          </ac:spMkLst>
        </pc:spChg>
        <pc:spChg chg="mod">
          <ac:chgData name="Howard Spencer" userId="cc2e1cadd21c3126" providerId="LiveId" clId="{BB2058E2-5AA7-42E5-A007-E3C5D97A11B6}" dt="2024-07-18T13:17:46.054" v="20728" actId="26606"/>
          <ac:spMkLst>
            <pc:docMk/>
            <pc:sldMk cId="2014552568" sldId="279"/>
            <ac:spMk id="4" creationId="{C399AD48-D0EF-F456-1F8C-28B61DF18E5C}"/>
          </ac:spMkLst>
        </pc:spChg>
        <pc:spChg chg="mod">
          <ac:chgData name="Howard Spencer" userId="cc2e1cadd21c3126" providerId="LiveId" clId="{BB2058E2-5AA7-42E5-A007-E3C5D97A11B6}" dt="2024-07-18T13:24:06.243" v="20804" actId="1037"/>
          <ac:spMkLst>
            <pc:docMk/>
            <pc:sldMk cId="2014552568" sldId="279"/>
            <ac:spMk id="5" creationId="{421D507C-5F48-4867-2C4E-6B573531ACF8}"/>
          </ac:spMkLst>
        </pc:spChg>
        <pc:spChg chg="mod">
          <ac:chgData name="Howard Spencer" userId="cc2e1cadd21c3126" providerId="LiveId" clId="{BB2058E2-5AA7-42E5-A007-E3C5D97A11B6}" dt="2024-07-20T02:43:28.767" v="23237" actId="207"/>
          <ac:spMkLst>
            <pc:docMk/>
            <pc:sldMk cId="2014552568" sldId="279"/>
            <ac:spMk id="6" creationId="{98C28440-9439-7F7C-D4B8-C78E938BDA2B}"/>
          </ac:spMkLst>
        </pc:spChg>
        <pc:spChg chg="add mod">
          <ac:chgData name="Howard Spencer" userId="cc2e1cadd21c3126" providerId="LiveId" clId="{BB2058E2-5AA7-42E5-A007-E3C5D97A11B6}" dt="2024-07-21T22:45:57.899" v="25855" actId="14100"/>
          <ac:spMkLst>
            <pc:docMk/>
            <pc:sldMk cId="2014552568" sldId="279"/>
            <ac:spMk id="7" creationId="{46D9F694-D545-0085-D278-1E4D45B356CD}"/>
          </ac:spMkLst>
        </pc:spChg>
        <pc:spChg chg="add mod">
          <ac:chgData name="Howard Spencer" userId="cc2e1cadd21c3126" providerId="LiveId" clId="{BB2058E2-5AA7-42E5-A007-E3C5D97A11B6}" dt="2024-07-21T22:46:23.734" v="25863" actId="1036"/>
          <ac:spMkLst>
            <pc:docMk/>
            <pc:sldMk cId="2014552568" sldId="279"/>
            <ac:spMk id="8" creationId="{93D009FA-76BD-45F4-A505-074300225265}"/>
          </ac:spMkLst>
        </pc:spChg>
        <pc:spChg chg="add del mod">
          <ac:chgData name="Howard Spencer" userId="cc2e1cadd21c3126" providerId="LiveId" clId="{BB2058E2-5AA7-42E5-A007-E3C5D97A11B6}" dt="2024-07-19T02:32:51.159" v="21033"/>
          <ac:spMkLst>
            <pc:docMk/>
            <pc:sldMk cId="2014552568" sldId="279"/>
            <ac:spMk id="9" creationId="{C0FE68D5-1A88-4018-8E8A-B4D729EF288F}"/>
          </ac:spMkLst>
        </pc:spChg>
        <pc:spChg chg="add mod">
          <ac:chgData name="Howard Spencer" userId="cc2e1cadd21c3126" providerId="LiveId" clId="{BB2058E2-5AA7-42E5-A007-E3C5D97A11B6}" dt="2024-07-21T22:46:01.756" v="25856" actId="14100"/>
          <ac:spMkLst>
            <pc:docMk/>
            <pc:sldMk cId="2014552568" sldId="279"/>
            <ac:spMk id="10" creationId="{7BF7C62F-A702-197E-D8B1-3AC0F20B984E}"/>
          </ac:spMkLst>
        </pc:spChg>
        <pc:spChg chg="add mod">
          <ac:chgData name="Howard Spencer" userId="cc2e1cadd21c3126" providerId="LiveId" clId="{BB2058E2-5AA7-42E5-A007-E3C5D97A11B6}" dt="2024-07-21T22:46:06.981" v="25857" actId="123"/>
          <ac:spMkLst>
            <pc:docMk/>
            <pc:sldMk cId="2014552568" sldId="279"/>
            <ac:spMk id="11" creationId="{9FCD4765-BA82-1CBC-5694-507704F4E5FB}"/>
          </ac:spMkLst>
        </pc:spChg>
        <pc:spChg chg="add del mod">
          <ac:chgData name="Howard Spencer" userId="cc2e1cadd21c3126" providerId="LiveId" clId="{BB2058E2-5AA7-42E5-A007-E3C5D97A11B6}" dt="2024-07-19T02:32:51.151" v="21031" actId="478"/>
          <ac:spMkLst>
            <pc:docMk/>
            <pc:sldMk cId="2014552568" sldId="279"/>
            <ac:spMk id="2054" creationId="{20D60399-A91C-15C2-8D00-B12E7A52F802}"/>
          </ac:spMkLst>
        </pc:spChg>
        <pc:spChg chg="add">
          <ac:chgData name="Howard Spencer" userId="cc2e1cadd21c3126" providerId="LiveId" clId="{BB2058E2-5AA7-42E5-A007-E3C5D97A11B6}" dt="2024-07-18T13:17:46.054" v="20728" actId="26606"/>
          <ac:spMkLst>
            <pc:docMk/>
            <pc:sldMk cId="2014552568" sldId="279"/>
            <ac:spMk id="2057" creationId="{F13C74B1-5B17-4795-BED0-7140497B445A}"/>
          </ac:spMkLst>
        </pc:spChg>
        <pc:spChg chg="add">
          <ac:chgData name="Howard Spencer" userId="cc2e1cadd21c3126" providerId="LiveId" clId="{BB2058E2-5AA7-42E5-A007-E3C5D97A11B6}" dt="2024-07-18T13:17:46.054" v="20728" actId="26606"/>
          <ac:spMkLst>
            <pc:docMk/>
            <pc:sldMk cId="2014552568" sldId="279"/>
            <ac:spMk id="2059" creationId="{D4974D33-8DC5-464E-8C6D-BE58F0669C17}"/>
          </ac:spMkLst>
        </pc:spChg>
        <pc:picChg chg="add mod ord">
          <ac:chgData name="Howard Spencer" userId="cc2e1cadd21c3126" providerId="LiveId" clId="{BB2058E2-5AA7-42E5-A007-E3C5D97A11B6}" dt="2024-07-21T22:45:51.218" v="25854" actId="14100"/>
          <ac:picMkLst>
            <pc:docMk/>
            <pc:sldMk cId="2014552568" sldId="279"/>
            <ac:picMk id="2050" creationId="{BC1FE444-9FB9-0DDF-D487-096791DE6A8E}"/>
          </ac:picMkLst>
        </pc:picChg>
      </pc:sldChg>
      <pc:sldChg chg="addSp delSp modSp new mod ord modAnim">
        <pc:chgData name="Howard Spencer" userId="cc2e1cadd21c3126" providerId="LiveId" clId="{BB2058E2-5AA7-42E5-A007-E3C5D97A11B6}" dt="2024-07-20T20:56:05.245" v="24946" actId="207"/>
        <pc:sldMkLst>
          <pc:docMk/>
          <pc:sldMk cId="3466903541" sldId="280"/>
        </pc:sldMkLst>
        <pc:spChg chg="mod">
          <ac:chgData name="Howard Spencer" userId="cc2e1cadd21c3126" providerId="LiveId" clId="{BB2058E2-5AA7-42E5-A007-E3C5D97A11B6}" dt="2024-07-20T01:09:03.862" v="22326" actId="14100"/>
          <ac:spMkLst>
            <pc:docMk/>
            <pc:sldMk cId="3466903541" sldId="280"/>
            <ac:spMk id="2" creationId="{23F12B5B-DAF4-2E46-E5EE-2F0C56DA5FB9}"/>
          </ac:spMkLst>
        </pc:spChg>
        <pc:spChg chg="mod">
          <ac:chgData name="Howard Spencer" userId="cc2e1cadd21c3126" providerId="LiveId" clId="{BB2058E2-5AA7-42E5-A007-E3C5D97A11B6}" dt="2024-07-20T20:56:05.245" v="24946" actId="207"/>
          <ac:spMkLst>
            <pc:docMk/>
            <pc:sldMk cId="3466903541" sldId="280"/>
            <ac:spMk id="3" creationId="{84F479F8-293D-0A89-E86F-776CB3753309}"/>
          </ac:spMkLst>
        </pc:spChg>
        <pc:spChg chg="mod">
          <ac:chgData name="Howard Spencer" userId="cc2e1cadd21c3126" providerId="LiveId" clId="{BB2058E2-5AA7-42E5-A007-E3C5D97A11B6}" dt="2024-07-20T01:14:43.983" v="22354" actId="1036"/>
          <ac:spMkLst>
            <pc:docMk/>
            <pc:sldMk cId="3466903541" sldId="280"/>
            <ac:spMk id="5" creationId="{3F8A1B4F-484E-6926-AEA3-1494D8A3D291}"/>
          </ac:spMkLst>
        </pc:spChg>
        <pc:grpChg chg="add del mod">
          <ac:chgData name="Howard Spencer" userId="cc2e1cadd21c3126" providerId="LiveId" clId="{BB2058E2-5AA7-42E5-A007-E3C5D97A11B6}" dt="2024-07-20T20:48:51.640" v="24921" actId="165"/>
          <ac:grpSpMkLst>
            <pc:docMk/>
            <pc:sldMk cId="3466903541" sldId="280"/>
            <ac:grpSpMk id="10" creationId="{8EAC8DE5-3D9F-0BDC-E1FD-F4CD22EAA640}"/>
          </ac:grpSpMkLst>
        </pc:grpChg>
        <pc:picChg chg="add mod topLvl">
          <ac:chgData name="Howard Spencer" userId="cc2e1cadd21c3126" providerId="LiveId" clId="{BB2058E2-5AA7-42E5-A007-E3C5D97A11B6}" dt="2024-07-20T20:48:51.640" v="24921" actId="165"/>
          <ac:picMkLst>
            <pc:docMk/>
            <pc:sldMk cId="3466903541" sldId="280"/>
            <ac:picMk id="7" creationId="{2C6ED1AC-1525-323B-7183-5913CC4A4F83}"/>
          </ac:picMkLst>
        </pc:picChg>
        <pc:picChg chg="add mod topLvl modCrop">
          <ac:chgData name="Howard Spencer" userId="cc2e1cadd21c3126" providerId="LiveId" clId="{BB2058E2-5AA7-42E5-A007-E3C5D97A11B6}" dt="2024-07-20T20:48:51.640" v="24921" actId="165"/>
          <ac:picMkLst>
            <pc:docMk/>
            <pc:sldMk cId="3466903541" sldId="280"/>
            <ac:picMk id="9" creationId="{B0C0E35E-485D-AA30-5D46-45EB4223916D}"/>
          </ac:picMkLst>
        </pc:picChg>
        <pc:picChg chg="add mod topLvl">
          <ac:chgData name="Howard Spencer" userId="cc2e1cadd21c3126" providerId="LiveId" clId="{BB2058E2-5AA7-42E5-A007-E3C5D97A11B6}" dt="2024-07-20T20:55:00.008" v="24945" actId="1076"/>
          <ac:picMkLst>
            <pc:docMk/>
            <pc:sldMk cId="3466903541" sldId="280"/>
            <ac:picMk id="1026" creationId="{56868843-6C96-F39B-37EC-5BC92B143C74}"/>
          </ac:picMkLst>
        </pc:picChg>
        <pc:picChg chg="add mod">
          <ac:chgData name="Howard Spencer" userId="cc2e1cadd21c3126" providerId="LiveId" clId="{BB2058E2-5AA7-42E5-A007-E3C5D97A11B6}" dt="2024-07-20T20:22:26.305" v="24571" actId="14100"/>
          <ac:picMkLst>
            <pc:docMk/>
            <pc:sldMk cId="3466903541" sldId="280"/>
            <ac:picMk id="1028" creationId="{22299309-1C9A-2C24-DB54-49CF902ABE47}"/>
          </ac:picMkLst>
        </pc:picChg>
      </pc:sldChg>
      <pc:sldMasterChg chg="modTransition setBg modSldLayout">
        <pc:chgData name="Howard Spencer" userId="cc2e1cadd21c3126" providerId="LiveId" clId="{BB2058E2-5AA7-42E5-A007-E3C5D97A11B6}" dt="2024-07-01T00:54:34.543" v="9589"/>
        <pc:sldMasterMkLst>
          <pc:docMk/>
          <pc:sldMasterMk cId="103907656" sldId="2147483648"/>
        </pc:sldMasterMkLst>
        <pc:sldLayoutChg chg="addSp delSp modSp mod modTransition setBg">
          <pc:chgData name="Howard Spencer" userId="cc2e1cadd21c3126" providerId="LiveId" clId="{BB2058E2-5AA7-42E5-A007-E3C5D97A11B6}" dt="2024-07-01T00:54:34.543" v="9589"/>
          <pc:sldLayoutMkLst>
            <pc:docMk/>
            <pc:sldMasterMk cId="103907656" sldId="2147483648"/>
            <pc:sldLayoutMk cId="177629267" sldId="2147483649"/>
          </pc:sldLayoutMkLst>
          <pc:spChg chg="del mod">
            <ac:chgData name="Howard Spencer" userId="cc2e1cadd21c3126" providerId="LiveId" clId="{BB2058E2-5AA7-42E5-A007-E3C5D97A11B6}" dt="2024-06-29T02:18:36.388" v="3426"/>
            <ac:spMkLst>
              <pc:docMk/>
              <pc:sldMasterMk cId="103907656" sldId="2147483648"/>
              <pc:sldLayoutMk cId="177629267" sldId="2147483649"/>
              <ac:spMk id="4" creationId="{79C17CDF-899B-F1A5-398F-881F9C48FA6C}"/>
            </ac:spMkLst>
          </pc:spChg>
          <pc:spChg chg="del mod">
            <ac:chgData name="Howard Spencer" userId="cc2e1cadd21c3126" providerId="LiveId" clId="{BB2058E2-5AA7-42E5-A007-E3C5D97A11B6}" dt="2024-06-29T02:18:36.388" v="3426"/>
            <ac:spMkLst>
              <pc:docMk/>
              <pc:sldMasterMk cId="103907656" sldId="2147483648"/>
              <pc:sldLayoutMk cId="177629267" sldId="2147483649"/>
              <ac:spMk id="5" creationId="{9E31735F-FB02-CD7F-9EA3-95F31610F640}"/>
            </ac:spMkLst>
          </pc:spChg>
          <pc:spChg chg="del mod">
            <ac:chgData name="Howard Spencer" userId="cc2e1cadd21c3126" providerId="LiveId" clId="{BB2058E2-5AA7-42E5-A007-E3C5D97A11B6}" dt="2024-06-29T02:18:36.388" v="3426"/>
            <ac:spMkLst>
              <pc:docMk/>
              <pc:sldMasterMk cId="103907656" sldId="2147483648"/>
              <pc:sldLayoutMk cId="177629267" sldId="2147483649"/>
              <ac:spMk id="6" creationId="{65E70CA6-627B-3840-3962-4D8D6BFB7A0E}"/>
            </ac:spMkLst>
          </pc:spChg>
          <pc:spChg chg="add mod">
            <ac:chgData name="Howard Spencer" userId="cc2e1cadd21c3126" providerId="LiveId" clId="{BB2058E2-5AA7-42E5-A007-E3C5D97A11B6}" dt="2024-06-29T02:20:11.350" v="3484" actId="207"/>
            <ac:spMkLst>
              <pc:docMk/>
              <pc:sldMasterMk cId="103907656" sldId="2147483648"/>
              <pc:sldLayoutMk cId="177629267" sldId="2147483649"/>
              <ac:spMk id="7" creationId="{C25ABF3D-BD6D-4B17-B1D4-B473139EECD1}"/>
            </ac:spMkLst>
          </pc:spChg>
          <pc:spChg chg="add mod">
            <ac:chgData name="Howard Spencer" userId="cc2e1cadd21c3126" providerId="LiveId" clId="{BB2058E2-5AA7-42E5-A007-E3C5D97A11B6}" dt="2024-06-29T02:19:52.868" v="3481" actId="20577"/>
            <ac:spMkLst>
              <pc:docMk/>
              <pc:sldMasterMk cId="103907656" sldId="2147483648"/>
              <pc:sldLayoutMk cId="177629267" sldId="2147483649"/>
              <ac:spMk id="8" creationId="{3E1D6F24-7785-7DC1-45BF-F33699C63F0F}"/>
            </ac:spMkLst>
          </pc:spChg>
          <pc:spChg chg="add mod">
            <ac:chgData name="Howard Spencer" userId="cc2e1cadd21c3126" providerId="LiveId" clId="{BB2058E2-5AA7-42E5-A007-E3C5D97A11B6}" dt="2024-06-29T02:20:02.476" v="3483" actId="403"/>
            <ac:spMkLst>
              <pc:docMk/>
              <pc:sldMasterMk cId="103907656" sldId="2147483648"/>
              <pc:sldLayoutMk cId="177629267" sldId="2147483649"/>
              <ac:spMk id="9" creationId="{32C5F31C-72CE-8E2A-DA2B-889014DF5BFC}"/>
            </ac:spMkLst>
          </pc:spChg>
        </pc:sldLayoutChg>
        <pc:sldLayoutChg chg="modSp mod modTransition setBg">
          <pc:chgData name="Howard Spencer" userId="cc2e1cadd21c3126" providerId="LiveId" clId="{BB2058E2-5AA7-42E5-A007-E3C5D97A11B6}" dt="2024-07-01T00:54:34.543" v="9589"/>
          <pc:sldLayoutMkLst>
            <pc:docMk/>
            <pc:sldMasterMk cId="103907656" sldId="2147483648"/>
            <pc:sldLayoutMk cId="3134255476" sldId="2147483650"/>
          </pc:sldLayoutMkLst>
          <pc:spChg chg="mod">
            <ac:chgData name="Howard Spencer" userId="cc2e1cadd21c3126" providerId="LiveId" clId="{BB2058E2-5AA7-42E5-A007-E3C5D97A11B6}" dt="2024-06-29T02:23:15.797" v="3491" actId="14100"/>
            <ac:spMkLst>
              <pc:docMk/>
              <pc:sldMasterMk cId="103907656" sldId="2147483648"/>
              <pc:sldLayoutMk cId="3134255476" sldId="2147483650"/>
              <ac:spMk id="4" creationId="{0BECD1B7-5901-5E8E-B2EB-DA0E4D2DDFFF}"/>
            </ac:spMkLst>
          </pc:spChg>
          <pc:spChg chg="mod">
            <ac:chgData name="Howard Spencer" userId="cc2e1cadd21c3126" providerId="LiveId" clId="{BB2058E2-5AA7-42E5-A007-E3C5D97A11B6}" dt="2024-06-29T02:23:30.510" v="3527" actId="403"/>
            <ac:spMkLst>
              <pc:docMk/>
              <pc:sldMasterMk cId="103907656" sldId="2147483648"/>
              <pc:sldLayoutMk cId="3134255476" sldId="2147483650"/>
              <ac:spMk id="5" creationId="{964CBEB9-C50E-95F3-642B-CF312215430B}"/>
            </ac:spMkLst>
          </pc:spChg>
          <pc:spChg chg="mod">
            <ac:chgData name="Howard Spencer" userId="cc2e1cadd21c3126" providerId="LiveId" clId="{BB2058E2-5AA7-42E5-A007-E3C5D97A11B6}" dt="2024-06-29T02:23:03.072" v="3489" actId="403"/>
            <ac:spMkLst>
              <pc:docMk/>
              <pc:sldMasterMk cId="103907656" sldId="2147483648"/>
              <pc:sldLayoutMk cId="3134255476" sldId="2147483650"/>
              <ac:spMk id="6" creationId="{6EBB2CCC-417D-2B30-36F6-623589ACB48B}"/>
            </ac:spMkLst>
          </pc:spChg>
        </pc:sldLayoutChg>
        <pc:sldLayoutChg chg="modTransition setBg">
          <pc:chgData name="Howard Spencer" userId="cc2e1cadd21c3126" providerId="LiveId" clId="{BB2058E2-5AA7-42E5-A007-E3C5D97A11B6}" dt="2024-07-01T00:54:34.543" v="9589"/>
          <pc:sldLayoutMkLst>
            <pc:docMk/>
            <pc:sldMasterMk cId="103907656" sldId="2147483648"/>
            <pc:sldLayoutMk cId="2004260788" sldId="2147483651"/>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1979758300" sldId="2147483652"/>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1521111075" sldId="2147483653"/>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3801502218" sldId="2147483654"/>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3093977117" sldId="2147483655"/>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1827445021" sldId="2147483656"/>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947809982" sldId="2147483657"/>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3323530300" sldId="2147483658"/>
          </pc:sldLayoutMkLst>
        </pc:sldLayoutChg>
        <pc:sldLayoutChg chg="modTransition setBg">
          <pc:chgData name="Howard Spencer" userId="cc2e1cadd21c3126" providerId="LiveId" clId="{BB2058E2-5AA7-42E5-A007-E3C5D97A11B6}" dt="2024-07-01T00:54:34.543" v="9589"/>
          <pc:sldLayoutMkLst>
            <pc:docMk/>
            <pc:sldMasterMk cId="103907656" sldId="2147483648"/>
            <pc:sldLayoutMk cId="1122565783"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0D9AB9-1555-58A4-C00A-8BCB959715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The Preventable Tragedy of The Radium Girls</a:t>
            </a:r>
          </a:p>
        </p:txBody>
      </p:sp>
      <p:sp>
        <p:nvSpPr>
          <p:cNvPr id="3" name="Date Placeholder 2">
            <a:extLst>
              <a:ext uri="{FF2B5EF4-FFF2-40B4-BE49-F238E27FC236}">
                <a16:creationId xmlns:a16="http://schemas.microsoft.com/office/drawing/2014/main" id="{F56F4F60-1A3D-615C-52F4-B53AF8BEE0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27EBB6-DDF0-42FA-B3C7-E5C3E100618F}" type="datetime1">
              <a:rPr lang="en-US" smtClean="0"/>
              <a:t>9/18/2024</a:t>
            </a:fld>
            <a:endParaRPr lang="en-US" dirty="0"/>
          </a:p>
        </p:txBody>
      </p:sp>
      <p:sp>
        <p:nvSpPr>
          <p:cNvPr id="4" name="Footer Placeholder 3">
            <a:extLst>
              <a:ext uri="{FF2B5EF4-FFF2-40B4-BE49-F238E27FC236}">
                <a16:creationId xmlns:a16="http://schemas.microsoft.com/office/drawing/2014/main" id="{10F2136D-E94F-61BD-EA30-CF43832D96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Notes produced for this presentation by H.W. Spencer, CSP</a:t>
            </a:r>
          </a:p>
        </p:txBody>
      </p:sp>
      <p:sp>
        <p:nvSpPr>
          <p:cNvPr id="5" name="Slide Number Placeholder 4">
            <a:extLst>
              <a:ext uri="{FF2B5EF4-FFF2-40B4-BE49-F238E27FC236}">
                <a16:creationId xmlns:a16="http://schemas.microsoft.com/office/drawing/2014/main" id="{316495BE-5228-6097-1411-1EE0C792E7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394E8D-C27F-4C4F-A8EB-79F2D9A48CFE}" type="slidenum">
              <a:rPr lang="en-US" smtClean="0"/>
              <a:t>‹#›</a:t>
            </a:fld>
            <a:endParaRPr lang="en-US" dirty="0"/>
          </a:p>
        </p:txBody>
      </p:sp>
    </p:spTree>
    <p:extLst>
      <p:ext uri="{BB962C8B-B14F-4D97-AF65-F5344CB8AC3E}">
        <p14:creationId xmlns:p14="http://schemas.microsoft.com/office/powerpoint/2010/main" val="327742859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99051" y="118747"/>
            <a:ext cx="4214153" cy="482538"/>
          </a:xfrm>
          <a:prstGeom prst="rect">
            <a:avLst/>
          </a:prstGeom>
        </p:spPr>
        <p:txBody>
          <a:bodyPr vert="horz" lIns="91440" tIns="45720" rIns="91440" bIns="45720" rtlCol="0"/>
          <a:lstStyle>
            <a:lvl1pPr algn="l">
              <a:defRPr sz="1200">
                <a:latin typeface="Arial Black" panose="020B0A04020102020204" pitchFamily="34" charset="0"/>
              </a:defRPr>
            </a:lvl1pPr>
          </a:lstStyle>
          <a:p>
            <a:r>
              <a:rPr lang="en-US" dirty="0"/>
              <a:t>The Preventable Tragedy of The Radium Girls</a:t>
            </a:r>
          </a:p>
        </p:txBody>
      </p:sp>
      <p:sp>
        <p:nvSpPr>
          <p:cNvPr id="3" name="Date Placeholder 2"/>
          <p:cNvSpPr>
            <a:spLocks noGrp="1"/>
          </p:cNvSpPr>
          <p:nvPr>
            <p:ph type="dt" idx="1"/>
          </p:nvPr>
        </p:nvSpPr>
        <p:spPr>
          <a:xfrm>
            <a:off x="4963885" y="106875"/>
            <a:ext cx="1208315" cy="458788"/>
          </a:xfrm>
          <a:prstGeom prst="rect">
            <a:avLst/>
          </a:prstGeom>
        </p:spPr>
        <p:txBody>
          <a:bodyPr vert="horz" lIns="91440" tIns="45720" rIns="91440" bIns="45720" rtlCol="0"/>
          <a:lstStyle>
            <a:lvl1pPr algn="r">
              <a:defRPr sz="1200"/>
            </a:lvl1pPr>
          </a:lstStyle>
          <a:p>
            <a:fld id="{B3AB67B2-102A-4CA0-8A19-1D797D91EF9A}" type="datetime1">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19103" y="8317079"/>
            <a:ext cx="4214153" cy="458787"/>
          </a:xfrm>
          <a:prstGeom prst="rect">
            <a:avLst/>
          </a:prstGeom>
        </p:spPr>
        <p:txBody>
          <a:bodyPr vert="horz" lIns="91440" tIns="45720" rIns="91440" bIns="45720" rtlCol="0" anchor="b"/>
          <a:lstStyle>
            <a:lvl1pPr algn="l">
              <a:defRPr sz="1200">
                <a:solidFill>
                  <a:schemeClr val="tx1"/>
                </a:solidFill>
              </a:defRPr>
            </a:lvl1pPr>
          </a:lstStyle>
          <a:p>
            <a:r>
              <a:rPr lang="en-US" dirty="0"/>
              <a:t>Notes produced for this presentation by H.W. Spencer, CSP</a:t>
            </a:r>
          </a:p>
        </p:txBody>
      </p:sp>
      <p:sp>
        <p:nvSpPr>
          <p:cNvPr id="7" name="Slide Number Placeholder 6"/>
          <p:cNvSpPr>
            <a:spLocks noGrp="1"/>
          </p:cNvSpPr>
          <p:nvPr>
            <p:ph type="sldNum" sz="quarter" idx="5"/>
          </p:nvPr>
        </p:nvSpPr>
        <p:spPr>
          <a:xfrm>
            <a:off x="5272645" y="8364581"/>
            <a:ext cx="966252" cy="458787"/>
          </a:xfrm>
          <a:prstGeom prst="rect">
            <a:avLst/>
          </a:prstGeom>
        </p:spPr>
        <p:txBody>
          <a:bodyPr vert="horz" lIns="91440" tIns="45720" rIns="91440" bIns="45720" rtlCol="0" anchor="b"/>
          <a:lstStyle>
            <a:lvl1pPr algn="r">
              <a:defRPr sz="1200"/>
            </a:lvl1pPr>
          </a:lstStyle>
          <a:p>
            <a:fld id="{C096C212-F768-4851-BC2A-1B8975C87E35}" type="slidenum">
              <a:rPr lang="en-US" smtClean="0"/>
              <a:t>‹#›</a:t>
            </a:fld>
            <a:endParaRPr lang="en-US" dirty="0"/>
          </a:p>
        </p:txBody>
      </p:sp>
    </p:spTree>
    <p:extLst>
      <p:ext uri="{BB962C8B-B14F-4D97-AF65-F5344CB8AC3E}">
        <p14:creationId xmlns:p14="http://schemas.microsoft.com/office/powerpoint/2010/main" val="38736272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rr/news/topics/radium.html?loclr=blogs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amninteresting.com/undark-and-the-radium-gir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Energy_Policy_Act_of_2005"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Syphilis" TargetMode="External"/><Relationship Id="rId5" Type="http://schemas.openxmlformats.org/officeDocument/2006/relationships/hyperlink" Target="https://en.wikipedia.org/wiki/Radium_dial#cite_note-NRC-9" TargetMode="External"/><Relationship Id="rId4" Type="http://schemas.openxmlformats.org/officeDocument/2006/relationships/hyperlink" Target="https://en.wikipedia.org/wiki/United_States_Nuclear_Regulatory_Commissi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ink.springer.com/article/10.1557/mrs.2019.278#auth-Ainissa-Ramirez"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ood_and_Drug_Administr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Patent_medicin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books/NBK59599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pa.gov/superfund/search-superfund-sites-where-you-l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30288"/>
            <a:ext cx="5486400" cy="3086100"/>
          </a:xfrm>
        </p:spPr>
      </p:sp>
      <p:sp>
        <p:nvSpPr>
          <p:cNvPr id="3" name="Notes Placeholder 2"/>
          <p:cNvSpPr>
            <a:spLocks noGrp="1"/>
          </p:cNvSpPr>
          <p:nvPr>
            <p:ph type="body" idx="1"/>
          </p:nvPr>
        </p:nvSpPr>
        <p:spPr>
          <a:xfrm>
            <a:off x="581892" y="4286992"/>
            <a:ext cx="5590308" cy="3654631"/>
          </a:xfrm>
        </p:spPr>
        <p:txBody>
          <a:bodyPr/>
          <a:lstStyle/>
          <a:p>
            <a:pPr algn="just"/>
            <a:r>
              <a:rPr lang="en-US" b="0" i="0" dirty="0">
                <a:effectLst/>
                <a:latin typeface="Arial" panose="020B0604020202020204" pitchFamily="34" charset="0"/>
                <a:cs typeface="Arial" panose="020B0604020202020204" pitchFamily="34" charset="0"/>
              </a:rPr>
              <a:t>When Marie and </a:t>
            </a:r>
            <a:r>
              <a:rPr lang="en-US" b="0" i="0" dirty="0" err="1">
                <a:effectLst/>
                <a:latin typeface="Arial" panose="020B0604020202020204" pitchFamily="34" charset="0"/>
                <a:cs typeface="Arial" panose="020B0604020202020204" pitchFamily="34" charset="0"/>
              </a:rPr>
              <a:t>Piere</a:t>
            </a:r>
            <a:r>
              <a:rPr lang="en-US" b="0" i="0" dirty="0">
                <a:effectLst/>
                <a:latin typeface="Arial" panose="020B0604020202020204" pitchFamily="34" charset="0"/>
                <a:cs typeface="Arial" panose="020B0604020202020204" pitchFamily="34" charset="0"/>
              </a:rPr>
              <a:t> Curie discovered </a:t>
            </a:r>
            <a:r>
              <a:rPr lang="en-US"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radium</a:t>
            </a:r>
            <a:r>
              <a:rPr lang="en-US" b="0" i="0" dirty="0">
                <a:effectLst/>
                <a:latin typeface="Arial" panose="020B0604020202020204" pitchFamily="34" charset="0"/>
                <a:cs typeface="Arial" panose="020B0604020202020204" pitchFamily="34" charset="0"/>
              </a:rPr>
              <a:t> in 1898, it was soon viewed as a wondrous and powerful element: a cure for cancer, and a source of beauty and vitality. </a:t>
            </a:r>
            <a:r>
              <a:rPr lang="en-US" b="0" i="0" dirty="0">
                <a:effectLst/>
                <a:highlight>
                  <a:srgbClr val="FFFFFF"/>
                </a:highlight>
                <a:latin typeface="Arial" panose="020B0604020202020204" pitchFamily="34" charset="0"/>
                <a:cs typeface="Arial" panose="020B0604020202020204" pitchFamily="34" charset="0"/>
              </a:rPr>
              <a:t>The radium girls, as the newspapers called them, were still </a:t>
            </a:r>
            <a:r>
              <a:rPr lang="en-US" b="0" i="0" dirty="0">
                <a:effectLst/>
                <a:latin typeface="Arial" panose="020B0604020202020204" pitchFamily="34" charset="0"/>
                <a:cs typeface="Arial" panose="020B0604020202020204" pitchFamily="34" charset="0"/>
              </a:rPr>
              <a:t>in their 20s</a:t>
            </a:r>
            <a:r>
              <a:rPr lang="en-US" b="0" i="0" dirty="0">
                <a:effectLst/>
                <a:highlight>
                  <a:srgbClr val="FFFFFF"/>
                </a:highlight>
                <a:latin typeface="Arial" panose="020B0604020202020204" pitchFamily="34" charset="0"/>
                <a:cs typeface="Arial" panose="020B0604020202020204" pitchFamily="34" charset="0"/>
              </a:rPr>
              <a:t>; </a:t>
            </a:r>
            <a:r>
              <a:rPr lang="en-US" b="0" i="0" dirty="0">
                <a:solidFill>
                  <a:srgbClr val="474747"/>
                </a:solidFill>
                <a:effectLst/>
                <a:highlight>
                  <a:srgbClr val="FFFFFF"/>
                </a:highlight>
                <a:latin typeface="Arial" panose="020B0604020202020204" pitchFamily="34" charset="0"/>
                <a:cs typeface="Arial" panose="020B0604020202020204" pitchFamily="34" charset="0"/>
              </a:rPr>
              <a:t>some as young as </a:t>
            </a:r>
            <a:r>
              <a:rPr lang="en-US" dirty="0">
                <a:latin typeface="Arial" panose="020B0604020202020204" pitchFamily="34" charset="0"/>
                <a:cs typeface="Arial" panose="020B0604020202020204" pitchFamily="34" charset="0"/>
              </a:rPr>
              <a:t>11 &amp; 13 </a:t>
            </a:r>
            <a:r>
              <a:rPr lang="en-US" b="0" i="0" dirty="0">
                <a:solidFill>
                  <a:srgbClr val="474747"/>
                </a:solidFill>
                <a:effectLst/>
                <a:highlight>
                  <a:srgbClr val="FFFFFF"/>
                </a:highlight>
                <a:latin typeface="Arial" panose="020B0604020202020204" pitchFamily="34" charset="0"/>
                <a:cs typeface="Arial" panose="020B0604020202020204" pitchFamily="34" charset="0"/>
              </a:rPr>
              <a:t>m</a:t>
            </a:r>
            <a:r>
              <a:rPr lang="en-US" b="0" i="0" dirty="0">
                <a:effectLst/>
                <a:highlight>
                  <a:srgbClr val="FFFFFF"/>
                </a:highlight>
                <a:latin typeface="Arial" panose="020B0604020202020204" pitchFamily="34" charset="0"/>
                <a:cs typeface="Arial" panose="020B0604020202020204" pitchFamily="34" charset="0"/>
              </a:rPr>
              <a:t>any were newlyweds with young children. </a:t>
            </a:r>
          </a:p>
          <a:p>
            <a:pPr algn="just"/>
            <a:r>
              <a:rPr lang="en-US" b="0" i="0" dirty="0">
                <a:solidFill>
                  <a:srgbClr val="202124"/>
                </a:solidFill>
                <a:effectLst/>
                <a:highlight>
                  <a:srgbClr val="FFFFFF"/>
                </a:highlight>
                <a:latin typeface="Arial" panose="020B0604020202020204" pitchFamily="34" charset="0"/>
                <a:cs typeface="Arial" panose="020B0604020202020204" pitchFamily="34" charset="0"/>
              </a:rPr>
              <a:t>Some earned &gt;3 times the salary of the average factory-floor worker. Some earned more than their fathers. They were ranked in the top 5% of female wage earners &amp; on average took home </a:t>
            </a:r>
            <a:r>
              <a:rPr lang="en-US" b="0" i="0" dirty="0">
                <a:solidFill>
                  <a:srgbClr val="040C28"/>
                </a:solidFill>
                <a:effectLst/>
                <a:latin typeface="Arial" panose="020B0604020202020204" pitchFamily="34" charset="0"/>
                <a:cs typeface="Arial" panose="020B0604020202020204" pitchFamily="34" charset="0"/>
              </a:rPr>
              <a:t>$20 ($370) a week</a:t>
            </a:r>
            <a:r>
              <a:rPr lang="en-US" b="0" i="0" dirty="0">
                <a:solidFill>
                  <a:srgbClr val="202124"/>
                </a:solidFill>
                <a:effectLst/>
                <a:highlight>
                  <a:srgbClr val="FFFFFF"/>
                </a:highlight>
                <a:latin typeface="Arial" panose="020B0604020202020204" pitchFamily="34" charset="0"/>
                <a:cs typeface="Arial" panose="020B0604020202020204" pitchFamily="34" charset="0"/>
              </a:rPr>
              <a:t>. Girls lucky enough to be employed felt blessed—proud to be one of the “shining girls.”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96C212-F768-4851-BC2A-1B8975C87E35}" type="slidenum">
              <a:rPr lang="en-US" smtClean="0"/>
              <a:t>1</a:t>
            </a:fld>
            <a:endParaRPr lang="en-US" dirty="0"/>
          </a:p>
        </p:txBody>
      </p:sp>
      <p:sp>
        <p:nvSpPr>
          <p:cNvPr id="5" name="Date Placeholder 4">
            <a:extLst>
              <a:ext uri="{FF2B5EF4-FFF2-40B4-BE49-F238E27FC236}">
                <a16:creationId xmlns:a16="http://schemas.microsoft.com/office/drawing/2014/main" id="{E292C201-D6A1-D30A-9D84-E38EADEB3DA7}"/>
              </a:ext>
            </a:extLst>
          </p:cNvPr>
          <p:cNvSpPr>
            <a:spLocks noGrp="1"/>
          </p:cNvSpPr>
          <p:nvPr>
            <p:ph type="dt" idx="1"/>
          </p:nvPr>
        </p:nvSpPr>
        <p:spPr/>
        <p:txBody>
          <a:bodyPr/>
          <a:lstStyle/>
          <a:p>
            <a:fld id="{376A47BE-F768-4A78-B7C0-43E9A1F9AAC0}" type="datetime1">
              <a:rPr lang="en-US" smtClean="0"/>
              <a:t>9/18/2024</a:t>
            </a:fld>
            <a:endParaRPr lang="en-US" dirty="0"/>
          </a:p>
        </p:txBody>
      </p:sp>
      <p:sp>
        <p:nvSpPr>
          <p:cNvPr id="6" name="Footer Placeholder 5">
            <a:extLst>
              <a:ext uri="{FF2B5EF4-FFF2-40B4-BE49-F238E27FC236}">
                <a16:creationId xmlns:a16="http://schemas.microsoft.com/office/drawing/2014/main" id="{3B7C17F5-29BA-218C-FCDA-09B59CBB19DF}"/>
              </a:ext>
            </a:extLst>
          </p:cNvPr>
          <p:cNvSpPr>
            <a:spLocks noGrp="1"/>
          </p:cNvSpPr>
          <p:nvPr>
            <p:ph type="ftr" sz="quarter" idx="4"/>
          </p:nvPr>
        </p:nvSpPr>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387377B5-7F5B-B077-084F-8C68D2ECB014}"/>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49136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0538"/>
            <a:ext cx="5486400" cy="3086100"/>
          </a:xfrm>
        </p:spPr>
      </p:sp>
      <p:sp>
        <p:nvSpPr>
          <p:cNvPr id="3" name="Notes Placeholder 2"/>
          <p:cNvSpPr>
            <a:spLocks noGrp="1"/>
          </p:cNvSpPr>
          <p:nvPr>
            <p:ph type="body" idx="1"/>
          </p:nvPr>
        </p:nvSpPr>
        <p:spPr>
          <a:xfrm>
            <a:off x="522514" y="3576638"/>
            <a:ext cx="5878286" cy="4424362"/>
          </a:xfrm>
        </p:spPr>
        <p:txBody>
          <a:bodyPr/>
          <a:lstStyle/>
          <a:p>
            <a:pPr algn="just"/>
            <a:r>
              <a:rPr lang="en-US" b="0" i="0" dirty="0">
                <a:effectLst/>
                <a:highlight>
                  <a:srgbClr val="FFFFFF"/>
                </a:highlight>
                <a:latin typeface="Arial" panose="020B0604020202020204" pitchFamily="34" charset="0"/>
                <a:cs typeface="Arial" panose="020B0604020202020204" pitchFamily="34" charset="0"/>
              </a:rPr>
              <a:t>While calcium strengthens, radium eats away, leaving the bones under attack from alpha radiation from the inside. </a:t>
            </a:r>
            <a:r>
              <a:rPr lang="en-US" b="0" i="0" dirty="0">
                <a:effectLst/>
                <a:latin typeface="Arial" panose="020B0604020202020204" pitchFamily="34" charset="0"/>
                <a:cs typeface="Arial" panose="020B0604020202020204" pitchFamily="34" charset="0"/>
              </a:rPr>
              <a:t>This condition would later become known as “radium jaw.” By 1924, 50 women who worked at the Orange factory had reported illness, &amp; 12 had died. </a:t>
            </a:r>
          </a:p>
          <a:p>
            <a:pPr algn="just"/>
            <a:endParaRPr lang="en-US" dirty="0">
              <a:latin typeface="Arial" panose="020B0604020202020204" pitchFamily="34" charset="0"/>
              <a:cs typeface="Arial" panose="020B0604020202020204" pitchFamily="34" charset="0"/>
            </a:endParaRPr>
          </a:p>
          <a:p>
            <a:pPr algn="just"/>
            <a:r>
              <a:rPr lang="en-US" b="0" i="0" dirty="0">
                <a:effectLst/>
                <a:highlight>
                  <a:srgbClr val="FFFFFF"/>
                </a:highlight>
                <a:latin typeface="Arial" panose="020B0604020202020204" pitchFamily="34" charset="0"/>
                <a:cs typeface="Arial" panose="020B0604020202020204" pitchFamily="34" charset="0"/>
              </a:rPr>
              <a:t>Every one of the workers from the Waterbury Clock Company died terrible and protracted deaths from rare forms of cancer and bone sarcomas. Some had softball-sized growths on their chins or knees. All of them suffered tremendous pain</a:t>
            </a:r>
          </a:p>
          <a:p>
            <a:pPr algn="just"/>
            <a:endParaRPr lang="en-US" dirty="0">
              <a:highlight>
                <a:srgbClr val="FFFFFF"/>
              </a:highlight>
              <a:latin typeface="Arial" panose="020B0604020202020204" pitchFamily="34" charset="0"/>
              <a:cs typeface="Arial" panose="020B0604020202020204" pitchFamily="34" charset="0"/>
            </a:endParaRPr>
          </a:p>
          <a:p>
            <a:pPr algn="just"/>
            <a:r>
              <a:rPr lang="en-US" b="0" i="0" dirty="0">
                <a:solidFill>
                  <a:srgbClr val="0F1111"/>
                </a:solidFill>
                <a:effectLst/>
                <a:highlight>
                  <a:srgbClr val="FFFFFF"/>
                </a:highlight>
                <a:latin typeface="Arial" panose="020B0604020202020204" pitchFamily="34" charset="0"/>
                <a:cs typeface="Arial" panose="020B0604020202020204" pitchFamily="34" charset="0"/>
              </a:rPr>
              <a:t>The residue from radium extraction looked like seaside sand, and the company had offloaded this industrial waste by selling it to schools and playgrounds to use in their children’s sandboxes;</a:t>
            </a:r>
          </a:p>
          <a:p>
            <a:pPr algn="just"/>
            <a:endParaRPr lang="en-US" b="0" i="0" dirty="0">
              <a:solidFill>
                <a:srgbClr val="0F1111"/>
              </a:solidFill>
              <a:effectLst/>
              <a:highlight>
                <a:srgbClr val="FFFFFF"/>
              </a:highlight>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If radium is swallowed in water or with food, most (about 80 percent) will promptly leave the body in the feces. The other 20 percent will enter the bloodstream and be carried to all body parts. Some of this radium will then be excreted in the feces and urine daily; however, a portion will remain in the bones throughout the person’s lifetime. </a:t>
            </a:r>
          </a:p>
          <a:p>
            <a:pPr algn="just"/>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dirty="0"/>
              <a:t>The Preventable Tragedy of The Radium Girls</a:t>
            </a:r>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dirty="0"/>
              <a:t>Notes produced for this presentation by H.W. Spencer, CSP</a:t>
            </a:r>
          </a:p>
        </p:txBody>
      </p:sp>
      <p:sp>
        <p:nvSpPr>
          <p:cNvPr id="7" name="Slide Number Placeholder 6"/>
          <p:cNvSpPr>
            <a:spLocks noGrp="1"/>
          </p:cNvSpPr>
          <p:nvPr>
            <p:ph type="sldNum" sz="quarter" idx="5"/>
          </p:nvPr>
        </p:nvSpPr>
        <p:spPr/>
        <p:txBody>
          <a:bodyPr/>
          <a:lstStyle/>
          <a:p>
            <a:fld id="{C096C212-F768-4851-BC2A-1B8975C87E35}" type="slidenum">
              <a:rPr lang="en-US" smtClean="0"/>
              <a:t>11</a:t>
            </a:fld>
            <a:endParaRPr lang="en-US" dirty="0"/>
          </a:p>
        </p:txBody>
      </p:sp>
    </p:spTree>
    <p:extLst>
      <p:ext uri="{BB962C8B-B14F-4D97-AF65-F5344CB8AC3E}">
        <p14:creationId xmlns:p14="http://schemas.microsoft.com/office/powerpoint/2010/main" val="211744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465138"/>
            <a:ext cx="5486400" cy="3086100"/>
          </a:xfrm>
        </p:spPr>
      </p:sp>
      <p:sp>
        <p:nvSpPr>
          <p:cNvPr id="3" name="Notes Placeholder 2"/>
          <p:cNvSpPr>
            <a:spLocks noGrp="1"/>
          </p:cNvSpPr>
          <p:nvPr>
            <p:ph type="body" idx="1"/>
          </p:nvPr>
        </p:nvSpPr>
        <p:spPr>
          <a:xfrm>
            <a:off x="320633" y="3551238"/>
            <a:ext cx="6305797" cy="5127624"/>
          </a:xfrm>
        </p:spPr>
        <p:txBody>
          <a:bodyPr/>
          <a:lstStyle/>
          <a:p>
            <a:pPr algn="just"/>
            <a:r>
              <a:rPr lang="en-US" dirty="0">
                <a:solidFill>
                  <a:srgbClr val="000000"/>
                </a:solidFill>
                <a:highlight>
                  <a:srgbClr val="FFFF00"/>
                </a:highlight>
                <a:latin typeface="Arial" panose="020B0604020202020204" pitchFamily="34" charset="0"/>
                <a:cs typeface="Arial" panose="020B0604020202020204" pitchFamily="34" charset="0"/>
              </a:rPr>
              <a:t>The radioactive material used in the NJ plant contained predominantly mesothelium with smaller amounts of radium. Mesothelium, an isotope of radium, has a faster rate of atomic decay, and therefore, emits greater amounts of radiation in the first few years following its ingestion</a:t>
            </a:r>
            <a:endParaRPr lang="en-US" b="0" i="0" dirty="0">
              <a:solidFill>
                <a:srgbClr val="000000"/>
              </a:solidFill>
              <a:effectLst/>
              <a:latin typeface="Arial" panose="020B0604020202020204" pitchFamily="34" charset="0"/>
              <a:cs typeface="Arial" panose="020B0604020202020204" pitchFamily="34" charset="0"/>
            </a:endParaRPr>
          </a:p>
          <a:p>
            <a:pPr algn="just"/>
            <a:r>
              <a:rPr lang="en-US" b="0" i="0" dirty="0">
                <a:solidFill>
                  <a:srgbClr val="000000"/>
                </a:solidFill>
                <a:effectLst/>
                <a:latin typeface="Arial" panose="020B0604020202020204" pitchFamily="34" charset="0"/>
                <a:cs typeface="Arial" panose="020B0604020202020204" pitchFamily="34" charset="0"/>
              </a:rPr>
              <a:t>Harvard physiologist Cecil Drinker, who later investigated the factories, </a:t>
            </a:r>
            <a:r>
              <a:rPr lang="en-US" b="0" i="0" u="none" strike="noStrike" dirty="0">
                <a:effectLst/>
                <a:latin typeface="Arial" panose="020B0604020202020204" pitchFamily="34" charset="0"/>
                <a:cs typeface="Arial" panose="020B0604020202020204" pitchFamily="34" charset="0"/>
                <a:hlinkClick r:id="rId3"/>
              </a:rPr>
              <a:t>reported</a:t>
            </a:r>
            <a:r>
              <a:rPr lang="en-US" b="0" i="0" dirty="0">
                <a:solidFill>
                  <a:srgbClr val="000000"/>
                </a:solidFill>
                <a:effectLst/>
                <a:latin typeface="Arial" panose="020B0604020202020204" pitchFamily="34" charset="0"/>
                <a:cs typeface="Arial" panose="020B0604020202020204" pitchFamily="34" charset="0"/>
              </a:rPr>
              <a:t>, “Dust samples collected in the workroom from various locations and from chairs not used by the workers were all luminous in the dark room. Their hair, faces, hands, arms, necks, dresses, underclothes, even the corsets of the dial painters were luminous. One of the girls showed luminous spots on her legs and thighs. The back of another was luminous almost to the waist.”</a:t>
            </a:r>
          </a:p>
          <a:p>
            <a:pPr algn="just"/>
            <a:r>
              <a:rPr lang="en-US" b="0" i="0" dirty="0">
                <a:solidFill>
                  <a:srgbClr val="000000"/>
                </a:solidFill>
                <a:effectLst/>
                <a:latin typeface="Arial" panose="020B0604020202020204" pitchFamily="34" charset="0"/>
                <a:cs typeface="Arial" panose="020B0604020202020204" pitchFamily="34" charset="0"/>
              </a:rPr>
              <a:t>The radium ingested by the dial-painters became embedded in their bones and accumulated over time, becoming a source of ionizing radiation within the body. This internal source of radiation gradually killed healthy cells and eventually destroyed their bone marrow and blood cells, culminating in the horrific symptoms the dial painters were experiencing.</a:t>
            </a:r>
            <a:endParaRPr lang="en-US" dirty="0">
              <a:solidFill>
                <a:srgbClr val="000000"/>
              </a:solidFill>
              <a:latin typeface="Arial" panose="020B0604020202020204" pitchFamily="34" charset="0"/>
              <a:cs typeface="Arial" panose="020B0604020202020204" pitchFamily="34" charset="0"/>
            </a:endParaRPr>
          </a:p>
          <a:p>
            <a:pPr algn="just"/>
            <a:r>
              <a:rPr lang="en-US" b="0" i="0" dirty="0">
                <a:solidFill>
                  <a:srgbClr val="474747"/>
                </a:solidFill>
                <a:effectLst/>
                <a:highlight>
                  <a:srgbClr val="FFFFFF"/>
                </a:highlight>
                <a:latin typeface="Arial" panose="020B0604020202020204" pitchFamily="34" charset="0"/>
                <a:cs typeface="Arial" panose="020B0604020202020204" pitchFamily="34" charset="0"/>
              </a:rPr>
              <a:t>There is a significant correlation was found between radium ingestion level and reaction times. Residents with higher levels of ingestion of </a:t>
            </a:r>
            <a:r>
              <a:rPr lang="en-US" b="0" i="0" baseline="30000" dirty="0">
                <a:solidFill>
                  <a:srgbClr val="474747"/>
                </a:solidFill>
                <a:effectLst/>
                <a:highlight>
                  <a:srgbClr val="FFFFFF"/>
                </a:highlight>
                <a:latin typeface="Arial" panose="020B0604020202020204" pitchFamily="34" charset="0"/>
                <a:cs typeface="Arial" panose="020B0604020202020204" pitchFamily="34" charset="0"/>
              </a:rPr>
              <a:t>226</a:t>
            </a:r>
            <a:r>
              <a:rPr lang="en-US" b="0" i="0" dirty="0">
                <a:solidFill>
                  <a:srgbClr val="474747"/>
                </a:solidFill>
                <a:effectLst/>
                <a:highlight>
                  <a:srgbClr val="FFFFFF"/>
                </a:highlight>
                <a:latin typeface="Arial" panose="020B0604020202020204" pitchFamily="34" charset="0"/>
                <a:cs typeface="Arial" panose="020B0604020202020204" pitchFamily="34" charset="0"/>
              </a:rPr>
              <a:t>Ra had longer reaction times.</a:t>
            </a:r>
          </a:p>
          <a:p>
            <a:pPr algn="just"/>
            <a:r>
              <a:rPr lang="en-US" b="0" i="0" dirty="0">
                <a:solidFill>
                  <a:srgbClr val="212121"/>
                </a:solidFill>
                <a:effectLst/>
                <a:highlight>
                  <a:srgbClr val="FFFFFF"/>
                </a:highlight>
                <a:latin typeface="Arial" panose="020B0604020202020204" pitchFamily="34" charset="0"/>
                <a:cs typeface="Arial" panose="020B0604020202020204" pitchFamily="34" charset="0"/>
              </a:rPr>
              <a:t>one difference between facilities that had an impact on radium intake was the type of adhesive used. Compared to an oil-varnish adhesive, paint applied with a water-based adhesive usually resulted in more frequent lip-pointing as water tends to separate brush hairs and was also less objectionable to put in the mouth. Also, paint was easier to apply with a stylus of some kind (e.g. glass rod or metal pen) with oil-varnish adhesive, which is likely why European dial painters did not exhibit the same effects as early American dial painters.</a:t>
            </a:r>
          </a:p>
          <a:p>
            <a:pPr algn="just"/>
            <a:r>
              <a:rPr lang="en-US" b="0" i="0" dirty="0">
                <a:solidFill>
                  <a:srgbClr val="141415"/>
                </a:solidFill>
                <a:effectLst/>
                <a:highlight>
                  <a:srgbClr val="FFFFFF"/>
                </a:highlight>
                <a:latin typeface="Arial" panose="020B0604020202020204" pitchFamily="34" charset="0"/>
                <a:cs typeface="Arial" panose="020B0604020202020204" pitchFamily="34" charset="0"/>
              </a:rPr>
              <a:t>The last wristwatches to employ radium-containing radio luminescent paint were produced in the U.S. in 1968. Estimates of the average dose to the gonads for someone wearing such a watch ranged from 0.5 to 3 mrem per year.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5272645" y="8483331"/>
            <a:ext cx="966252" cy="458787"/>
          </a:xfrm>
        </p:spPr>
        <p:txBody>
          <a:bodyPr/>
          <a:lstStyle/>
          <a:p>
            <a:fld id="{C096C212-F768-4851-BC2A-1B8975C87E35}" type="slidenum">
              <a:rPr lang="en-US" smtClean="0"/>
              <a:t>12</a:t>
            </a:fld>
            <a:endParaRPr lang="en-US" dirty="0"/>
          </a:p>
        </p:txBody>
      </p:sp>
      <p:sp>
        <p:nvSpPr>
          <p:cNvPr id="5" name="Date Placeholder 4">
            <a:extLst>
              <a:ext uri="{FF2B5EF4-FFF2-40B4-BE49-F238E27FC236}">
                <a16:creationId xmlns:a16="http://schemas.microsoft.com/office/drawing/2014/main" id="{0A6E2ACE-0990-1360-8452-FE869EA4184C}"/>
              </a:ext>
            </a:extLst>
          </p:cNvPr>
          <p:cNvSpPr>
            <a:spLocks noGrp="1"/>
          </p:cNvSpPr>
          <p:nvPr>
            <p:ph type="dt" idx="1"/>
          </p:nvPr>
        </p:nvSpPr>
        <p:spPr/>
        <p:txBody>
          <a:bodyPr/>
          <a:lstStyle/>
          <a:p>
            <a:fld id="{A2E2D369-9BFC-4254-9ADA-3FB531399660}" type="datetime1">
              <a:rPr lang="en-US" smtClean="0"/>
              <a:t>9/18/2024</a:t>
            </a:fld>
            <a:endParaRPr lang="en-US" dirty="0"/>
          </a:p>
        </p:txBody>
      </p:sp>
      <p:sp>
        <p:nvSpPr>
          <p:cNvPr id="6" name="Footer Placeholder 5">
            <a:extLst>
              <a:ext uri="{FF2B5EF4-FFF2-40B4-BE49-F238E27FC236}">
                <a16:creationId xmlns:a16="http://schemas.microsoft.com/office/drawing/2014/main" id="{DCB8A4DD-15AB-645D-6CF1-496EC7EED3B2}"/>
              </a:ext>
            </a:extLst>
          </p:cNvPr>
          <p:cNvSpPr>
            <a:spLocks noGrp="1"/>
          </p:cNvSpPr>
          <p:nvPr>
            <p:ph type="ftr" sz="quarter" idx="4"/>
          </p:nvPr>
        </p:nvSpPr>
        <p:spPr>
          <a:xfrm>
            <a:off x="619103" y="8530832"/>
            <a:ext cx="4214153" cy="458787"/>
          </a:xfrm>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3B9770FC-95BC-2B61-299A-2D51E8B17C4A}"/>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367248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446088"/>
            <a:ext cx="5459413" cy="3071812"/>
          </a:xfrm>
        </p:spPr>
      </p:sp>
      <p:sp>
        <p:nvSpPr>
          <p:cNvPr id="3" name="Notes Placeholder 2"/>
          <p:cNvSpPr>
            <a:spLocks noGrp="1"/>
          </p:cNvSpPr>
          <p:nvPr>
            <p:ph type="body" idx="1"/>
          </p:nvPr>
        </p:nvSpPr>
        <p:spPr>
          <a:xfrm>
            <a:off x="296883" y="3530024"/>
            <a:ext cx="6388925" cy="5376469"/>
          </a:xfrm>
        </p:spPr>
        <p:txBody>
          <a:bodyPr/>
          <a:lstStyle/>
          <a:p>
            <a:pPr algn="just"/>
            <a:r>
              <a:rPr kumimoji="0" lang="en-US"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Radium Corporation,(</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USRC), President Arthur Roeder attempted to halt the growing concern around 1923. He hired Cecil &amp; Katherine Drinker, researchers at the Harvard School of Public Health. </a:t>
            </a:r>
            <a:r>
              <a:rPr kumimoji="0" lang="en-US"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lang="en-US" b="0" i="0" u="none" strike="noStrike" baseline="0" dirty="0">
                <a:solidFill>
                  <a:srgbClr val="002060"/>
                </a:solidFill>
                <a:latin typeface="Arial" panose="020B0604020202020204" pitchFamily="34" charset="0"/>
                <a:cs typeface="Arial" panose="020B0604020202020204" pitchFamily="34" charset="0"/>
              </a:rPr>
              <a:t>Drinker was a pioneer in industrial medicine &amp;</a:t>
            </a:r>
          </a:p>
          <a:p>
            <a:pPr algn="just"/>
            <a:r>
              <a:rPr lang="en-US" b="0" i="0" u="none" strike="noStrike" baseline="0" dirty="0">
                <a:solidFill>
                  <a:srgbClr val="002060"/>
                </a:solidFill>
                <a:latin typeface="Arial" panose="020B0604020202020204" pitchFamily="34" charset="0"/>
                <a:cs typeface="Arial" panose="020B0604020202020204" pitchFamily="34" charset="0"/>
              </a:rPr>
              <a:t> established industrial hygiene &amp; applied physiology as disciplines in preventive medicine and public Health). </a:t>
            </a:r>
            <a:r>
              <a:rPr lang="en-US" b="0" i="0" u="none" strike="noStrike" baseline="0" dirty="0">
                <a:latin typeface="Arial" panose="020B0604020202020204" pitchFamily="34" charset="0"/>
                <a:cs typeface="Arial" panose="020B0604020202020204" pitchFamily="34" charset="0"/>
              </a:rPr>
              <a:t>In the </a:t>
            </a:r>
            <a:r>
              <a:rPr lang="en-US" dirty="0">
                <a:latin typeface="Arial" panose="020B0604020202020204" pitchFamily="34" charset="0"/>
                <a:cs typeface="Arial" panose="020B0604020202020204" pitchFamily="34" charset="0"/>
              </a:rPr>
              <a:t>D</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rinker’s</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June 1924 report recommended changes in procedures to protect the workers, but Arthur Roeder, president of U.S. Radium, resisted. Many of the authors of pro-radium research had a ﬁnancial interest in the radium corporations</a:t>
            </a:r>
            <a:r>
              <a:rPr kumimoji="0" lang="en-US" b="0" i="0" u="none" strike="noStrike" kern="1200" cap="none" spc="0" normalizeH="0" baseline="0" noProof="0" dirty="0">
                <a:ln>
                  <a:noFill/>
                </a:ln>
                <a:solidFill>
                  <a:srgbClr val="333333"/>
                </a:solidFill>
                <a:effectLst/>
                <a:highlight>
                  <a:srgbClr val="FFFFFF"/>
                </a:highlight>
                <a:uLnTx/>
                <a:uFillTx/>
                <a:latin typeface="Arial" panose="020B0604020202020204" pitchFamily="34" charset="0"/>
                <a:cs typeface="Arial" panose="020B0604020202020204" pitchFamily="34" charset="0"/>
              </a:rPr>
              <a:t>.</a:t>
            </a:r>
          </a:p>
          <a:p>
            <a:pPr algn="just"/>
            <a:r>
              <a:rPr lang="en-US" sz="1200" dirty="0">
                <a:latin typeface="Arial" panose="020B0604020202020204" pitchFamily="34" charset="0"/>
                <a:cs typeface="Arial" panose="020B0604020202020204" pitchFamily="34" charset="0"/>
              </a:rPr>
              <a:t>In April 1925, </a:t>
            </a:r>
            <a:r>
              <a:rPr lang="en-US" sz="1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Alice Hamilton </a:t>
            </a:r>
            <a:r>
              <a:rPr lang="en-US" sz="1200" dirty="0">
                <a:latin typeface="Arial" panose="020B0604020202020204" pitchFamily="34" charset="0"/>
                <a:cs typeface="Arial" panose="020B0604020202020204" pitchFamily="34" charset="0"/>
              </a:rPr>
              <a:t>wrote to Katherine R. Drinker, in the letter, “ Mr. Roeder is not giving you &amp; Dr. Drinker a square deal. He tells everyone he is safe because he has a report from you exonerating him from any possible responsibility in the illness of the girls.</a:t>
            </a:r>
            <a:endParaRPr lang="en-US" sz="1200" dirty="0">
              <a:solidFill>
                <a:srgbClr val="333333"/>
              </a:solidFill>
              <a:highlight>
                <a:srgbClr val="FFFFFF"/>
              </a:highlight>
              <a:latin typeface="Arial" panose="020B0604020202020204" pitchFamily="34" charset="0"/>
              <a:cs typeface="Arial" panose="020B0604020202020204" pitchFamily="34" charset="0"/>
            </a:endParaRPr>
          </a:p>
          <a:p>
            <a:pPr algn="just"/>
            <a:r>
              <a:rPr lang="en-US" b="0" i="0" dirty="0">
                <a:solidFill>
                  <a:srgbClr val="333333"/>
                </a:solidFill>
                <a:effectLst/>
                <a:highlight>
                  <a:srgbClr val="FFFFFF"/>
                </a:highlight>
                <a:latin typeface="Arial" panose="020B0604020202020204" pitchFamily="34" charset="0"/>
                <a:cs typeface="Arial" panose="020B0604020202020204" pitchFamily="34" charset="0"/>
              </a:rPr>
              <a:t>After Hamilton’s letter, Cecil Drinker realized why Roeder had been stalling him and trying to keep his report from being published. Drinker then sent his original report to the Department of Labor and published it in </a:t>
            </a:r>
            <a:r>
              <a:rPr lang="en-US" dirty="0">
                <a:latin typeface="Arial" panose="020B0604020202020204" pitchFamily="34" charset="0"/>
                <a:cs typeface="Arial" panose="020B0604020202020204" pitchFamily="34" charset="0"/>
              </a:rPr>
              <a:t>the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Journal of Industrial Hygiene </a:t>
            </a:r>
            <a:r>
              <a:rPr lang="en-US" dirty="0">
                <a:latin typeface="Arial" panose="020B0604020202020204" pitchFamily="34" charset="0"/>
                <a:cs typeface="Arial" panose="020B0604020202020204" pitchFamily="34" charset="0"/>
              </a:rPr>
              <a:t>in August 1925</a:t>
            </a:r>
            <a:r>
              <a:rPr lang="en-US" dirty="0"/>
              <a:t>, </a:t>
            </a:r>
            <a:r>
              <a:rPr lang="en-US" b="0" i="0" dirty="0">
                <a:solidFill>
                  <a:srgbClr val="333333"/>
                </a:solidFill>
                <a:effectLst/>
                <a:highlight>
                  <a:srgbClr val="FFFFFF"/>
                </a:highlight>
                <a:latin typeface="Arial" panose="020B0604020202020204" pitchFamily="34" charset="0"/>
                <a:cs typeface="Arial" panose="020B0604020202020204" pitchFamily="34" charset="0"/>
              </a:rPr>
              <a:t>despite U.S. Radium’s threats. Meanwhile, a Consumer League consultant trumped the Drinkers by reading a radium necrosis paper at the American Medical Association conference. Drinker finally published the paper later that year</a:t>
            </a:r>
          </a:p>
          <a:p>
            <a:pPr algn="just"/>
            <a:r>
              <a:rPr lang="en-US" dirty="0">
                <a:solidFill>
                  <a:srgbClr val="333333"/>
                </a:solidFill>
                <a:highlight>
                  <a:srgbClr val="FFFFFF"/>
                </a:highlight>
                <a:latin typeface="Arial" panose="020B0604020202020204" pitchFamily="34" charset="0"/>
                <a:cs typeface="Arial" panose="020B0604020202020204" pitchFamily="34" charset="0"/>
              </a:rPr>
              <a:t>C</a:t>
            </a:r>
            <a:r>
              <a:rPr lang="en-US" b="0" i="0" dirty="0">
                <a:solidFill>
                  <a:srgbClr val="333333"/>
                </a:solidFill>
                <a:effectLst/>
                <a:highlight>
                  <a:srgbClr val="FFFFFF"/>
                </a:highlight>
                <a:latin typeface="Arial" panose="020B0604020202020204" pitchFamily="34" charset="0"/>
                <a:cs typeface="Arial" panose="020B0604020202020204" pitchFamily="34" charset="0"/>
              </a:rPr>
              <a:t>olumbia University specialist Frederick Flynn, who said he was referred by friends, asked to examine </a:t>
            </a:r>
            <a:r>
              <a:rPr lang="en-US" b="1" i="0" dirty="0">
                <a:solidFill>
                  <a:srgbClr val="333333"/>
                </a:solidFill>
                <a:effectLst/>
                <a:highlight>
                  <a:srgbClr val="FFFFFF"/>
                </a:highlight>
                <a:latin typeface="Arial" panose="020B0604020202020204" pitchFamily="34" charset="0"/>
                <a:cs typeface="Arial" panose="020B0604020202020204" pitchFamily="34" charset="0"/>
              </a:rPr>
              <a:t>Grace Fryer</a:t>
            </a:r>
            <a:r>
              <a:rPr lang="en-US" b="0" i="0" dirty="0">
                <a:solidFill>
                  <a:srgbClr val="333333"/>
                </a:solidFill>
                <a:effectLst/>
                <a:highlight>
                  <a:srgbClr val="FFFFFF"/>
                </a:highlight>
                <a:latin typeface="Arial" panose="020B0604020202020204" pitchFamily="34" charset="0"/>
                <a:cs typeface="Arial" panose="020B0604020202020204" pitchFamily="34" charset="0"/>
              </a:rPr>
              <a:t> in July 1925. The results, he said, showed that her health was as good as his. A consultant collogue who happened to be present emphatically agreed. Later, Fryer found out that this examination was part of a campaign of misinformation started by the U.S. Radium Corporation. The Columbia specialist was not licensed to practice medicine — he was an industrial toxicologist on contract with her former employer. The colleague had no medical training either — he was a vice president of U.S. Radium. </a:t>
            </a:r>
          </a:p>
          <a:p>
            <a:pPr algn="just"/>
            <a:r>
              <a:rPr lang="en-US" b="0" i="0" dirty="0">
                <a:solidFill>
                  <a:srgbClr val="000000"/>
                </a:solidFill>
                <a:effectLst/>
                <a:highlight>
                  <a:srgbClr val="FFFFFF"/>
                </a:highlight>
                <a:latin typeface="Times New Roman" panose="02020603050405020304" pitchFamily="18" charset="0"/>
              </a:rPr>
              <a:t>The League in its fight over the radium issue did not primarily attempt to mobilize unions and workers to take up the women workers’ health issues, but turned to middle-class allies concerned about the workplace, hoping to achieve structural reforms in the area of industrial hygiene and workers’ compensation.</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a:xfrm>
            <a:off x="547853" y="8649579"/>
            <a:ext cx="4214153" cy="458787"/>
          </a:xfrm>
        </p:spPr>
        <p:txBody>
          <a:bodyPr/>
          <a:lstStyle/>
          <a:p>
            <a:r>
              <a:rPr lang="en-US" dirty="0"/>
              <a:t>Notes produced for this presentation by H.W. Spencer, CSP</a:t>
            </a:r>
          </a:p>
        </p:txBody>
      </p:sp>
      <p:sp>
        <p:nvSpPr>
          <p:cNvPr id="7" name="Slide Number Placeholder 6"/>
          <p:cNvSpPr>
            <a:spLocks noGrp="1"/>
          </p:cNvSpPr>
          <p:nvPr>
            <p:ph type="sldNum" sz="quarter" idx="5"/>
          </p:nvPr>
        </p:nvSpPr>
        <p:spPr>
          <a:xfrm>
            <a:off x="5320144" y="8673331"/>
            <a:ext cx="970993" cy="458787"/>
          </a:xfrm>
        </p:spPr>
        <p:txBody>
          <a:bodyPr/>
          <a:lstStyle/>
          <a:p>
            <a:fld id="{C096C212-F768-4851-BC2A-1B8975C87E35}" type="slidenum">
              <a:rPr lang="en-US" smtClean="0"/>
              <a:t>13</a:t>
            </a:fld>
            <a:endParaRPr lang="en-US" dirty="0"/>
          </a:p>
        </p:txBody>
      </p:sp>
    </p:spTree>
    <p:extLst>
      <p:ext uri="{BB962C8B-B14F-4D97-AF65-F5344CB8AC3E}">
        <p14:creationId xmlns:p14="http://schemas.microsoft.com/office/powerpoint/2010/main" val="70627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647700"/>
            <a:ext cx="5680075" cy="3195638"/>
          </a:xfrm>
        </p:spPr>
      </p:sp>
      <p:sp>
        <p:nvSpPr>
          <p:cNvPr id="3" name="Notes Placeholder 2"/>
          <p:cNvSpPr>
            <a:spLocks noGrp="1"/>
          </p:cNvSpPr>
          <p:nvPr>
            <p:ph type="body" idx="1"/>
          </p:nvPr>
        </p:nvSpPr>
        <p:spPr>
          <a:xfrm>
            <a:off x="356260" y="3843339"/>
            <a:ext cx="6127667" cy="4157662"/>
          </a:xfrm>
        </p:spPr>
        <p:txBody>
          <a:bodyPr/>
          <a:lstStyle/>
          <a:p>
            <a:pPr algn="just"/>
            <a:r>
              <a:rPr lang="en-US" b="0" i="0" dirty="0">
                <a:solidFill>
                  <a:srgbClr val="000000"/>
                </a:solidFill>
                <a:effectLst/>
                <a:latin typeface="Arial" panose="020B0604020202020204" pitchFamily="34" charset="0"/>
                <a:cs typeface="Arial" panose="020B0604020202020204" pitchFamily="34" charset="0"/>
              </a:rPr>
              <a:t>The human body mistakes radium for calcium, so it filled their bones as calcium would, irradiating them from within. The victims had their bones break, teeth fall out, and spines collapse, The deaths of Helen Quinlan, 21, &amp; Irene Rudolph, 22, came the following year. They had worked as dial-painters for 20 months and 2 ½ years.</a:t>
            </a:r>
          </a:p>
          <a:p>
            <a:pPr algn="just"/>
            <a:r>
              <a:rPr lang="en-US" b="0" i="0" dirty="0">
                <a:solidFill>
                  <a:srgbClr val="353535"/>
                </a:solidFill>
                <a:effectLst/>
                <a:highlight>
                  <a:srgbClr val="FFFFFF"/>
                </a:highlight>
                <a:latin typeface="Arial" panose="020B0604020202020204" pitchFamily="34" charset="0"/>
                <a:cs typeface="Arial" panose="020B0604020202020204" pitchFamily="34" charset="0"/>
              </a:rPr>
              <a:t>It was only when the first male employee of the radium firm died that experts finally took up the charge. Martland discovered that when radium was used internally, even in tiny amounts, the damage was many thousands of times greater.</a:t>
            </a:r>
            <a:r>
              <a:rPr lang="en-US" b="0" i="0" dirty="0">
                <a:solidFill>
                  <a:srgbClr val="000000"/>
                </a:solidFill>
                <a:effectLst/>
                <a:highlight>
                  <a:srgbClr val="FFFFFF"/>
                </a:highlight>
                <a:latin typeface="Arial" panose="020B0604020202020204" pitchFamily="34" charset="0"/>
                <a:cs typeface="Arial" panose="020B0604020202020204" pitchFamily="34" charset="0"/>
              </a:rPr>
              <a:t> A recent examination of data on whole-body radium retention in humans revealed that the excretion rate diminished with increasing body burden.</a:t>
            </a:r>
            <a:endParaRPr lang="en-US" b="0" i="0" dirty="0">
              <a:solidFill>
                <a:srgbClr val="353535"/>
              </a:solidFill>
              <a:effectLst/>
              <a:highlight>
                <a:srgbClr val="FFFFFF"/>
              </a:highlight>
              <a:latin typeface="Arial" panose="020B0604020202020204" pitchFamily="34" charset="0"/>
              <a:cs typeface="Arial" panose="020B0604020202020204" pitchFamily="34" charset="0"/>
            </a:endParaRPr>
          </a:p>
          <a:p>
            <a:pPr algn="just"/>
            <a:endParaRPr lang="en-US" dirty="0">
              <a:solidFill>
                <a:srgbClr val="353535"/>
              </a:solidFill>
              <a:highlight>
                <a:srgbClr val="FFFFFF"/>
              </a:highlight>
              <a:latin typeface="Arial" panose="020B0604020202020204" pitchFamily="34" charset="0"/>
              <a:cs typeface="Arial" panose="020B0604020202020204" pitchFamily="34" charset="0"/>
            </a:endParaRPr>
          </a:p>
          <a:p>
            <a:pPr algn="just"/>
            <a:r>
              <a:rPr lang="en-US" b="0" i="0" dirty="0">
                <a:solidFill>
                  <a:srgbClr val="002110"/>
                </a:solidFill>
                <a:effectLst/>
                <a:highlight>
                  <a:srgbClr val="FFFFFF"/>
                </a:highlight>
                <a:latin typeface="Arial" panose="020B0604020202020204" pitchFamily="34" charset="0"/>
                <a:cs typeface="Arial" panose="020B0604020202020204" pitchFamily="34" charset="0"/>
              </a:rPr>
              <a:t>The effects of radiation exposure on a fetus depend on the level of exposure and the stage of fetal development. Radiation effects can appear immediately and result in cell death, embryonic death, or teratogenesis.</a:t>
            </a:r>
            <a:r>
              <a:rPr lang="en-US" b="0" i="0" dirty="0">
                <a:solidFill>
                  <a:srgbClr val="211F25"/>
                </a:solidFill>
                <a:effectLst/>
                <a:highlight>
                  <a:srgbClr val="FFFFFF"/>
                </a:highlight>
                <a:latin typeface="Arial" panose="020B0604020202020204" pitchFamily="34" charset="0"/>
                <a:cs typeface="Arial" panose="020B0604020202020204" pitchFamily="34" charset="0"/>
              </a:rPr>
              <a:t> The Radium business soon collapsed in New Jersey with the Orange Plant raised in 1933. Katherine Schaub and Grace died on the 18</a:t>
            </a:r>
            <a:r>
              <a:rPr lang="en-US" b="0" i="0" baseline="30000" dirty="0">
                <a:solidFill>
                  <a:srgbClr val="211F25"/>
                </a:solidFill>
                <a:effectLst/>
                <a:highlight>
                  <a:srgbClr val="FFFFFF"/>
                </a:highlight>
                <a:latin typeface="Arial" panose="020B0604020202020204" pitchFamily="34" charset="0"/>
                <a:cs typeface="Arial" panose="020B0604020202020204" pitchFamily="34" charset="0"/>
              </a:rPr>
              <a:t>th</a:t>
            </a:r>
            <a:r>
              <a:rPr lang="en-US" b="0" i="0" dirty="0">
                <a:solidFill>
                  <a:srgbClr val="211F25"/>
                </a:solidFill>
                <a:effectLst/>
                <a:highlight>
                  <a:srgbClr val="FFFFFF"/>
                </a:highlight>
                <a:latin typeface="Arial" panose="020B0604020202020204" pitchFamily="34" charset="0"/>
                <a:cs typeface="Arial" panose="020B0604020202020204" pitchFamily="34" charset="0"/>
              </a:rPr>
              <a:t> of February and 27</a:t>
            </a:r>
            <a:r>
              <a:rPr lang="en-US" b="0" i="0" baseline="30000" dirty="0">
                <a:solidFill>
                  <a:srgbClr val="211F25"/>
                </a:solidFill>
                <a:effectLst/>
                <a:highlight>
                  <a:srgbClr val="FFFFFF"/>
                </a:highlight>
                <a:latin typeface="Arial" panose="020B0604020202020204" pitchFamily="34" charset="0"/>
                <a:cs typeface="Arial" panose="020B0604020202020204" pitchFamily="34" charset="0"/>
              </a:rPr>
              <a:t>th</a:t>
            </a:r>
            <a:r>
              <a:rPr lang="en-US" b="0" i="0" dirty="0">
                <a:solidFill>
                  <a:srgbClr val="211F25"/>
                </a:solidFill>
                <a:effectLst/>
                <a:highlight>
                  <a:srgbClr val="FFFFFF"/>
                </a:highlight>
                <a:latin typeface="Arial" panose="020B0604020202020204" pitchFamily="34" charset="0"/>
                <a:cs typeface="Arial" panose="020B0604020202020204" pitchFamily="34" charset="0"/>
              </a:rPr>
              <a:t> of October respectively.   In December 1936 Radium Dial upped stick to New York only being found via the paper’s help. Aiming to stop any litigation the new president Ganley had Peg Looney’s autopsy evidence destroyed.</a:t>
            </a:r>
            <a:endParaRPr lang="en-US" b="0" i="0" dirty="0">
              <a:solidFill>
                <a:srgbClr val="000000"/>
              </a:solidFill>
              <a:effectLst/>
              <a:latin typeface="Arial" panose="020B0604020202020204" pitchFamily="34" charset="0"/>
              <a:cs typeface="Arial" panose="020B0604020202020204" pitchFamily="34" charset="0"/>
            </a:endParaRPr>
          </a:p>
          <a:p>
            <a:pPr algn="just"/>
            <a:endParaRPr lang="en-US" dirty="0">
              <a:solidFill>
                <a:srgbClr val="000000"/>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Some realized they weren’t long for this world when they looked into the mirror at night. There they saw the bones of their skull glowing faintly underneath their skin.</a:t>
            </a:r>
          </a:p>
          <a:p>
            <a:pPr algn="just"/>
            <a:endParaRPr lang="en-US" dirty="0">
              <a:latin typeface="Arial" panose="020B0604020202020204" pitchFamily="34" charset="0"/>
              <a:cs typeface="Arial" panose="020B0604020202020204" pitchFamily="34" charset="0"/>
            </a:endParaRPr>
          </a:p>
          <a:p>
            <a:pPr algn="just"/>
            <a:r>
              <a:rPr lang="en-US" b="0" i="0" dirty="0">
                <a:solidFill>
                  <a:srgbClr val="474747"/>
                </a:solidFill>
                <a:effectLst/>
                <a:highlight>
                  <a:srgbClr val="FFFFFF"/>
                </a:highlight>
                <a:latin typeface="Arial" panose="020B0604020202020204" pitchFamily="34" charset="0"/>
                <a:cs typeface="Arial" panose="020B0604020202020204" pitchFamily="34" charset="0"/>
              </a:rPr>
              <a:t>Peg Looney and Catherine Donohue, were </a:t>
            </a:r>
            <a:r>
              <a:rPr lang="en-US" b="0" i="0" dirty="0">
                <a:solidFill>
                  <a:srgbClr val="474747"/>
                </a:solidFill>
                <a:effectLst/>
                <a:latin typeface="Arial" panose="020B0604020202020204" pitchFamily="34" charset="0"/>
                <a:cs typeface="Arial" panose="020B0604020202020204" pitchFamily="34" charset="0"/>
              </a:rPr>
              <a:t>buried </a:t>
            </a:r>
            <a:r>
              <a:rPr lang="en-US" b="0" i="0" dirty="0">
                <a:solidFill>
                  <a:srgbClr val="040C28"/>
                </a:solidFill>
                <a:effectLst/>
                <a:latin typeface="Arial" panose="020B0604020202020204" pitchFamily="34" charset="0"/>
                <a:cs typeface="Arial" panose="020B0604020202020204" pitchFamily="34" charset="0"/>
              </a:rPr>
              <a:t>in lead-lined coffins</a:t>
            </a:r>
            <a:r>
              <a:rPr lang="en-US" b="0" i="0" dirty="0">
                <a:solidFill>
                  <a:srgbClr val="474747"/>
                </a:solidFill>
                <a:effectLs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96C212-F768-4851-BC2A-1B8975C87E35}" type="slidenum">
              <a:rPr lang="en-US" smtClean="0"/>
              <a:t>14</a:t>
            </a:fld>
            <a:endParaRPr lang="en-US" dirty="0"/>
          </a:p>
        </p:txBody>
      </p:sp>
      <p:sp>
        <p:nvSpPr>
          <p:cNvPr id="5" name="Date Placeholder 4">
            <a:extLst>
              <a:ext uri="{FF2B5EF4-FFF2-40B4-BE49-F238E27FC236}">
                <a16:creationId xmlns:a16="http://schemas.microsoft.com/office/drawing/2014/main" id="{2878ACA4-AD99-7471-4783-6BA48E4C995A}"/>
              </a:ext>
            </a:extLst>
          </p:cNvPr>
          <p:cNvSpPr>
            <a:spLocks noGrp="1"/>
          </p:cNvSpPr>
          <p:nvPr>
            <p:ph type="dt" idx="1"/>
          </p:nvPr>
        </p:nvSpPr>
        <p:spPr/>
        <p:txBody>
          <a:bodyPr/>
          <a:lstStyle/>
          <a:p>
            <a:fld id="{ABB02F08-B102-4CC6-B897-D1A41BE6E142}" type="datetime1">
              <a:rPr lang="en-US" smtClean="0"/>
              <a:t>9/18/2024</a:t>
            </a:fld>
            <a:endParaRPr lang="en-US" dirty="0"/>
          </a:p>
        </p:txBody>
      </p:sp>
      <p:sp>
        <p:nvSpPr>
          <p:cNvPr id="6" name="Footer Placeholder 5">
            <a:extLst>
              <a:ext uri="{FF2B5EF4-FFF2-40B4-BE49-F238E27FC236}">
                <a16:creationId xmlns:a16="http://schemas.microsoft.com/office/drawing/2014/main" id="{E5A90E55-A9DB-862B-19A2-AFF8C239294D}"/>
              </a:ext>
            </a:extLst>
          </p:cNvPr>
          <p:cNvSpPr>
            <a:spLocks noGrp="1"/>
          </p:cNvSpPr>
          <p:nvPr>
            <p:ph type="ftr" sz="quarter" idx="4"/>
          </p:nvPr>
        </p:nvSpPr>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AB5B6557-411D-1054-BBA5-DCF410359740}"/>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150467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0263"/>
            <a:ext cx="5486400" cy="3086100"/>
          </a:xfrm>
        </p:spPr>
      </p:sp>
      <p:sp>
        <p:nvSpPr>
          <p:cNvPr id="3" name="Notes Placeholder 2"/>
          <p:cNvSpPr>
            <a:spLocks noGrp="1"/>
          </p:cNvSpPr>
          <p:nvPr>
            <p:ph type="body" idx="1"/>
          </p:nvPr>
        </p:nvSpPr>
        <p:spPr>
          <a:xfrm>
            <a:off x="570016" y="4203865"/>
            <a:ext cx="5759532" cy="3797135"/>
          </a:xfrm>
        </p:spPr>
        <p:txBody>
          <a:bodyPr/>
          <a:lstStyle/>
          <a:p>
            <a:pPr algn="l"/>
            <a:r>
              <a:rPr lang="en-US" b="0" i="0" dirty="0">
                <a:solidFill>
                  <a:srgbClr val="1C1C1C"/>
                </a:solidFill>
                <a:effectLst/>
                <a:highlight>
                  <a:srgbClr val="FFFFFF"/>
                </a:highlight>
                <a:latin typeface="Arial" panose="020B0604020202020204" pitchFamily="34" charset="0"/>
                <a:cs typeface="Arial" panose="020B0604020202020204" pitchFamily="34" charset="0"/>
              </a:rPr>
              <a:t>Mollie wasn’t the only one of the radium girls that this happened to. Radium passes easily through the gums and into the blood, so around the time Maggie got sick, all sorts of odd symptoms were cropping up among the shop girls. </a:t>
            </a:r>
            <a:r>
              <a:rPr lang="en-US" b="0" i="0" dirty="0">
                <a:solidFill>
                  <a:srgbClr val="2A2A2A"/>
                </a:solidFill>
                <a:effectLst/>
                <a:highlight>
                  <a:srgbClr val="FFFFFF"/>
                </a:highlight>
                <a:latin typeface="Arial" panose="020B0604020202020204" pitchFamily="34" charset="0"/>
                <a:cs typeface="Arial" panose="020B0604020202020204" pitchFamily="34" charset="0"/>
              </a:rPr>
              <a:t>Next came co-worker Helen Quinlan. Then Irene Rudolph. Then Catherine O’Donnell. Then Hazel Kuser.</a:t>
            </a:r>
            <a:endParaRPr lang="en-US" b="0" i="0" dirty="0">
              <a:solidFill>
                <a:srgbClr val="1C1C1C"/>
              </a:solidFill>
              <a:effectLst/>
              <a:highlight>
                <a:srgbClr val="FFFFFF"/>
              </a:highlight>
              <a:latin typeface="Arial" panose="020B0604020202020204" pitchFamily="34" charset="0"/>
              <a:cs typeface="Arial" panose="020B0604020202020204" pitchFamily="34" charset="0"/>
            </a:endParaRPr>
          </a:p>
          <a:p>
            <a:pPr algn="l"/>
            <a:r>
              <a:rPr lang="en-US" b="0" i="0" dirty="0">
                <a:solidFill>
                  <a:srgbClr val="1C1C1C"/>
                </a:solidFill>
                <a:effectLst/>
                <a:highlight>
                  <a:srgbClr val="FFFFFF"/>
                </a:highlight>
                <a:latin typeface="Arial" panose="020B0604020202020204" pitchFamily="34" charset="0"/>
                <a:cs typeface="Arial" panose="020B0604020202020204" pitchFamily="34" charset="0"/>
              </a:rPr>
              <a:t>One suffered a total collapse of her vertebrae, as the radiation did to her spine what it had done to Maggie’s jaw. Others developed skin cancer, cataracts, throat cancer, and other symptoms of long-term radiation exposure, such as loose teeth and hair loss.</a:t>
            </a:r>
          </a:p>
          <a:p>
            <a:pPr algn="l"/>
            <a:r>
              <a:rPr lang="en-US" b="0" i="0" dirty="0">
                <a:solidFill>
                  <a:srgbClr val="1C1C1C"/>
                </a:solidFill>
                <a:effectLst/>
                <a:highlight>
                  <a:srgbClr val="FFFFFF"/>
                </a:highlight>
                <a:latin typeface="Arial" panose="020B0604020202020204" pitchFamily="34" charset="0"/>
                <a:cs typeface="Arial" panose="020B0604020202020204" pitchFamily="34" charset="0"/>
              </a:rPr>
              <a:t>At the time, though radium was known to be acutely dangerous, nobody had any experience with radiation sickness.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96C212-F768-4851-BC2A-1B8975C87E35}" type="slidenum">
              <a:rPr lang="en-US" smtClean="0"/>
              <a:t>15</a:t>
            </a:fld>
            <a:endParaRPr lang="en-US" dirty="0"/>
          </a:p>
        </p:txBody>
      </p:sp>
      <p:sp>
        <p:nvSpPr>
          <p:cNvPr id="5" name="Date Placeholder 4">
            <a:extLst>
              <a:ext uri="{FF2B5EF4-FFF2-40B4-BE49-F238E27FC236}">
                <a16:creationId xmlns:a16="http://schemas.microsoft.com/office/drawing/2014/main" id="{35C42726-6C15-DB7C-CA84-6555A8A848DD}"/>
              </a:ext>
            </a:extLst>
          </p:cNvPr>
          <p:cNvSpPr>
            <a:spLocks noGrp="1"/>
          </p:cNvSpPr>
          <p:nvPr>
            <p:ph type="dt" idx="1"/>
          </p:nvPr>
        </p:nvSpPr>
        <p:spPr/>
        <p:txBody>
          <a:bodyPr/>
          <a:lstStyle/>
          <a:p>
            <a:fld id="{D50BC595-34A5-42F3-B182-68BAE3B58C3D}" type="datetime1">
              <a:rPr lang="en-US" smtClean="0"/>
              <a:t>9/18/2024</a:t>
            </a:fld>
            <a:endParaRPr lang="en-US" dirty="0"/>
          </a:p>
        </p:txBody>
      </p:sp>
      <p:sp>
        <p:nvSpPr>
          <p:cNvPr id="6" name="Footer Placeholder 5">
            <a:extLst>
              <a:ext uri="{FF2B5EF4-FFF2-40B4-BE49-F238E27FC236}">
                <a16:creationId xmlns:a16="http://schemas.microsoft.com/office/drawing/2014/main" id="{D48112F5-23DE-7891-A1DB-C33F08CC26E1}"/>
              </a:ext>
            </a:extLst>
          </p:cNvPr>
          <p:cNvSpPr>
            <a:spLocks noGrp="1"/>
          </p:cNvSpPr>
          <p:nvPr>
            <p:ph type="ftr" sz="quarter" idx="4"/>
          </p:nvPr>
        </p:nvSpPr>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DF21E802-9DEE-418A-970F-4C89271D0CB4}"/>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420616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0375"/>
            <a:ext cx="5486400" cy="3086100"/>
          </a:xfrm>
        </p:spPr>
      </p:sp>
      <p:sp>
        <p:nvSpPr>
          <p:cNvPr id="3" name="Notes Placeholder 2"/>
          <p:cNvSpPr>
            <a:spLocks noGrp="1"/>
          </p:cNvSpPr>
          <p:nvPr>
            <p:ph type="body" idx="1"/>
          </p:nvPr>
        </p:nvSpPr>
        <p:spPr>
          <a:xfrm>
            <a:off x="234538" y="3546475"/>
            <a:ext cx="6510646" cy="5137150"/>
          </a:xfrm>
        </p:spPr>
        <p:txBody>
          <a:bodyPr/>
          <a:lstStyle/>
          <a:p>
            <a:pPr algn="just"/>
            <a:r>
              <a:rPr lang="en-US" sz="1100" b="0" i="0" dirty="0">
                <a:solidFill>
                  <a:srgbClr val="202122"/>
                </a:solidFill>
                <a:effectLst/>
                <a:highlight>
                  <a:srgbClr val="FFFFFF"/>
                </a:highlight>
                <a:latin typeface="Arial" panose="020B0604020202020204" pitchFamily="34" charset="0"/>
                <a:cs typeface="Arial" panose="020B0604020202020204" pitchFamily="34" charset="0"/>
              </a:rPr>
              <a:t>In the United States, there does not seem to have ever been prohibitory legislation banning radium use in clocks &amp; watches. It was only with the passage of the </a:t>
            </a:r>
            <a:r>
              <a:rPr lang="en-US" sz="1100" b="0" i="0" u="none" strike="noStrike" dirty="0">
                <a:effectLst/>
                <a:highlight>
                  <a:srgbClr val="FFFFFF"/>
                </a:highlight>
                <a:latin typeface="Arial" panose="020B0604020202020204" pitchFamily="34" charset="0"/>
                <a:cs typeface="Arial" panose="020B0604020202020204" pitchFamily="34" charset="0"/>
                <a:hlinkClick r:id="rId3" tooltip="Energy Policy Act of 2005"/>
              </a:rPr>
              <a:t>Energy Policy Act of 2005</a:t>
            </a:r>
            <a:r>
              <a:rPr lang="en-US" sz="1100" b="0" i="0" dirty="0">
                <a:solidFill>
                  <a:srgbClr val="202122"/>
                </a:solidFill>
                <a:effectLst/>
                <a:highlight>
                  <a:srgbClr val="FFFFFF"/>
                </a:highlight>
                <a:latin typeface="Arial" panose="020B0604020202020204" pitchFamily="34" charset="0"/>
                <a:cs typeface="Arial" panose="020B0604020202020204" pitchFamily="34" charset="0"/>
              </a:rPr>
              <a:t> that the </a:t>
            </a:r>
            <a:r>
              <a:rPr lang="en-US" sz="1100" b="0" i="0" u="none" strike="noStrike" dirty="0">
                <a:effectLst/>
                <a:highlight>
                  <a:srgbClr val="FFFFFF"/>
                </a:highlight>
                <a:latin typeface="Arial" panose="020B0604020202020204" pitchFamily="34" charset="0"/>
                <a:cs typeface="Arial" panose="020B0604020202020204" pitchFamily="34" charset="0"/>
                <a:hlinkClick r:id="rId4" tooltip="United States Nuclear Regulatory Commission"/>
              </a:rPr>
              <a:t>US Nuclear Regulatory Commission</a:t>
            </a:r>
            <a:r>
              <a:rPr lang="en-US" sz="1100" b="0" i="0" dirty="0">
                <a:solidFill>
                  <a:srgbClr val="202122"/>
                </a:solidFill>
                <a:effectLst/>
                <a:highlight>
                  <a:srgbClr val="FFFFFF"/>
                </a:highlight>
                <a:latin typeface="Arial" panose="020B0604020202020204" pitchFamily="34" charset="0"/>
                <a:cs typeface="Arial" panose="020B0604020202020204" pitchFamily="34" charset="0"/>
              </a:rPr>
              <a:t> (NRC) was given oversight of the use of radium.</a:t>
            </a:r>
            <a:r>
              <a:rPr lang="en-US" sz="1100" b="0" i="0" u="none" strike="noStrike" baseline="30000" dirty="0">
                <a:solidFill>
                  <a:srgbClr val="202122"/>
                </a:solidFill>
                <a:effectLst/>
                <a:highlight>
                  <a:srgbClr val="FFFFFF"/>
                </a:highlight>
                <a:latin typeface="Arial" panose="020B0604020202020204" pitchFamily="34" charset="0"/>
                <a:cs typeface="Arial" panose="020B0604020202020204" pitchFamily="34" charset="0"/>
                <a:hlinkClick r:id="rId5"/>
              </a:rPr>
              <a:t>[9]</a:t>
            </a:r>
            <a:r>
              <a:rPr lang="en-US" sz="1100" b="0" i="0" dirty="0">
                <a:solidFill>
                  <a:srgbClr val="202122"/>
                </a:solidFill>
                <a:effectLst/>
                <a:highlight>
                  <a:srgbClr val="FFFFFF"/>
                </a:highlight>
                <a:latin typeface="Arial" panose="020B0604020202020204" pitchFamily="34" charset="0"/>
                <a:cs typeface="Arial" panose="020B0604020202020204" pitchFamily="34" charset="0"/>
              </a:rPr>
              <a:t> Before that date, "the federal government had a limited role in ensuring the safe use of radium,“</a:t>
            </a:r>
          </a:p>
          <a:p>
            <a:pPr algn="just"/>
            <a:endParaRPr lang="en-US" sz="1100" b="0" i="0" dirty="0">
              <a:solidFill>
                <a:srgbClr val="474747"/>
              </a:solidFill>
              <a:effectLst/>
              <a:highlight>
                <a:srgbClr val="FFFFFF"/>
              </a:highlight>
              <a:latin typeface="Arial" panose="020B0604020202020204" pitchFamily="34" charset="0"/>
              <a:cs typeface="Arial" panose="020B0604020202020204" pitchFamily="34" charset="0"/>
            </a:endParaRPr>
          </a:p>
          <a:p>
            <a:pPr algn="just"/>
            <a:r>
              <a:rPr lang="en-US" sz="1100" b="0" i="0" dirty="0">
                <a:solidFill>
                  <a:srgbClr val="474747"/>
                </a:solidFill>
                <a:effectLst/>
                <a:highlight>
                  <a:srgbClr val="FFFFFF"/>
                </a:highlight>
                <a:latin typeface="Arial" panose="020B0604020202020204" pitchFamily="34" charset="0"/>
                <a:cs typeface="Arial" panose="020B0604020202020204" pitchFamily="34" charset="0"/>
              </a:rPr>
              <a:t>The Radium Girls of the 1920s </a:t>
            </a:r>
            <a:r>
              <a:rPr lang="en-US" sz="1100" dirty="0">
                <a:latin typeface="Arial" panose="020B0604020202020204" pitchFamily="34" charset="0"/>
                <a:cs typeface="Arial" panose="020B0604020202020204" pitchFamily="34" charset="0"/>
              </a:rPr>
              <a:t>changed the course of occupational disease labor law. </a:t>
            </a:r>
            <a:r>
              <a:rPr lang="en-US" sz="1100" b="0" i="0" dirty="0">
                <a:solidFill>
                  <a:srgbClr val="474747"/>
                </a:solidFill>
                <a:effectLst/>
                <a:highlight>
                  <a:srgbClr val="FFFFFF"/>
                </a:highlight>
                <a:latin typeface="Arial" panose="020B0604020202020204" pitchFamily="34" charset="0"/>
                <a:cs typeface="Arial" panose="020B0604020202020204" pitchFamily="34" charset="0"/>
              </a:rPr>
              <a:t>These glowing young women brought about the first case in which an employer was held responsible for the health of its employees. In 1926 three suits against the corporation were settled for $9,000, $3,000, and $1,000, but the attorney who brought these suits took no more cases. </a:t>
            </a:r>
            <a:r>
              <a:rPr lang="en-US" sz="1100" b="0" i="0" dirty="0">
                <a:solidFill>
                  <a:srgbClr val="212529"/>
                </a:solidFill>
                <a:effectLst/>
                <a:highlight>
                  <a:srgbClr val="FFFF00"/>
                </a:highlight>
                <a:latin typeface="Arial" panose="020B0604020202020204" pitchFamily="34" charset="0"/>
                <a:cs typeface="Arial" panose="020B0604020202020204" pitchFamily="34" charset="0"/>
              </a:rPr>
              <a:t>In 1926, radium necrosis was added as a compensable disease under Workman’s Compensation. But it only covered jaw necrosis, not anemia, not locked hips, broken thighs, sarcomas, or any of the other diseases the girls suffered or were doomed to die from. And the law wasn’t retroactive. </a:t>
            </a:r>
            <a:r>
              <a:rPr lang="en-US" sz="1100" b="0" i="0" dirty="0">
                <a:solidFill>
                  <a:srgbClr val="474747"/>
                </a:solidFill>
                <a:effectLst/>
                <a:highlight>
                  <a:srgbClr val="FFFFFF"/>
                </a:highlight>
                <a:latin typeface="Arial" panose="020B0604020202020204" pitchFamily="34" charset="0"/>
                <a:cs typeface="Arial" panose="020B0604020202020204" pitchFamily="34" charset="0"/>
              </a:rPr>
              <a:t>None of the victims of radiation poisoning in the New Jersey cases won a favorable verdict from a court. </a:t>
            </a:r>
            <a:endParaRPr lang="en-US" sz="1100" b="0" i="0" dirty="0">
              <a:solidFill>
                <a:srgbClr val="202122"/>
              </a:solidFill>
              <a:effectLst/>
              <a:highlight>
                <a:srgbClr val="FFFFFF"/>
              </a:highlight>
              <a:latin typeface="Arial" panose="020B0604020202020204" pitchFamily="34" charset="0"/>
              <a:cs typeface="Arial" panose="020B0604020202020204" pitchFamily="34" charset="0"/>
            </a:endParaRPr>
          </a:p>
          <a:p>
            <a:pPr algn="just"/>
            <a:r>
              <a:rPr lang="en-US" sz="1100" b="0" i="0" dirty="0">
                <a:solidFill>
                  <a:srgbClr val="202122"/>
                </a:solidFill>
                <a:effectLst/>
                <a:highlight>
                  <a:srgbClr val="FFFFFF"/>
                </a:highlight>
                <a:latin typeface="Arial" panose="020B0604020202020204" pitchFamily="34" charset="0"/>
                <a:cs typeface="Arial" panose="020B0604020202020204" pitchFamily="34" charset="0"/>
              </a:rPr>
              <a:t>It was determined that the company's scientists and management had taken considerable precautions to protect themselves from the effects of radiation, but it did not seem to protect their employees. Additionally, for several years the companies had attempted to cover up the effects and avoid liability by insisting that the Radium Girls were instead suffering from </a:t>
            </a:r>
            <a:r>
              <a:rPr lang="en-US" sz="1100" b="0" i="0" u="none" strike="noStrike" dirty="0">
                <a:effectLst/>
                <a:highlight>
                  <a:srgbClr val="FFFFFF"/>
                </a:highlight>
                <a:latin typeface="Arial" panose="020B0604020202020204" pitchFamily="34" charset="0"/>
                <a:cs typeface="Arial" panose="020B0604020202020204" pitchFamily="34" charset="0"/>
                <a:hlinkClick r:id="rId6" tooltip="Syphilis"/>
              </a:rPr>
              <a:t>syphilis</a:t>
            </a:r>
            <a:r>
              <a:rPr lang="en-US" sz="1100" b="0" i="0" dirty="0">
                <a:solidFill>
                  <a:srgbClr val="202122"/>
                </a:solidFill>
                <a:effectLst/>
                <a:highlight>
                  <a:srgbClr val="FFFFFF"/>
                </a:highlight>
                <a:latin typeface="Arial" panose="020B0604020202020204" pitchFamily="34" charset="0"/>
                <a:cs typeface="Arial" panose="020B0604020202020204" pitchFamily="34" charset="0"/>
              </a:rPr>
              <a:t>. This complete disregard for employee welfare significantly impacted occupational disease labor law formulation. Radium Dial appealed over and over, taking the case to the Supreme Court, and on October 23, 1939, the court decided not to hear the appeal, and the lower ruling was upheld</a:t>
            </a:r>
          </a:p>
          <a:p>
            <a:pPr algn="just"/>
            <a:endParaRPr lang="en-US" sz="1100" baseline="30000" dirty="0">
              <a:solidFill>
                <a:srgbClr val="202122"/>
              </a:solidFill>
              <a:highlight>
                <a:srgbClr val="FFFFFF"/>
              </a:highlight>
              <a:latin typeface="Arial" panose="020B0604020202020204" pitchFamily="34" charset="0"/>
              <a:cs typeface="Arial" panose="020B0604020202020204" pitchFamily="34" charset="0"/>
            </a:endParaRPr>
          </a:p>
          <a:p>
            <a:pPr algn="just"/>
            <a:r>
              <a:rPr lang="en-US" sz="1100" b="0" i="0" dirty="0">
                <a:solidFill>
                  <a:srgbClr val="121216"/>
                </a:solidFill>
                <a:effectLst/>
                <a:highlight>
                  <a:srgbClr val="FAFAFA"/>
                </a:highlight>
                <a:latin typeface="Arial" panose="020B0604020202020204" pitchFamily="34" charset="0"/>
                <a:cs typeface="Arial" panose="020B0604020202020204" pitchFamily="34" charset="0"/>
              </a:rPr>
              <a:t>In Ottawa, Illinois, the Radium Dial Corporation had medical reports from their doctors showing that the girls were suffering from radium poisoning but took out full-page ads in the local newspaper stating that radium was completely safe. </a:t>
            </a:r>
            <a:r>
              <a:rPr lang="en-US" sz="1100" b="0" i="0" dirty="0">
                <a:solidFill>
                  <a:srgbClr val="000000"/>
                </a:solidFill>
                <a:effectLst/>
                <a:latin typeface="Arial" panose="020B0604020202020204" pitchFamily="34" charset="0"/>
                <a:cs typeface="Arial" panose="020B0604020202020204" pitchFamily="34" charset="0"/>
              </a:rPr>
              <a:t>The Radium Dial building was torn down in 1968 with no regard to potential radioactive danger, resulting in radioactive debris left all over the town.</a:t>
            </a:r>
            <a:endParaRPr lang="en-US" sz="1100" b="0" i="0" dirty="0">
              <a:solidFill>
                <a:srgbClr val="121216"/>
              </a:solidFill>
              <a:effectLst/>
              <a:highlight>
                <a:srgbClr val="FAFAFA"/>
              </a:highlight>
              <a:latin typeface="Arial" panose="020B0604020202020204" pitchFamily="34" charset="0"/>
              <a:cs typeface="Arial" panose="020B0604020202020204" pitchFamily="34" charset="0"/>
            </a:endParaRPr>
          </a:p>
          <a:p>
            <a:pPr algn="just"/>
            <a:r>
              <a:rPr lang="en-US" sz="1100" dirty="0">
                <a:solidFill>
                  <a:srgbClr val="121216"/>
                </a:solidFill>
                <a:highlight>
                  <a:srgbClr val="FAFAFA"/>
                </a:highlight>
                <a:latin typeface="Arial" panose="020B0604020202020204" pitchFamily="34" charset="0"/>
                <a:cs typeface="Arial" panose="020B0604020202020204" pitchFamily="34" charset="0"/>
              </a:rPr>
              <a:t>Radium</a:t>
            </a:r>
            <a:r>
              <a:rPr lang="en-US" sz="1100" b="0" i="0" dirty="0">
                <a:solidFill>
                  <a:srgbClr val="474747"/>
                </a:solidFill>
                <a:effectLst/>
                <a:highlight>
                  <a:srgbClr val="FFFFFF"/>
                </a:highlight>
                <a:latin typeface="Arial" panose="020B0604020202020204" pitchFamily="34" charset="0"/>
                <a:cs typeface="Arial" panose="020B0604020202020204" pitchFamily="34" charset="0"/>
              </a:rPr>
              <a:t> has been found in at least 18 of the 1,177 National Priorities List sites identified by the Environmental Protection Agency (EPA). </a:t>
            </a:r>
            <a:r>
              <a:rPr lang="en-US" sz="1100" b="0" i="0" dirty="0">
                <a:solidFill>
                  <a:srgbClr val="2B2B2B"/>
                </a:solidFill>
                <a:effectLst/>
                <a:highlight>
                  <a:srgbClr val="FFFFFF"/>
                </a:highlight>
                <a:latin typeface="Arial" panose="020B0604020202020204" pitchFamily="34" charset="0"/>
                <a:cs typeface="Arial" panose="020B0604020202020204" pitchFamily="34" charset="0"/>
              </a:rPr>
              <a:t>As of December 2023, NJ had 115 Superfund sites on the Environmental Protection Agency's </a:t>
            </a:r>
            <a:r>
              <a:rPr lang="en-US" sz="1100" dirty="0">
                <a:highlight>
                  <a:srgbClr val="FFFFFF"/>
                </a:highlight>
                <a:latin typeface="Arial" panose="020B0604020202020204" pitchFamily="34" charset="0"/>
                <a:cs typeface="Arial" panose="020B0604020202020204" pitchFamily="34" charset="0"/>
              </a:rPr>
              <a:t>National Priorities List</a:t>
            </a:r>
            <a:r>
              <a:rPr lang="en-US" sz="1100" b="0" i="0" dirty="0">
                <a:solidFill>
                  <a:srgbClr val="2B2B2B"/>
                </a:solidFill>
                <a:effectLst/>
                <a:highlight>
                  <a:srgbClr val="FFFFFF"/>
                </a:highlight>
                <a:latin typeface="Arial" panose="020B0604020202020204" pitchFamily="34" charset="0"/>
                <a:cs typeface="Arial" panose="020B0604020202020204" pitchFamily="34" charset="0"/>
              </a:rPr>
              <a:t>. </a:t>
            </a:r>
            <a:endParaRPr lang="en-US" sz="1100" baseline="30000" dirty="0">
              <a:solidFill>
                <a:srgbClr val="202122"/>
              </a:solidFill>
              <a:highlight>
                <a:srgbClr val="FFFFFF"/>
              </a:highlight>
              <a:latin typeface="Arial" panose="020B0604020202020204" pitchFamily="34" charset="0"/>
              <a:cs typeface="Arial" panose="020B0604020202020204" pitchFamily="34" charset="0"/>
            </a:endParaRPr>
          </a:p>
          <a:p>
            <a:pPr algn="just"/>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5367645" y="8566456"/>
            <a:ext cx="966252" cy="458787"/>
          </a:xfrm>
        </p:spPr>
        <p:txBody>
          <a:bodyPr/>
          <a:lstStyle/>
          <a:p>
            <a:fld id="{C096C212-F768-4851-BC2A-1B8975C87E35}" type="slidenum">
              <a:rPr lang="en-US" smtClean="0"/>
              <a:t>16</a:t>
            </a:fld>
            <a:endParaRPr lang="en-US" dirty="0"/>
          </a:p>
        </p:txBody>
      </p:sp>
      <p:sp>
        <p:nvSpPr>
          <p:cNvPr id="5" name="Date Placeholder 4">
            <a:extLst>
              <a:ext uri="{FF2B5EF4-FFF2-40B4-BE49-F238E27FC236}">
                <a16:creationId xmlns:a16="http://schemas.microsoft.com/office/drawing/2014/main" id="{119A5F90-EBCC-6FF3-2EB1-955F7D8BB56A}"/>
              </a:ext>
            </a:extLst>
          </p:cNvPr>
          <p:cNvSpPr>
            <a:spLocks noGrp="1"/>
          </p:cNvSpPr>
          <p:nvPr>
            <p:ph type="dt" idx="1"/>
          </p:nvPr>
        </p:nvSpPr>
        <p:spPr/>
        <p:txBody>
          <a:bodyPr/>
          <a:lstStyle/>
          <a:p>
            <a:fld id="{178B82CA-7309-4D10-8CC2-3A7883FED7B9}" type="datetime1">
              <a:rPr lang="en-US" smtClean="0"/>
              <a:t>9/18/2024</a:t>
            </a:fld>
            <a:endParaRPr lang="en-US" dirty="0"/>
          </a:p>
        </p:txBody>
      </p:sp>
      <p:sp>
        <p:nvSpPr>
          <p:cNvPr id="6" name="Footer Placeholder 5">
            <a:extLst>
              <a:ext uri="{FF2B5EF4-FFF2-40B4-BE49-F238E27FC236}">
                <a16:creationId xmlns:a16="http://schemas.microsoft.com/office/drawing/2014/main" id="{CD68100A-350B-A423-E19A-AE8845A19FC3}"/>
              </a:ext>
            </a:extLst>
          </p:cNvPr>
          <p:cNvSpPr>
            <a:spLocks noGrp="1"/>
          </p:cNvSpPr>
          <p:nvPr>
            <p:ph type="ftr" sz="quarter" idx="4"/>
          </p:nvPr>
        </p:nvSpPr>
        <p:spPr>
          <a:xfrm>
            <a:off x="429100" y="8602079"/>
            <a:ext cx="4214153" cy="458787"/>
          </a:xfrm>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AE7A996A-059E-1E8E-9B09-4BC8D06A44EF}"/>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89967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17</a:t>
            </a:fld>
            <a:endParaRPr lang="en-US" dirty="0"/>
          </a:p>
        </p:txBody>
      </p:sp>
    </p:spTree>
    <p:extLst>
      <p:ext uri="{BB962C8B-B14F-4D97-AF65-F5344CB8AC3E}">
        <p14:creationId xmlns:p14="http://schemas.microsoft.com/office/powerpoint/2010/main" val="111055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442913"/>
            <a:ext cx="5103812" cy="2871787"/>
          </a:xfrm>
        </p:spPr>
      </p:sp>
      <p:sp>
        <p:nvSpPr>
          <p:cNvPr id="3" name="Notes Placeholder 2"/>
          <p:cNvSpPr>
            <a:spLocks noGrp="1"/>
          </p:cNvSpPr>
          <p:nvPr>
            <p:ph type="body" idx="1"/>
          </p:nvPr>
        </p:nvSpPr>
        <p:spPr>
          <a:xfrm>
            <a:off x="296884" y="3315260"/>
            <a:ext cx="6353298" cy="5579358"/>
          </a:xfrm>
        </p:spPr>
        <p:txBody>
          <a:bodyPr/>
          <a:lstStyle/>
          <a:p>
            <a:pPr algn="just"/>
            <a:r>
              <a:rPr lang="en-US" b="0" i="0" dirty="0">
                <a:solidFill>
                  <a:srgbClr val="000000"/>
                </a:solidFill>
                <a:effectLst/>
                <a:latin typeface="roboto" panose="02000000000000000000" pitchFamily="2" charset="0"/>
              </a:rPr>
              <a:t>U.S. Radium was well defended by a team of lawyers and held a prominent position as a government contractor. I</a:t>
            </a:r>
            <a:r>
              <a:rPr lang="en-US" b="0" i="0" dirty="0">
                <a:solidFill>
                  <a:srgbClr val="1C1C1C"/>
                </a:solidFill>
                <a:effectLst/>
                <a:highlight>
                  <a:srgbClr val="FFFFFF"/>
                </a:highlight>
                <a:latin typeface="Work Sans" pitchFamily="2" charset="0"/>
              </a:rPr>
              <a:t>n 1925 Harrison Martland studied the issue for himself. First, Martland reopened the case of Mollie Maggia. At that time, cause of death was established by a coroner’s jury, which was made up of laymen &amp; acted like the jury in a court case. This is as dysfunctional in pathology as it is in criminal justice, so Martland, as Medical Officer of Essex County, abolished the jury system &amp; hired competent medical examiners.</a:t>
            </a:r>
          </a:p>
          <a:p>
            <a:pPr algn="just"/>
            <a:r>
              <a:rPr lang="en-US" b="0" i="0" dirty="0">
                <a:solidFill>
                  <a:srgbClr val="000000"/>
                </a:solidFill>
                <a:effectLst/>
                <a:latin typeface="Arial" panose="020B0604020202020204" pitchFamily="34" charset="0"/>
                <a:cs typeface="Arial" panose="020B0604020202020204" pitchFamily="34" charset="0"/>
              </a:rPr>
              <a:t>USRC’s chief chemist, Dr. Ed Lehman, was in the habit of handling radium without gloves, &amp; suffered from lesions on his hands. He refused the Drinkers’ suggestions for protective equipment &amp; died soon after.</a:t>
            </a:r>
          </a:p>
          <a:p>
            <a:pPr algn="just"/>
            <a:r>
              <a:rPr lang="en-US" b="0" i="0" dirty="0">
                <a:solidFill>
                  <a:srgbClr val="000000"/>
                </a:solidFill>
                <a:effectLst/>
                <a:latin typeface="Arial" panose="020B0604020202020204" pitchFamily="34" charset="0"/>
                <a:cs typeface="Arial" panose="020B0604020202020204" pitchFamily="34" charset="0"/>
              </a:rPr>
              <a:t>Cecil &amp; Katherine Drinker concluded that much of the USRC workforce, especially the dial painters, had ingested harmful &amp; potentially fatal amounts of radioactive material. They sent Roeder a report of their findings with suggestions for improvement. Roeder was outraged at the idea, &amp; threatened to sue if the report was ever published. </a:t>
            </a:r>
            <a:r>
              <a:rPr lang="en-US" b="0" i="0" dirty="0">
                <a:solidFill>
                  <a:srgbClr val="000000"/>
                </a:solidFill>
                <a:effectLst/>
                <a:highlight>
                  <a:srgbClr val="FFFF00"/>
                </a:highlight>
                <a:latin typeface="Arial" panose="020B0604020202020204" pitchFamily="34" charset="0"/>
                <a:cs typeface="Arial" panose="020B0604020202020204" pitchFamily="34" charset="0"/>
              </a:rPr>
              <a:t>The Drinkers acquiesced</a:t>
            </a:r>
            <a:r>
              <a:rPr lang="en-US" b="0" i="0" dirty="0">
                <a:solidFill>
                  <a:srgbClr val="000000"/>
                </a:solidFill>
                <a:effectLst/>
                <a:latin typeface="Arial" panose="020B0604020202020204" pitchFamily="34" charset="0"/>
                <a:cs typeface="Arial" panose="020B0604020202020204" pitchFamily="34" charset="0"/>
              </a:rPr>
              <a:t>. Roeder forged his copy of the report wherein he claimed that the dial painters were found to be in excellent health. He forwarded that version to the NJ DoL</a:t>
            </a:r>
          </a:p>
          <a:p>
            <a:pPr algn="just"/>
            <a:r>
              <a:rPr lang="en-US" b="1" i="0" dirty="0">
                <a:solidFill>
                  <a:srgbClr val="333333"/>
                </a:solidFill>
                <a:effectLst/>
                <a:highlight>
                  <a:srgbClr val="FFFFFF"/>
                </a:highlight>
                <a:latin typeface="Georgia" panose="02040502050405020303" pitchFamily="18" charset="0"/>
              </a:rPr>
              <a:t>Alice Hamilton</a:t>
            </a:r>
            <a:r>
              <a:rPr lang="en-US" b="0" i="0" dirty="0">
                <a:solidFill>
                  <a:srgbClr val="333333"/>
                </a:solidFill>
                <a:effectLst/>
                <a:highlight>
                  <a:srgbClr val="FFFFFF"/>
                </a:highlight>
                <a:latin typeface="Georgia" panose="02040502050405020303" pitchFamily="18" charset="0"/>
              </a:rPr>
              <a:t>, who had carefully laid out a strategy in the previous months with the editor of one of the nation’s most powerful newspapers of the time, the New York World. An avowedly liberal newspaper founded by Joseph Pulitzer, the World championed public health causes as part of its mission to “never lack sympathy with the poor [&amp;] always remain devoted to the public welfare. </a:t>
            </a:r>
            <a:r>
              <a:rPr lang="en-US" dirty="0">
                <a:latin typeface="Arial" panose="020B0604020202020204" pitchFamily="34" charset="0"/>
                <a:cs typeface="Arial" panose="020B0604020202020204" pitchFamily="34" charset="0"/>
              </a:rPr>
              <a:t>Walter Lippmann’s editorials, Berry’s maneuverings, the behind-the-scenes public relations work of Hamilton &amp; others, &amp; the accumulating outrage as represented in headlines convinced the NJ court system, &amp; a trial was rescheduled for early June 1928. I</a:t>
            </a:r>
            <a:r>
              <a:rPr lang="en-US" b="0" i="0" dirty="0">
                <a:solidFill>
                  <a:srgbClr val="333333"/>
                </a:solidFill>
                <a:effectLst/>
                <a:highlight>
                  <a:srgbClr val="F9F9F9"/>
                </a:highlight>
                <a:latin typeface="Arial" panose="020B0604020202020204" pitchFamily="34" charset="0"/>
                <a:cs typeface="Arial" panose="020B0604020202020204" pitchFamily="34" charset="0"/>
              </a:rPr>
              <a:t>n 1936, the U.S. District Court for the District of NJ ruled against Vincent LaPorte, by that time widower of former dial painter Irene LaPorte, finding that the USRC had not fraudulently concealed the dangers of radium dial painting.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Radium Dial appealed over &amp; over, taking the case to the </a:t>
            </a:r>
            <a:r>
              <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Supreme Court</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on </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October 23, 1939</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court decided not to hear the appeal, &amp; the lower ruling was upheld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0" i="0" dirty="0">
                <a:solidFill>
                  <a:srgbClr val="6D6D6D"/>
                </a:solidFill>
                <a:effectLst/>
                <a:highlight>
                  <a:srgbClr val="FFFFFF"/>
                </a:highlight>
                <a:latin typeface="Arial" panose="020B0604020202020204" pitchFamily="34" charset="0"/>
                <a:cs typeface="Arial" panose="020B0604020202020204" pitchFamily="34" charset="0"/>
              </a:rPr>
              <a:t>Tom, Catherine’s grieving &amp; bankrupted widower, received $5,700, a fraction of the amount that had been spent on his suffering wife’s medical bills.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dirty="0"/>
              <a:t>The Preventable Tragedy of The Radium Girls</a:t>
            </a:r>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a:xfrm>
            <a:off x="524103" y="8768335"/>
            <a:ext cx="4214153" cy="399414"/>
          </a:xfrm>
        </p:spPr>
        <p:txBody>
          <a:bodyPr/>
          <a:lstStyle/>
          <a:p>
            <a:r>
              <a:rPr lang="en-US" dirty="0"/>
              <a:t>Notes produced for this presentation by H.W. Spencer, CSP</a:t>
            </a:r>
          </a:p>
        </p:txBody>
      </p:sp>
      <p:sp>
        <p:nvSpPr>
          <p:cNvPr id="7" name="Slide Number Placeholder 6"/>
          <p:cNvSpPr>
            <a:spLocks noGrp="1"/>
          </p:cNvSpPr>
          <p:nvPr>
            <p:ph type="sldNum" sz="quarter" idx="5"/>
          </p:nvPr>
        </p:nvSpPr>
        <p:spPr>
          <a:xfrm>
            <a:off x="5415146" y="8673334"/>
            <a:ext cx="966252" cy="458787"/>
          </a:xfrm>
        </p:spPr>
        <p:txBody>
          <a:bodyPr/>
          <a:lstStyle/>
          <a:p>
            <a:fld id="{C096C212-F768-4851-BC2A-1B8975C87E35}" type="slidenum">
              <a:rPr lang="en-US" smtClean="0"/>
              <a:t>18</a:t>
            </a:fld>
            <a:endParaRPr lang="en-US" dirty="0"/>
          </a:p>
        </p:txBody>
      </p:sp>
    </p:spTree>
    <p:extLst>
      <p:ext uri="{BB962C8B-B14F-4D97-AF65-F5344CB8AC3E}">
        <p14:creationId xmlns:p14="http://schemas.microsoft.com/office/powerpoint/2010/main" val="13792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6588"/>
            <a:ext cx="5486400" cy="3086100"/>
          </a:xfrm>
        </p:spPr>
      </p:sp>
      <p:sp>
        <p:nvSpPr>
          <p:cNvPr id="3" name="Notes Placeholder 2"/>
          <p:cNvSpPr>
            <a:spLocks noGrp="1"/>
          </p:cNvSpPr>
          <p:nvPr>
            <p:ph type="body" idx="1"/>
          </p:nvPr>
        </p:nvSpPr>
        <p:spPr>
          <a:xfrm>
            <a:off x="619103" y="4073245"/>
            <a:ext cx="5553097" cy="3619005"/>
          </a:xfrm>
        </p:spPr>
        <p:txBody>
          <a:bodyPr/>
          <a:lstStyle/>
          <a:p>
            <a:r>
              <a:rPr lang="en-US" dirty="0">
                <a:latin typeface="Arial" panose="020B0604020202020204" pitchFamily="34" charset="0"/>
                <a:cs typeface="Arial" panose="020B0604020202020204" pitchFamily="34" charset="0"/>
              </a:rPr>
              <a:t>The advent of "radium dials" was not only a supremely bad idea at the time, it is one of the more tragic legacies that stems from nuclear technology in the civilian sector.</a:t>
            </a:r>
          </a:p>
          <a:p>
            <a:endParaRPr lang="en-US" dirty="0">
              <a:latin typeface="Arial" panose="020B0604020202020204" pitchFamily="34" charset="0"/>
              <a:cs typeface="Arial" panose="020B0604020202020204" pitchFamily="34" charset="0"/>
            </a:endParaRPr>
          </a:p>
          <a:p>
            <a:pPr algn="l" fontAlgn="t"/>
            <a:r>
              <a:rPr lang="en-US" b="0" i="0" dirty="0">
                <a:solidFill>
                  <a:srgbClr val="4D5156"/>
                </a:solidFill>
                <a:effectLst/>
                <a:highlight>
                  <a:srgbClr val="FFFFFF"/>
                </a:highlight>
                <a:latin typeface="Roboto" panose="02000000000000000000" pitchFamily="2" charset="0"/>
              </a:rPr>
              <a:t>In 1954, the total worldwide supply of purified radium amounted to about 5 pounds (2.3 kg) and it is still in this range in 2015. </a:t>
            </a:r>
            <a:r>
              <a:rPr lang="en-US" b="0" i="0" dirty="0">
                <a:solidFill>
                  <a:srgbClr val="101518"/>
                </a:solidFill>
                <a:effectLst/>
                <a:highlight>
                  <a:srgbClr val="FFFFFF"/>
                </a:highlight>
                <a:latin typeface="Roboto" panose="02000000000000000000" pitchFamily="2" charset="0"/>
              </a:rPr>
              <a:t>Radium’s current annual production — by extraction of spent nuclear fuel rods — is less than 100 grams.</a:t>
            </a:r>
          </a:p>
          <a:p>
            <a:endParaRPr lang="en-US" b="0" i="0" dirty="0">
              <a:solidFill>
                <a:srgbClr val="4D5156"/>
              </a:solidFill>
              <a:effectLst/>
              <a:highlight>
                <a:srgbClr val="FFFFFF"/>
              </a:highlight>
              <a:latin typeface="Roboto" panose="02000000000000000000" pitchFamily="2" charset="0"/>
            </a:endParaRPr>
          </a:p>
          <a:p>
            <a:r>
              <a:rPr lang="en-US" dirty="0">
                <a:latin typeface="Arial" panose="020B0604020202020204" pitchFamily="34" charset="0"/>
                <a:cs typeface="Arial" panose="020B0604020202020204" pitchFamily="34" charset="0"/>
              </a:rPr>
              <a:t>While radium use had fallen, in the 1990s terrorism prompted new security concerns about radioactive sources of all types. Experts worried that untracked or stolen radioactive sources, including radium, could be used in "dirty bombs."</a:t>
            </a:r>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19</a:t>
            </a:fld>
            <a:endParaRPr lang="en-US" dirty="0"/>
          </a:p>
        </p:txBody>
      </p:sp>
    </p:spTree>
    <p:extLst>
      <p:ext uri="{BB962C8B-B14F-4D97-AF65-F5344CB8AC3E}">
        <p14:creationId xmlns:p14="http://schemas.microsoft.com/office/powerpoint/2010/main" val="499812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20</a:t>
            </a:fld>
            <a:endParaRPr lang="en-US" dirty="0"/>
          </a:p>
        </p:txBody>
      </p:sp>
    </p:spTree>
    <p:extLst>
      <p:ext uri="{BB962C8B-B14F-4D97-AF65-F5344CB8AC3E}">
        <p14:creationId xmlns:p14="http://schemas.microsoft.com/office/powerpoint/2010/main" val="315090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600075"/>
            <a:ext cx="5486400" cy="3086100"/>
          </a:xfrm>
        </p:spPr>
      </p:sp>
      <p:sp>
        <p:nvSpPr>
          <p:cNvPr id="3" name="Notes Placeholder 2"/>
          <p:cNvSpPr>
            <a:spLocks noGrp="1"/>
          </p:cNvSpPr>
          <p:nvPr>
            <p:ph type="body" idx="1"/>
          </p:nvPr>
        </p:nvSpPr>
        <p:spPr>
          <a:xfrm>
            <a:off x="522513" y="3720587"/>
            <a:ext cx="5890161" cy="4280413"/>
          </a:xfrm>
        </p:spPr>
        <p:txBody>
          <a:bodyPr/>
          <a:lstStyle/>
          <a:p>
            <a:pPr algn="just" fontAlgn="base"/>
            <a:r>
              <a:rPr lang="en-US" b="0" i="0" dirty="0">
                <a:solidFill>
                  <a:srgbClr val="4D5156"/>
                </a:solidFill>
                <a:effectLst/>
                <a:highlight>
                  <a:srgbClr val="FFFFFF"/>
                </a:highlight>
                <a:latin typeface="Roboto" panose="02000000000000000000" pitchFamily="2" charset="0"/>
              </a:rPr>
              <a:t>Though it was Henri Becquerel who discovered radioactivity, it was Marie Curie who coined the term.  It was</a:t>
            </a:r>
            <a:r>
              <a:rPr lang="en-US" b="0" i="0" dirty="0">
                <a:solidFill>
                  <a:srgbClr val="555555"/>
                </a:solidFill>
                <a:effectLst/>
                <a:highlight>
                  <a:srgbClr val="FFFCF2"/>
                </a:highlight>
                <a:latin typeface="Georgia" panose="02040502050405020303" pitchFamily="18" charset="0"/>
              </a:rPr>
              <a:t> taken from the French </a:t>
            </a:r>
            <a:r>
              <a:rPr lang="en-US" b="0" i="1" dirty="0" err="1">
                <a:solidFill>
                  <a:srgbClr val="555555"/>
                </a:solidFill>
                <a:effectLst/>
                <a:highlight>
                  <a:srgbClr val="FFFCF2"/>
                </a:highlight>
                <a:latin typeface="Georgia" panose="02040502050405020303" pitchFamily="18" charset="0"/>
              </a:rPr>
              <a:t>radioactivité</a:t>
            </a:r>
            <a:r>
              <a:rPr lang="en-US" b="0" i="0" dirty="0">
                <a:solidFill>
                  <a:srgbClr val="555555"/>
                </a:solidFill>
                <a:effectLst/>
                <a:highlight>
                  <a:srgbClr val="FFFCF2"/>
                </a:highlight>
                <a:latin typeface="Georgia" panose="02040502050405020303" pitchFamily="18" charset="0"/>
              </a:rPr>
              <a:t>, coined in 1898 by the Curies.</a:t>
            </a:r>
            <a:r>
              <a:rPr lang="en-US" b="0" i="0" dirty="0">
                <a:solidFill>
                  <a:srgbClr val="272524"/>
                </a:solidFill>
                <a:effectLst/>
                <a:highlight>
                  <a:srgbClr val="FFFFFF"/>
                </a:highlight>
                <a:latin typeface="MSK Sans Web"/>
              </a:rPr>
              <a:t> </a:t>
            </a:r>
            <a:r>
              <a:rPr lang="en-US" b="0" i="0" dirty="0">
                <a:solidFill>
                  <a:srgbClr val="272524"/>
                </a:solidFill>
                <a:effectLst/>
                <a:highlight>
                  <a:srgbClr val="FFFFFF"/>
                </a:highlight>
                <a:latin typeface="Arial" panose="020B0604020202020204" pitchFamily="34" charset="0"/>
                <a:cs typeface="Arial" panose="020B0604020202020204" pitchFamily="34" charset="0"/>
              </a:rPr>
              <a:t>Occasionally, miners digging for silver would hit a snag: a vein of precious metal would give way to a blackish ore they dubbed </a:t>
            </a:r>
            <a:r>
              <a:rPr lang="en-US" b="1" i="0" dirty="0">
                <a:solidFill>
                  <a:srgbClr val="272524"/>
                </a:solidFill>
                <a:effectLst/>
                <a:highlight>
                  <a:srgbClr val="FFFFFF"/>
                </a:highlight>
                <a:latin typeface="Arial" panose="020B0604020202020204" pitchFamily="34" charset="0"/>
                <a:cs typeface="Arial" panose="020B0604020202020204" pitchFamily="34" charset="0"/>
              </a:rPr>
              <a:t>pitchblende</a:t>
            </a:r>
            <a:r>
              <a:rPr lang="en-US" b="0" i="0" dirty="0">
                <a:solidFill>
                  <a:srgbClr val="272524"/>
                </a:solidFill>
                <a:effectLst/>
                <a:highlight>
                  <a:srgbClr val="FFFFFF"/>
                </a:highlight>
                <a:latin typeface="Arial" panose="020B0604020202020204" pitchFamily="34" charset="0"/>
                <a:cs typeface="Arial" panose="020B0604020202020204" pitchFamily="34" charset="0"/>
              </a:rPr>
              <a:t>, or “bad luck rock,” since it usually meant the end of silver in that vein.    </a:t>
            </a:r>
            <a:endParaRPr lang="en-US" b="0" i="0" dirty="0">
              <a:solidFill>
                <a:srgbClr val="1C1C1C"/>
              </a:solidFill>
              <a:effectLst/>
              <a:highlight>
                <a:srgbClr val="FFFFFF"/>
              </a:highlight>
              <a:latin typeface="Arial" panose="020B0604020202020204" pitchFamily="34" charset="0"/>
              <a:cs typeface="Arial" panose="020B0604020202020204" pitchFamily="34" charset="0"/>
            </a:endParaRPr>
          </a:p>
          <a:p>
            <a:pPr algn="just" fontAlgn="base"/>
            <a:r>
              <a:rPr lang="en-US" b="0" i="0" dirty="0">
                <a:solidFill>
                  <a:srgbClr val="1C1C1C"/>
                </a:solidFill>
                <a:effectLst/>
                <a:highlight>
                  <a:srgbClr val="FFFFFF"/>
                </a:highlight>
                <a:latin typeface="Arial" panose="020B0604020202020204" pitchFamily="34" charset="0"/>
                <a:cs typeface="Arial" panose="020B0604020202020204" pitchFamily="34" charset="0"/>
              </a:rPr>
              <a:t>Four naturally occurring isotopes of radium are known. They are radium-223, radium-224, radium-226, and radium-228  </a:t>
            </a:r>
            <a:r>
              <a:rPr lang="en-US" dirty="0">
                <a:solidFill>
                  <a:srgbClr val="1C1C1C"/>
                </a:solidFill>
                <a:highlight>
                  <a:srgbClr val="FFFFFF"/>
                </a:highlight>
                <a:latin typeface="Arial" panose="020B0604020202020204" pitchFamily="34" charset="0"/>
                <a:cs typeface="Arial" panose="020B0604020202020204" pitchFamily="34" charset="0"/>
              </a:rPr>
              <a:t>Radium &amp; its compounds have relatively few uses.. </a:t>
            </a:r>
            <a:r>
              <a:rPr lang="en-US" b="0" i="0" dirty="0">
                <a:solidFill>
                  <a:srgbClr val="454545"/>
                </a:solidFill>
                <a:effectLst/>
                <a:highlight>
                  <a:srgbClr val="FFFFFF"/>
                </a:highlight>
                <a:latin typeface="Roboto" panose="02000000000000000000" pitchFamily="2" charset="0"/>
              </a:rPr>
              <a:t>Radium was the first radioactive element to be discovered.</a:t>
            </a:r>
          </a:p>
          <a:p>
            <a:pPr algn="just" fontAlgn="base"/>
            <a:r>
              <a:rPr lang="en-US" b="0" i="0" dirty="0">
                <a:solidFill>
                  <a:srgbClr val="1B1B1B"/>
                </a:solidFill>
                <a:effectLst/>
                <a:highlight>
                  <a:srgbClr val="FFFF00"/>
                </a:highlight>
                <a:latin typeface="Source Sans Pro Web"/>
              </a:rPr>
              <a:t>One curie (Ci) is the approximate number of radioactive decays in one gram of radium per second – approximately 3.7 x 10</a:t>
            </a:r>
            <a:r>
              <a:rPr lang="en-US" b="0" i="0" baseline="30000" dirty="0">
                <a:solidFill>
                  <a:srgbClr val="1B1B1B"/>
                </a:solidFill>
                <a:effectLst/>
                <a:highlight>
                  <a:srgbClr val="FFFF00"/>
                </a:highlight>
                <a:latin typeface="Source Sans Pro Web"/>
              </a:rPr>
              <a:t>10</a:t>
            </a:r>
            <a:r>
              <a:rPr lang="en-US" b="0" i="0" dirty="0">
                <a:solidFill>
                  <a:srgbClr val="1B1B1B"/>
                </a:solidFill>
                <a:effectLst/>
                <a:highlight>
                  <a:srgbClr val="FFFF00"/>
                </a:highlight>
                <a:latin typeface="Source Sans Pro Web"/>
              </a:rPr>
              <a:t> decays per second.</a:t>
            </a:r>
            <a:endParaRPr lang="en-US" b="0" i="0" dirty="0">
              <a:solidFill>
                <a:srgbClr val="454545"/>
              </a:solidFill>
              <a:effectLst/>
              <a:highlight>
                <a:srgbClr val="FFFF00"/>
              </a:highlight>
              <a:latin typeface="Roboto" panose="02000000000000000000" pitchFamily="2" charset="0"/>
            </a:endParaRPr>
          </a:p>
          <a:p>
            <a:pPr algn="just"/>
            <a:r>
              <a:rPr lang="en-US" b="0" i="0" dirty="0">
                <a:solidFill>
                  <a:srgbClr val="1C1C1C"/>
                </a:solidFill>
                <a:effectLst/>
                <a:highlight>
                  <a:srgbClr val="FFFFFF"/>
                </a:highlight>
                <a:latin typeface="Arial" panose="020B0604020202020204" pitchFamily="34" charset="0"/>
                <a:cs typeface="Arial" panose="020B0604020202020204" pitchFamily="34" charset="0"/>
              </a:rPr>
              <a:t>Normally, alpha radiation is harmless in small doses. Countless natural sources of this radiation can be found in the average kitchen or bathroom. Even nature is full of it as the low-energy particles have difficulty penetrating even one layer of skin. Outside the body, it’s virtually safe.</a:t>
            </a:r>
            <a:endParaRPr lang="en-US" b="0" i="0" dirty="0">
              <a:solidFill>
                <a:srgbClr val="000000"/>
              </a:solidFill>
              <a:effectLst/>
              <a:latin typeface="Arial" panose="020B0604020202020204" pitchFamily="34" charset="0"/>
              <a:cs typeface="Arial" panose="020B0604020202020204" pitchFamily="34" charset="0"/>
            </a:endParaRPr>
          </a:p>
          <a:p>
            <a:pPr algn="just"/>
            <a:r>
              <a:rPr lang="en-US" b="0" i="0" dirty="0">
                <a:solidFill>
                  <a:srgbClr val="000000"/>
                </a:solidFill>
                <a:effectLst/>
                <a:latin typeface="Arial" panose="020B0604020202020204" pitchFamily="34" charset="0"/>
                <a:cs typeface="Arial" panose="020B0604020202020204" pitchFamily="34" charset="0"/>
              </a:rPr>
              <a:t>American inventor William J. Hammer went to Paris &amp; obtained a sample of radium salt crystals from the Curies. Hammer discovered that he could make glow-in-the-dark paint by mixing the radium with glue &amp; zinc sulfide. </a:t>
            </a:r>
          </a:p>
          <a:p>
            <a:pPr algn="just"/>
            <a:r>
              <a:rPr lang="en-US" b="0" i="0" dirty="0">
                <a:solidFill>
                  <a:srgbClr val="2A2A2A"/>
                </a:solidFill>
                <a:effectLst/>
                <a:highlight>
                  <a:srgbClr val="FFFFFF"/>
                </a:highlight>
                <a:latin typeface="Arial" panose="020B0604020202020204" pitchFamily="34" charset="0"/>
                <a:cs typeface="Arial" panose="020B0604020202020204" pitchFamily="34" charset="0"/>
              </a:rPr>
              <a:t>Marie &amp; Pierre Curie themselves suffered extreme burns from handling the element, &amp; her prolonged exposure to its radiation ultimately killed her in 1934. One gram of radium-226 undergoes 3.7E10 disintegrations per second. This unit was coined the Curie.  </a:t>
            </a:r>
            <a:r>
              <a:rPr kumimoji="0" lang="en-US" sz="1200" b="0" i="0" u="none" strike="noStrike" kern="1200" cap="none" spc="0" normalizeH="0" baseline="0" noProof="0" dirty="0">
                <a:ln>
                  <a:noFill/>
                </a:ln>
                <a:solidFill>
                  <a:srgbClr val="2A2A2A"/>
                </a:solidFill>
                <a:effectLst/>
                <a:highlight>
                  <a:srgbClr val="FFFFFF"/>
                </a:highlight>
                <a:uLnTx/>
                <a:uFillTx/>
                <a:latin typeface="Arial" panose="020B0604020202020204" pitchFamily="34" charset="0"/>
                <a:ea typeface="+mn-ea"/>
                <a:cs typeface="Arial" panose="020B0604020202020204" pitchFamily="34" charset="0"/>
              </a:rPr>
              <a:t>Pierre Curie was struck by a horse-drawn wagon with a load of military uniforms, weighing some six tons while crossing a street in Paris and died instantly </a:t>
            </a:r>
            <a:r>
              <a:rPr lang="en-US" dirty="0">
                <a:latin typeface="Arial" panose="020B0604020202020204" pitchFamily="34" charset="0"/>
                <a:cs typeface="Arial" panose="020B0604020202020204" pitchFamily="34" charset="0"/>
              </a:rPr>
              <a:t>on April 19, 1906.</a:t>
            </a:r>
          </a:p>
        </p:txBody>
      </p:sp>
      <p:sp>
        <p:nvSpPr>
          <p:cNvPr id="4" name="Slide Number Placeholder 3"/>
          <p:cNvSpPr>
            <a:spLocks noGrp="1"/>
          </p:cNvSpPr>
          <p:nvPr>
            <p:ph type="sldNum" sz="quarter" idx="5"/>
          </p:nvPr>
        </p:nvSpPr>
        <p:spPr/>
        <p:txBody>
          <a:bodyPr/>
          <a:lstStyle/>
          <a:p>
            <a:fld id="{C096C212-F768-4851-BC2A-1B8975C87E35}" type="slidenum">
              <a:rPr lang="en-US" smtClean="0"/>
              <a:t>2</a:t>
            </a:fld>
            <a:endParaRPr lang="en-US" dirty="0"/>
          </a:p>
        </p:txBody>
      </p:sp>
      <p:sp>
        <p:nvSpPr>
          <p:cNvPr id="5" name="Date Placeholder 4">
            <a:extLst>
              <a:ext uri="{FF2B5EF4-FFF2-40B4-BE49-F238E27FC236}">
                <a16:creationId xmlns:a16="http://schemas.microsoft.com/office/drawing/2014/main" id="{37342A46-DE7B-12CF-BC9B-3D95E3195740}"/>
              </a:ext>
            </a:extLst>
          </p:cNvPr>
          <p:cNvSpPr>
            <a:spLocks noGrp="1"/>
          </p:cNvSpPr>
          <p:nvPr>
            <p:ph type="dt" idx="1"/>
          </p:nvPr>
        </p:nvSpPr>
        <p:spPr/>
        <p:txBody>
          <a:bodyPr/>
          <a:lstStyle/>
          <a:p>
            <a:fld id="{FE8C84D8-A30E-4153-8596-67E198300462}" type="datetime1">
              <a:rPr lang="en-US" smtClean="0"/>
              <a:t>9/18/2024</a:t>
            </a:fld>
            <a:endParaRPr lang="en-US" dirty="0"/>
          </a:p>
        </p:txBody>
      </p:sp>
      <p:sp>
        <p:nvSpPr>
          <p:cNvPr id="6" name="Footer Placeholder 5">
            <a:extLst>
              <a:ext uri="{FF2B5EF4-FFF2-40B4-BE49-F238E27FC236}">
                <a16:creationId xmlns:a16="http://schemas.microsoft.com/office/drawing/2014/main" id="{B08BD44B-37A5-8CBE-2A3A-4B4B416AE5BB}"/>
              </a:ext>
            </a:extLst>
          </p:cNvPr>
          <p:cNvSpPr>
            <a:spLocks noGrp="1"/>
          </p:cNvSpPr>
          <p:nvPr>
            <p:ph type="ftr" sz="quarter" idx="4"/>
          </p:nvPr>
        </p:nvSpPr>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CBBDF9E8-1F8A-B622-94EE-B118261FEBE4}"/>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55716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a:xfrm>
            <a:off x="439387" y="3657600"/>
            <a:ext cx="6008914" cy="4343400"/>
          </a:xfrm>
        </p:spPr>
        <p:txBody>
          <a:bodyPr/>
          <a:lstStyle/>
          <a:p>
            <a:pPr algn="just"/>
            <a:r>
              <a:rPr lang="en-US" i="0" dirty="0">
                <a:solidFill>
                  <a:srgbClr val="4D5156"/>
                </a:solidFill>
                <a:effectLst/>
                <a:highlight>
                  <a:srgbClr val="FFFFFF"/>
                </a:highlight>
                <a:latin typeface="Arial" panose="020B0604020202020204" pitchFamily="34" charset="0"/>
                <a:cs typeface="Arial" panose="020B0604020202020204" pitchFamily="34" charset="0"/>
              </a:rPr>
              <a:t> Robley Evans, a physicist at California Institute of Technology investigated the safety of radium &amp; to attain expertise in radium safety. Evans was commissioned by the U.S. Army to conduct the first of a series of epidemiological follow-up experiments on the long-term effects of radioactivity in human beings using the women dial painters as his subjects at the Radioactivity Center at the Massachusetts Institute of Technology (MIT) (1934-1950).</a:t>
            </a:r>
          </a:p>
          <a:p>
            <a:endParaRPr lang="en-US" dirty="0">
              <a:solidFill>
                <a:srgbClr val="4D5156"/>
              </a:solidFill>
              <a:highlight>
                <a:srgbClr val="FFFFFF"/>
              </a:highlight>
              <a:latin typeface="Arial" panose="020B0604020202020204" pitchFamily="34" charset="0"/>
              <a:cs typeface="Arial" panose="020B0604020202020204" pitchFamily="34" charset="0"/>
            </a:endParaRPr>
          </a:p>
          <a:p>
            <a:pPr algn="just"/>
            <a:r>
              <a:rPr lang="en-US" b="1" i="0" dirty="0">
                <a:solidFill>
                  <a:srgbClr val="6A6B6C"/>
                </a:solidFill>
                <a:effectLst/>
                <a:highlight>
                  <a:srgbClr val="FFFFFF"/>
                </a:highlight>
                <a:latin typeface="Arial" panose="020B0604020202020204" pitchFamily="34" charset="0"/>
                <a:cs typeface="Arial" panose="020B0604020202020204" pitchFamily="34" charset="0"/>
              </a:rPr>
              <a:t>The second phase of experiments </a:t>
            </a:r>
            <a:r>
              <a:rPr lang="en-US" i="0" dirty="0">
                <a:solidFill>
                  <a:srgbClr val="6A6B6C"/>
                </a:solidFill>
                <a:effectLst/>
                <a:highlight>
                  <a:srgbClr val="FFFFFF"/>
                </a:highlight>
                <a:latin typeface="Arial" panose="020B0604020202020204" pitchFamily="34" charset="0"/>
                <a:cs typeface="Arial" panose="020B0604020202020204" pitchFamily="34" charset="0"/>
              </a:rPr>
              <a:t>(1950-1970) were conducted on behalf of the Atomic Energy Committee (AEC) which studied the health risks of atomic tests. The research involved measuring the amount of radium in the women’s bodies.</a:t>
            </a:r>
          </a:p>
          <a:p>
            <a:pPr algn="just"/>
            <a:r>
              <a:rPr lang="en-US" b="1" i="0" dirty="0">
                <a:solidFill>
                  <a:srgbClr val="4D5156"/>
                </a:solidFill>
                <a:effectLst/>
                <a:highlight>
                  <a:srgbClr val="FFFFFF"/>
                </a:highlight>
                <a:latin typeface="Arial" panose="020B0604020202020204" pitchFamily="34" charset="0"/>
                <a:cs typeface="Arial" panose="020B0604020202020204" pitchFamily="34" charset="0"/>
              </a:rPr>
              <a:t>The third phase of research which began after 1970</a:t>
            </a:r>
            <a:r>
              <a:rPr lang="en-US" i="0" dirty="0">
                <a:solidFill>
                  <a:srgbClr val="4D5156"/>
                </a:solidFill>
                <a:effectLst/>
                <a:highlight>
                  <a:srgbClr val="FFFFFF"/>
                </a:highlight>
                <a:latin typeface="Arial" panose="020B0604020202020204" pitchFamily="34" charset="0"/>
                <a:cs typeface="Arial" panose="020B0604020202020204" pitchFamily="34" charset="0"/>
              </a:rPr>
              <a:t>, focused on research by the center for Human Radiobiology at the Argonne National Laboratory (ANL) and the University of Chicago. Eventually, all of the radium case studies were centralized at Argonne.</a:t>
            </a:r>
          </a:p>
          <a:p>
            <a:pPr algn="just"/>
            <a:endParaRPr lang="en-US" i="0" dirty="0">
              <a:solidFill>
                <a:srgbClr val="4D5156"/>
              </a:solidFill>
              <a:effectLst/>
              <a:highlight>
                <a:srgbClr val="FFFFFF"/>
              </a:highlight>
              <a:latin typeface="Arial" panose="020B0604020202020204" pitchFamily="34" charset="0"/>
              <a:cs typeface="Arial" panose="020B0604020202020204" pitchFamily="34" charset="0"/>
            </a:endParaRPr>
          </a:p>
          <a:p>
            <a:r>
              <a:rPr lang="en-US" i="0" dirty="0">
                <a:solidFill>
                  <a:srgbClr val="4D5156"/>
                </a:solidFill>
                <a:effectLst/>
                <a:highlight>
                  <a:srgbClr val="FFFFFF"/>
                </a:highlight>
                <a:latin typeface="Arial" panose="020B0604020202020204" pitchFamily="34" charset="0"/>
                <a:cs typeface="Arial" panose="020B0604020202020204" pitchFamily="34" charset="0"/>
              </a:rPr>
              <a:t>By the time the final radium study was terminated in 1993, 3,161 radium dial painters had been identified and 1,575 had been seen and studied. A total of 6,675 people containing radium had been identified and 2,403 of them had been located and measured.”</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21</a:t>
            </a:fld>
            <a:endParaRPr lang="en-US" dirty="0"/>
          </a:p>
        </p:txBody>
      </p:sp>
    </p:spTree>
    <p:extLst>
      <p:ext uri="{BB962C8B-B14F-4D97-AF65-F5344CB8AC3E}">
        <p14:creationId xmlns:p14="http://schemas.microsoft.com/office/powerpoint/2010/main" val="147934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4200"/>
            <a:ext cx="5486400" cy="3086100"/>
          </a:xfrm>
        </p:spPr>
      </p:sp>
      <p:sp>
        <p:nvSpPr>
          <p:cNvPr id="3" name="Notes Placeholder 2"/>
          <p:cNvSpPr>
            <a:spLocks noGrp="1"/>
          </p:cNvSpPr>
          <p:nvPr>
            <p:ph type="body" idx="1"/>
          </p:nvPr>
        </p:nvSpPr>
        <p:spPr>
          <a:xfrm>
            <a:off x="439387" y="3800105"/>
            <a:ext cx="6092042" cy="4759695"/>
          </a:xfrm>
        </p:spPr>
        <p:txBody>
          <a:bodyPr/>
          <a:lstStyle/>
          <a:p>
            <a:pPr algn="just"/>
            <a:r>
              <a:rPr lang="en-US" dirty="0">
                <a:latin typeface="Arial" panose="020B0604020202020204" pitchFamily="34" charset="0"/>
                <a:cs typeface="Arial" panose="020B0604020202020204" pitchFamily="34" charset="0"/>
              </a:rPr>
              <a:t>The media attention paid to the 1928 case, &amp; the cases of dial painters in Ottawa &amp; Waterbury in the 1930s led to public awareness of the dangers of radium. Legislation was introduced to crack down on commercial radium products and to recognize radium poisoning as a compensable occupational disease.</a:t>
            </a:r>
          </a:p>
          <a:p>
            <a:pPr algn="just"/>
            <a:r>
              <a:rPr lang="en-US" b="0" i="0" dirty="0">
                <a:solidFill>
                  <a:srgbClr val="222222"/>
                </a:solidFill>
                <a:effectLst/>
                <a:highlight>
                  <a:srgbClr val="FFFFFF"/>
                </a:highlight>
                <a:latin typeface="Arial" panose="020B0604020202020204" pitchFamily="34" charset="0"/>
                <a:cs typeface="Arial" panose="020B0604020202020204" pitchFamily="34" charset="0"/>
              </a:rPr>
              <a:t>“Bad chemistry enveloped me, as foul fumes along the New Jersey Turnpike assaulted my young nose, particularly on journeys to my grandmother’s house. With such toxic tales &amp; noxious odors mixing in my chemical youth, a story about radioactive paint seemed just another part of New Jersey life. When I left the Garden State, my memories of the Radium Girls quickly faded away.”</a:t>
            </a:r>
          </a:p>
          <a:p>
            <a:pPr algn="just"/>
            <a:r>
              <a:rPr lang="en-US" b="0" i="0" dirty="0">
                <a:solidFill>
                  <a:srgbClr val="222222"/>
                </a:solidFill>
                <a:effectLst/>
                <a:highlight>
                  <a:srgbClr val="FFFFFF"/>
                </a:highlight>
                <a:latin typeface="Arial" panose="020B0604020202020204" pitchFamily="34" charset="0"/>
                <a:cs typeface="Arial" panose="020B0604020202020204" pitchFamily="34" charset="0"/>
              </a:rPr>
              <a:t>Author </a:t>
            </a:r>
            <a:r>
              <a:rPr lang="en-US" b="0" i="0" u="sng" dirty="0">
                <a:solidFill>
                  <a:srgbClr val="000000"/>
                </a:solidFill>
                <a:effectLst/>
                <a:highlight>
                  <a:srgbClr val="FFFFFF"/>
                </a:highlight>
                <a:latin typeface="Arial" panose="020B0604020202020204" pitchFamily="34" charset="0"/>
                <a:cs typeface="Arial" panose="020B0604020202020204" pitchFamily="34" charset="0"/>
                <a:hlinkClick r:id="rId3"/>
              </a:rPr>
              <a:t>Ainissa Ramirez </a:t>
            </a:r>
            <a:r>
              <a:rPr lang="en-US" b="0" i="0" dirty="0">
                <a:solidFill>
                  <a:srgbClr val="222222"/>
                </a:solidFill>
                <a:effectLst/>
                <a:highlight>
                  <a:srgbClr val="FFFFFF"/>
                </a:highlight>
                <a:latin typeface="Arial" panose="020B0604020202020204" pitchFamily="34" charset="0"/>
                <a:cs typeface="Arial" panose="020B0604020202020204" pitchFamily="34" charset="0"/>
              </a:rPr>
              <a:t>On an April afternoon in 2013, I drove to a large home tucked away behind a pond where George Washington once camped. I found myself sitting with a very friendly group. Everyone had something to share with me about radium. About 20 minutes later, Mae joined us walking up from her downstairs bedroom, full of life and energy. I examined this little woman intently: the transparency of her skin, the depletion of color in her hair, and the effervescence of her smile. At 107 years of age, she looked magnificent. I sat there dumbstruck listening to Mae retell stories about her time in the radium painting studio.</a:t>
            </a:r>
            <a:endParaRPr lang="en-US" dirty="0">
              <a:latin typeface="Arial" panose="020B0604020202020204" pitchFamily="34" charset="0"/>
              <a:cs typeface="Arial" panose="020B0604020202020204" pitchFamily="34" charset="0"/>
            </a:endParaRPr>
          </a:p>
          <a:p>
            <a:pPr algn="just"/>
            <a:r>
              <a:rPr lang="en-US" b="0" i="0" dirty="0">
                <a:solidFill>
                  <a:srgbClr val="000000"/>
                </a:solidFill>
                <a:effectLst/>
                <a:highlight>
                  <a:srgbClr val="FFFF00"/>
                </a:highlight>
                <a:latin typeface="Arial" panose="020B0604020202020204" pitchFamily="34" charset="0"/>
                <a:cs typeface="Arial" panose="020B0604020202020204" pitchFamily="34" charset="0"/>
              </a:rPr>
              <a:t>By 1948, Argonne National Laboratories. Part of this entailed contacting former dial workers. Within 20 years, 205 volunteers were tested for body burden radioactivity., It became the most expensive medical study of a group of workers ever done in America. 80% had radium-caused cancers. 50% died by the time the study ended. </a:t>
            </a:r>
            <a:r>
              <a:rPr lang="en-US" b="0" i="0" dirty="0">
                <a:solidFill>
                  <a:srgbClr val="2B2B2B"/>
                </a:solidFill>
                <a:effectLst/>
                <a:highlight>
                  <a:srgbClr val="FFFF00"/>
                </a:highlight>
                <a:latin typeface="Arial" panose="020B0604020202020204" pitchFamily="34" charset="0"/>
                <a:cs typeface="Arial" panose="020B0604020202020204" pitchFamily="34" charset="0"/>
              </a:rPr>
              <a:t>When the project ended in 1993, detailed information on 2,403 cases had been collected</a:t>
            </a:r>
            <a:r>
              <a:rPr lang="en-US" b="0" i="0" dirty="0">
                <a:solidFill>
                  <a:srgbClr val="2B2B2B"/>
                </a:solidFill>
                <a:effectLst/>
                <a:highlight>
                  <a:srgbClr val="FFFF00"/>
                </a:highlight>
                <a:latin typeface="Segoe UI" panose="020B0502040204020203" pitchFamily="34" charset="0"/>
              </a:rPr>
              <a:t>. </a:t>
            </a:r>
            <a:endParaRPr lang="en-US" b="0" i="0" u="none" strike="noStrike" baseline="30000" dirty="0">
              <a:solidFill>
                <a:srgbClr val="202122"/>
              </a:solidFill>
              <a:effectLst/>
              <a:highlight>
                <a:srgbClr val="FFFF00"/>
              </a:highlight>
              <a:latin typeface="Arial" panose="020B0604020202020204" pitchFamily="34" charset="0"/>
              <a:cs typeface="Arial" panose="020B0604020202020204" pitchFamily="34" charset="0"/>
            </a:endParaRPr>
          </a:p>
          <a:p>
            <a:pPr algn="just"/>
            <a:r>
              <a:rPr lang="en-US" b="0" i="0" dirty="0">
                <a:solidFill>
                  <a:srgbClr val="000000"/>
                </a:solidFill>
                <a:effectLst/>
                <a:latin typeface="Arial" panose="020B0604020202020204" pitchFamily="34" charset="0"/>
                <a:cs typeface="Arial" panose="020B0604020202020204" pitchFamily="34" charset="0"/>
              </a:rPr>
              <a:t>Manhattan Project safety regulations were also based on those of the radium dial factories, which were much improved by this time. </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dirty="0"/>
              <a:t>The Preventable Tragedy of The Radium Girls</a:t>
            </a:r>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a:xfrm>
            <a:off x="571603" y="8388329"/>
            <a:ext cx="4214153" cy="458787"/>
          </a:xfrm>
        </p:spPr>
        <p:txBody>
          <a:bodyPr/>
          <a:lstStyle/>
          <a:p>
            <a:r>
              <a:rPr lang="en-US" dirty="0"/>
              <a:t>Notes produced for this presentation by H.W. Spencer, CSP</a:t>
            </a:r>
          </a:p>
        </p:txBody>
      </p:sp>
      <p:sp>
        <p:nvSpPr>
          <p:cNvPr id="7" name="Slide Number Placeholder 6"/>
          <p:cNvSpPr>
            <a:spLocks noGrp="1"/>
          </p:cNvSpPr>
          <p:nvPr>
            <p:ph type="sldNum" sz="quarter" idx="5"/>
          </p:nvPr>
        </p:nvSpPr>
        <p:spPr/>
        <p:txBody>
          <a:bodyPr/>
          <a:lstStyle/>
          <a:p>
            <a:fld id="{C096C212-F768-4851-BC2A-1B8975C87E35}" type="slidenum">
              <a:rPr lang="en-US" smtClean="0"/>
              <a:t>22</a:t>
            </a:fld>
            <a:endParaRPr lang="en-US" dirty="0"/>
          </a:p>
        </p:txBody>
      </p:sp>
    </p:spTree>
    <p:extLst>
      <p:ext uri="{BB962C8B-B14F-4D97-AF65-F5344CB8AC3E}">
        <p14:creationId xmlns:p14="http://schemas.microsoft.com/office/powerpoint/2010/main" val="1633596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3550"/>
            <a:ext cx="5486400" cy="3086100"/>
          </a:xfrm>
        </p:spPr>
      </p:sp>
      <p:sp>
        <p:nvSpPr>
          <p:cNvPr id="3" name="Notes Placeholder 2"/>
          <p:cNvSpPr>
            <a:spLocks noGrp="1"/>
          </p:cNvSpPr>
          <p:nvPr>
            <p:ph type="body" idx="1"/>
          </p:nvPr>
        </p:nvSpPr>
        <p:spPr>
          <a:xfrm>
            <a:off x="368135" y="3549650"/>
            <a:ext cx="6044540" cy="4451350"/>
          </a:xfrm>
        </p:spPr>
        <p:txBody>
          <a:bodyPr/>
          <a:lstStyle/>
          <a:p>
            <a:pPr algn="just"/>
            <a:r>
              <a:rPr lang="en-US" dirty="0">
                <a:solidFill>
                  <a:srgbClr val="393B3E"/>
                </a:solidFill>
                <a:highlight>
                  <a:srgbClr val="FFFFFF"/>
                </a:highlight>
                <a:latin typeface="Arial" panose="020B0604020202020204" pitchFamily="34" charset="0"/>
                <a:cs typeface="Arial" panose="020B0604020202020204" pitchFamily="34" charset="0"/>
              </a:rPr>
              <a:t>The</a:t>
            </a:r>
            <a:r>
              <a:rPr lang="en-US" b="0" i="0" dirty="0">
                <a:solidFill>
                  <a:srgbClr val="393B3E"/>
                </a:solidFill>
                <a:effectLst/>
                <a:highlight>
                  <a:srgbClr val="FFFFFF"/>
                </a:highlight>
                <a:latin typeface="Arial" panose="020B0604020202020204" pitchFamily="34" charset="0"/>
                <a:cs typeface="Arial" panose="020B0604020202020204" pitchFamily="34" charset="0"/>
              </a:rPr>
              <a:t> struggle to enact safeguards on toxic chemicals is often led by women &amp; girls, who are disproportionately harmed by toxic forever chemicals, Time and again we find deadly ingredients like asbestos, mercury &amp; formaldehyde in personal care products. All too often, companies are most aggressive in marketing these toxic products to Black and brown women. </a:t>
            </a:r>
          </a:p>
          <a:p>
            <a:pPr algn="just"/>
            <a:endParaRPr lang="en-US" dirty="0">
              <a:solidFill>
                <a:srgbClr val="393B3E"/>
              </a:solidFill>
              <a:highlight>
                <a:srgbClr val="FFFFFF"/>
              </a:highlight>
              <a:latin typeface="Arial" panose="020B0604020202020204" pitchFamily="34" charset="0"/>
              <a:cs typeface="Arial" panose="020B0604020202020204" pitchFamily="34" charset="0"/>
            </a:endParaRPr>
          </a:p>
          <a:p>
            <a:pPr algn="just"/>
            <a:endParaRPr lang="en-US" dirty="0">
              <a:solidFill>
                <a:srgbClr val="393B3E"/>
              </a:solidFill>
              <a:highlight>
                <a:srgbClr val="FFFFFF"/>
              </a:highlight>
              <a:latin typeface="Arial" panose="020B0604020202020204" pitchFamily="34" charset="0"/>
              <a:cs typeface="Arial" panose="020B0604020202020204" pitchFamily="34" charset="0"/>
            </a:endParaRPr>
          </a:p>
          <a:p>
            <a:pPr algn="l"/>
            <a:r>
              <a:rPr lang="en-US" b="0" i="0" dirty="0">
                <a:solidFill>
                  <a:srgbClr val="333333"/>
                </a:solidFill>
                <a:effectLst/>
                <a:highlight>
                  <a:srgbClr val="FFFFFF"/>
                </a:highlight>
                <a:latin typeface="Roboto" panose="02000000000000000000" pitchFamily="2" charset="0"/>
              </a:rPr>
              <a:t>Over the last more than two decades, the Environmental Protection Agency removed or contained radium in more than a dozen sites. But one </a:t>
            </a:r>
            <a:r>
              <a:rPr lang="en-US" b="0" i="0">
                <a:solidFill>
                  <a:srgbClr val="333333"/>
                </a:solidFill>
                <a:effectLst/>
                <a:highlight>
                  <a:srgbClr val="FFFFFF"/>
                </a:highlight>
                <a:latin typeface="Roboto" panose="02000000000000000000" pitchFamily="2" charset="0"/>
              </a:rPr>
              <a:t>remains. The </a:t>
            </a:r>
            <a:r>
              <a:rPr lang="en-US" b="0" i="0" dirty="0">
                <a:solidFill>
                  <a:srgbClr val="333333"/>
                </a:solidFill>
                <a:effectLst/>
                <a:highlight>
                  <a:srgbClr val="FFFFFF"/>
                </a:highlight>
                <a:latin typeface="Roboto" panose="02000000000000000000" pitchFamily="2" charset="0"/>
              </a:rPr>
              <a:t>state of Illinois owns the area, 17 acres on the east side of the Fox River</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President Donald Trump has proposed slashing federal money for the Superfund program, which allows the EPA to decontaminate hazardous sites. Ottawa has been a part of the program since 1988</a:t>
            </a:r>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23</a:t>
            </a:fld>
            <a:endParaRPr lang="en-US" dirty="0"/>
          </a:p>
        </p:txBody>
      </p:sp>
    </p:spTree>
    <p:extLst>
      <p:ext uri="{BB962C8B-B14F-4D97-AF65-F5344CB8AC3E}">
        <p14:creationId xmlns:p14="http://schemas.microsoft.com/office/powerpoint/2010/main" val="4122575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24</a:t>
            </a:fld>
            <a:endParaRPr lang="en-US" dirty="0"/>
          </a:p>
        </p:txBody>
      </p:sp>
    </p:spTree>
    <p:extLst>
      <p:ext uri="{BB962C8B-B14F-4D97-AF65-F5344CB8AC3E}">
        <p14:creationId xmlns:p14="http://schemas.microsoft.com/office/powerpoint/2010/main" val="46038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6425"/>
            <a:ext cx="5486400" cy="3086100"/>
          </a:xfrm>
        </p:spPr>
      </p:sp>
      <p:sp>
        <p:nvSpPr>
          <p:cNvPr id="3" name="Notes Placeholder 2"/>
          <p:cNvSpPr>
            <a:spLocks noGrp="1"/>
          </p:cNvSpPr>
          <p:nvPr>
            <p:ph type="body" idx="1"/>
          </p:nvPr>
        </p:nvSpPr>
        <p:spPr>
          <a:xfrm>
            <a:off x="498763" y="3847605"/>
            <a:ext cx="5985163" cy="4153395"/>
          </a:xfrm>
        </p:spPr>
        <p:txBody>
          <a:bodyPr/>
          <a:lstStyle/>
          <a:p>
            <a:pPr algn="just"/>
            <a:r>
              <a:rPr lang="en-US" b="0" i="0" dirty="0">
                <a:solidFill>
                  <a:srgbClr val="000000"/>
                </a:solidFill>
                <a:effectLst/>
                <a:latin typeface="Arial" panose="020B0604020202020204" pitchFamily="34" charset="0"/>
                <a:cs typeface="Arial" panose="020B0604020202020204" pitchFamily="34" charset="0"/>
              </a:rPr>
              <a:t>Being able to access and view watches in the dark trenches, ahead of timed and coordinated pushes over-the-top, was vital. This led to a key innovation: luminous dials and hands.</a:t>
            </a:r>
          </a:p>
          <a:p>
            <a:pPr algn="just"/>
            <a:r>
              <a:rPr lang="en-US" dirty="0">
                <a:solidFill>
                  <a:srgbClr val="000000"/>
                </a:solidFill>
                <a:highlight>
                  <a:srgbClr val="FFFFFF"/>
                </a:highlight>
                <a:latin typeface="Arial" panose="020B0604020202020204" pitchFamily="34" charset="0"/>
                <a:cs typeface="Arial" panose="020B0604020202020204" pitchFamily="34" charset="0"/>
              </a:rPr>
              <a:t>It took the Curies four years to prepare one gram of the element. To do so, they had to sift through more than seven metric tons of pitchblende!</a:t>
            </a:r>
          </a:p>
          <a:p>
            <a:pPr algn="just"/>
            <a:r>
              <a:rPr lang="en-US" b="0" i="0" dirty="0">
                <a:solidFill>
                  <a:srgbClr val="000000"/>
                </a:solidFill>
                <a:effectLst/>
                <a:highlight>
                  <a:srgbClr val="FFFFFF"/>
                </a:highlight>
                <a:latin typeface="Arial" panose="020B0604020202020204" pitchFamily="34" charset="0"/>
                <a:cs typeface="Arial" panose="020B0604020202020204" pitchFamily="34" charset="0"/>
              </a:rPr>
              <a:t>The high toxicity and radioactivity of radium mean that its uses are severely limited today. Most of its historical applications have been discontinued or replaced with safer materials, and any remaining uses are highly specialized and regulated. </a:t>
            </a:r>
          </a:p>
          <a:p>
            <a:pPr algn="just"/>
            <a:endParaRPr lang="en-US" b="0" i="0" dirty="0">
              <a:solidFill>
                <a:srgbClr val="000000"/>
              </a:solidFill>
              <a:effectLst/>
              <a:highlight>
                <a:srgbClr val="FFFFFF"/>
              </a:highlight>
              <a:latin typeface="Arial" panose="020B0604020202020204" pitchFamily="34" charset="0"/>
              <a:cs typeface="Arial" panose="020B0604020202020204" pitchFamily="34" charset="0"/>
            </a:endParaRPr>
          </a:p>
          <a:p>
            <a:pPr algn="just"/>
            <a:r>
              <a:rPr lang="en-US" b="0" i="0" dirty="0">
                <a:solidFill>
                  <a:srgbClr val="212121"/>
                </a:solidFill>
                <a:effectLst/>
                <a:highlight>
                  <a:srgbClr val="FFFFFF"/>
                </a:highlight>
                <a:latin typeface="Arial" panose="020B0604020202020204" pitchFamily="34" charset="0"/>
                <a:cs typeface="Arial" panose="020B0604020202020204" pitchFamily="34" charset="0"/>
              </a:rPr>
              <a:t>&gt;190 g of radium was used by the US for luminous dials during World War II compared with &lt;30 g used worldwide in World War I. </a:t>
            </a:r>
          </a:p>
          <a:p>
            <a:pPr algn="just"/>
            <a:r>
              <a:rPr lang="en-US" b="0" i="0" dirty="0">
                <a:solidFill>
                  <a:srgbClr val="272524"/>
                </a:solidFill>
                <a:effectLst/>
                <a:highlight>
                  <a:srgbClr val="FFFFFF"/>
                </a:highlight>
                <a:latin typeface="Arial" panose="020B0604020202020204" pitchFamily="34" charset="0"/>
                <a:cs typeface="Arial" panose="020B0604020202020204" pitchFamily="34" charset="0"/>
              </a:rPr>
              <a:t>By 1926, Memorial Sloan Kettering had more radium than anywhere else in the world — about 9 grams — earning it the nickname “Radium Hospital.”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96C212-F768-4851-BC2A-1B8975C87E35}" type="slidenum">
              <a:rPr lang="en-US" smtClean="0"/>
              <a:t>4</a:t>
            </a:fld>
            <a:endParaRPr lang="en-US" dirty="0"/>
          </a:p>
        </p:txBody>
      </p:sp>
      <p:sp>
        <p:nvSpPr>
          <p:cNvPr id="5" name="Date Placeholder 4">
            <a:extLst>
              <a:ext uri="{FF2B5EF4-FFF2-40B4-BE49-F238E27FC236}">
                <a16:creationId xmlns:a16="http://schemas.microsoft.com/office/drawing/2014/main" id="{2D5248A1-2AAE-5ED6-8DF7-4C4BCB185041}"/>
              </a:ext>
            </a:extLst>
          </p:cNvPr>
          <p:cNvSpPr>
            <a:spLocks noGrp="1"/>
          </p:cNvSpPr>
          <p:nvPr>
            <p:ph type="dt" idx="1"/>
          </p:nvPr>
        </p:nvSpPr>
        <p:spPr/>
        <p:txBody>
          <a:bodyPr/>
          <a:lstStyle/>
          <a:p>
            <a:fld id="{E21C7452-3B69-4051-8A50-C638E8317B63}" type="datetime1">
              <a:rPr lang="en-US" smtClean="0"/>
              <a:t>9/18/2024</a:t>
            </a:fld>
            <a:endParaRPr lang="en-US" dirty="0"/>
          </a:p>
        </p:txBody>
      </p:sp>
      <p:sp>
        <p:nvSpPr>
          <p:cNvPr id="6" name="Footer Placeholder 5">
            <a:extLst>
              <a:ext uri="{FF2B5EF4-FFF2-40B4-BE49-F238E27FC236}">
                <a16:creationId xmlns:a16="http://schemas.microsoft.com/office/drawing/2014/main" id="{6A197E05-0978-C1EF-9DBD-4CEACCA13DAE}"/>
              </a:ext>
            </a:extLst>
          </p:cNvPr>
          <p:cNvSpPr>
            <a:spLocks noGrp="1"/>
          </p:cNvSpPr>
          <p:nvPr>
            <p:ph type="ftr" sz="quarter" idx="4"/>
          </p:nvPr>
        </p:nvSpPr>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AC85A1AE-FDFD-37B9-B609-1AEF14021321}"/>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395798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5463"/>
            <a:ext cx="5486400" cy="3086100"/>
          </a:xfrm>
        </p:spPr>
      </p:sp>
      <p:sp>
        <p:nvSpPr>
          <p:cNvPr id="3" name="Notes Placeholder 2"/>
          <p:cNvSpPr>
            <a:spLocks noGrp="1"/>
          </p:cNvSpPr>
          <p:nvPr>
            <p:ph type="body" idx="1"/>
          </p:nvPr>
        </p:nvSpPr>
        <p:spPr>
          <a:xfrm>
            <a:off x="380010" y="3611563"/>
            <a:ext cx="6175169" cy="4830950"/>
          </a:xfrm>
        </p:spPr>
        <p:txBody>
          <a:bodyPr/>
          <a:lstStyle/>
          <a:p>
            <a:pPr algn="just"/>
            <a:r>
              <a:rPr lang="en-US" b="0" i="0" dirty="0">
                <a:solidFill>
                  <a:srgbClr val="1C1C1C"/>
                </a:solidFill>
                <a:effectLst/>
                <a:highlight>
                  <a:srgbClr val="FFFFFF"/>
                </a:highlight>
                <a:latin typeface="Arial" panose="020B0604020202020204" pitchFamily="34" charset="0"/>
                <a:cs typeface="Arial" panose="020B0604020202020204" pitchFamily="34" charset="0"/>
              </a:rPr>
              <a:t>Manufacturers started putting the “miracle” substance into:</a:t>
            </a:r>
          </a:p>
          <a:p>
            <a:endParaRPr lang="en-US" b="0" i="0" dirty="0">
              <a:solidFill>
                <a:srgbClr val="1C1C1C"/>
              </a:solidFill>
              <a:effectLst/>
              <a:highlight>
                <a:srgbClr val="FFFFFF"/>
              </a:highlight>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b="0" i="0" u="sng" dirty="0">
                <a:solidFill>
                  <a:srgbClr val="1C1C1C"/>
                </a:solidFill>
                <a:effectLst/>
                <a:highlight>
                  <a:srgbClr val="FFFFFF"/>
                </a:highlight>
                <a:latin typeface="Arial" panose="020B0604020202020204" pitchFamily="34" charset="0"/>
                <a:cs typeface="Arial" panose="020B0604020202020204" pitchFamily="34" charset="0"/>
              </a:rPr>
              <a:t>Food</a:t>
            </a:r>
            <a:r>
              <a:rPr lang="en-US" b="0" i="0" dirty="0">
                <a:solidFill>
                  <a:srgbClr val="1C1C1C"/>
                </a:solidFill>
                <a:effectLst/>
                <a:highlight>
                  <a:srgbClr val="FFFFFF"/>
                </a:highlight>
                <a:latin typeface="Arial" panose="020B0604020202020204" pitchFamily="34" charset="0"/>
                <a:cs typeface="Arial" panose="020B0604020202020204" pitchFamily="34" charset="0"/>
              </a:rPr>
              <a:t> – the Radium Schokolade chocolate bar manufactured by Burk &amp; Braun, &amp; Radium Bread made with radium water &amp; manufactured by the Hippman-Black bakers.</a:t>
            </a:r>
          </a:p>
          <a:p>
            <a:pPr marL="171450" indent="-171450" algn="just">
              <a:buFont typeface="Arial" panose="020B0604020202020204" pitchFamily="34" charset="0"/>
              <a:buChar char="•"/>
            </a:pPr>
            <a:r>
              <a:rPr lang="en-US" b="0" i="0" u="sng" dirty="0">
                <a:solidFill>
                  <a:srgbClr val="1C1C1C"/>
                </a:solidFill>
                <a:effectLst/>
                <a:highlight>
                  <a:srgbClr val="FFFFFF"/>
                </a:highlight>
                <a:latin typeface="Arial" panose="020B0604020202020204" pitchFamily="34" charset="0"/>
                <a:cs typeface="Arial" panose="020B0604020202020204" pitchFamily="34" charset="0"/>
              </a:rPr>
              <a:t>Water</a:t>
            </a:r>
            <a:r>
              <a:rPr lang="en-US" b="0" i="0" dirty="0">
                <a:solidFill>
                  <a:srgbClr val="1C1C1C"/>
                </a:solidFill>
                <a:effectLst/>
                <a:highlight>
                  <a:srgbClr val="FFFFFF"/>
                </a:highlight>
                <a:latin typeface="Arial" panose="020B0604020202020204" pitchFamily="34" charset="0"/>
                <a:cs typeface="Arial" panose="020B0604020202020204" pitchFamily="34" charset="0"/>
              </a:rPr>
              <a:t> – the Revigator was a radium-laced container that stored a gallon of water; drinking the water supposedly cured arthritis, impotence, &amp; wrinkles.</a:t>
            </a:r>
          </a:p>
          <a:p>
            <a:pPr marL="171450" indent="-171450" algn="just">
              <a:buFont typeface="Arial" panose="020B0604020202020204" pitchFamily="34" charset="0"/>
              <a:buChar char="•"/>
            </a:pPr>
            <a:r>
              <a:rPr lang="en-US" b="0" i="0" u="sng" dirty="0">
                <a:solidFill>
                  <a:srgbClr val="1C1C1C"/>
                </a:solidFill>
                <a:effectLst/>
                <a:highlight>
                  <a:srgbClr val="FFFFFF"/>
                </a:highlight>
                <a:latin typeface="Arial" panose="020B0604020202020204" pitchFamily="34" charset="0"/>
                <a:cs typeface="Arial" panose="020B0604020202020204" pitchFamily="34" charset="0"/>
              </a:rPr>
              <a:t>Toys</a:t>
            </a:r>
            <a:r>
              <a:rPr lang="en-US" b="0" i="0" dirty="0">
                <a:solidFill>
                  <a:srgbClr val="1C1C1C"/>
                </a:solidFill>
                <a:effectLst/>
                <a:highlight>
                  <a:srgbClr val="FFFFFF"/>
                </a:highlight>
                <a:latin typeface="Arial" panose="020B0604020202020204" pitchFamily="34" charset="0"/>
                <a:cs typeface="Arial" panose="020B0604020202020204" pitchFamily="34" charset="0"/>
              </a:rPr>
              <a:t> – the Radiumscope was sold until 1942, and it was marketed as a “wonderful” nightlight since it “glows with a weird light in a dark room.”</a:t>
            </a:r>
          </a:p>
          <a:p>
            <a:pPr marL="171450" indent="-171450" algn="just">
              <a:buFont typeface="Arial" panose="020B0604020202020204" pitchFamily="34" charset="0"/>
              <a:buChar char="•"/>
            </a:pPr>
            <a:r>
              <a:rPr lang="en-US" b="0" i="0" u="sng" dirty="0">
                <a:solidFill>
                  <a:srgbClr val="1C1C1C"/>
                </a:solidFill>
                <a:effectLst/>
                <a:highlight>
                  <a:srgbClr val="FFFFFF"/>
                </a:highlight>
                <a:latin typeface="Arial" panose="020B0604020202020204" pitchFamily="34" charset="0"/>
                <a:cs typeface="Arial" panose="020B0604020202020204" pitchFamily="34" charset="0"/>
              </a:rPr>
              <a:t>Toothpaste</a:t>
            </a:r>
            <a:r>
              <a:rPr lang="en-US" b="0" i="0" dirty="0">
                <a:solidFill>
                  <a:srgbClr val="1C1C1C"/>
                </a:solidFill>
                <a:effectLst/>
                <a:highlight>
                  <a:srgbClr val="FFFFFF"/>
                </a:highlight>
                <a:latin typeface="Arial" panose="020B0604020202020204" pitchFamily="34" charset="0"/>
                <a:cs typeface="Arial" panose="020B0604020202020204" pitchFamily="34" charset="0"/>
              </a:rPr>
              <a:t> – a toothpaste containing both radium and thorium was sold by Dr. Alfred Curie, who was no relation to either Marie or Pierre Curie.</a:t>
            </a:r>
          </a:p>
          <a:p>
            <a:pPr marL="171450" indent="-171450" algn="just">
              <a:buFont typeface="Arial" panose="020B0604020202020204" pitchFamily="34" charset="0"/>
              <a:buChar char="•"/>
            </a:pPr>
            <a:r>
              <a:rPr lang="en-US" b="0" i="0" u="sng" dirty="0">
                <a:solidFill>
                  <a:srgbClr val="1C1C1C"/>
                </a:solidFill>
                <a:effectLst/>
                <a:highlight>
                  <a:srgbClr val="FFFFFF"/>
                </a:highlight>
                <a:latin typeface="Arial" panose="020B0604020202020204" pitchFamily="34" charset="0"/>
                <a:cs typeface="Arial" panose="020B0604020202020204" pitchFamily="34" charset="0"/>
              </a:rPr>
              <a:t>Cosmetics</a:t>
            </a:r>
            <a:r>
              <a:rPr lang="en-US" b="0" i="0" dirty="0">
                <a:solidFill>
                  <a:srgbClr val="1C1C1C"/>
                </a:solidFill>
                <a:effectLst/>
                <a:highlight>
                  <a:srgbClr val="FFFFFF"/>
                </a:highlight>
                <a:latin typeface="Arial" panose="020B0604020202020204" pitchFamily="34" charset="0"/>
                <a:cs typeface="Arial" panose="020B0604020202020204" pitchFamily="34" charset="0"/>
              </a:rPr>
              <a:t> – the same Dr. Curie also marketed cosmetics under the Tho-Radia brand, which promised to brighten and rejuvenate your skin.</a:t>
            </a:r>
          </a:p>
          <a:p>
            <a:pPr marL="171450" indent="-171450" algn="just">
              <a:buFont typeface="Arial" panose="020B0604020202020204" pitchFamily="34" charset="0"/>
              <a:buChar char="•"/>
            </a:pPr>
            <a:r>
              <a:rPr lang="en-US" b="0" i="0" u="sng" dirty="0">
                <a:solidFill>
                  <a:srgbClr val="1C1C1C"/>
                </a:solidFill>
                <a:effectLst/>
                <a:highlight>
                  <a:srgbClr val="FFFFFF"/>
                </a:highlight>
                <a:latin typeface="Arial" panose="020B0604020202020204" pitchFamily="34" charset="0"/>
                <a:cs typeface="Arial" panose="020B0604020202020204" pitchFamily="34" charset="0"/>
              </a:rPr>
              <a:t>Impotence Treatments </a:t>
            </a:r>
            <a:r>
              <a:rPr lang="en-US" b="0" i="0" dirty="0">
                <a:solidFill>
                  <a:srgbClr val="1C1C1C"/>
                </a:solidFill>
                <a:effectLst/>
                <a:highlight>
                  <a:srgbClr val="FFFFFF"/>
                </a:highlight>
                <a:latin typeface="Arial" panose="020B0604020202020204" pitchFamily="34" charset="0"/>
                <a:cs typeface="Arial" panose="020B0604020202020204" pitchFamily="34" charset="0"/>
              </a:rPr>
              <a:t>– the Radioendocrinator was a booklet that contained cards coated in radium and meant to be worn inside undergarments at night.</a:t>
            </a:r>
          </a:p>
          <a:p>
            <a:pPr marL="171450" indent="-171450" algn="just">
              <a:buFont typeface="Arial" panose="020B0604020202020204" pitchFamily="34" charset="0"/>
              <a:buChar char="•"/>
            </a:pPr>
            <a:r>
              <a:rPr lang="en-US" dirty="0">
                <a:solidFill>
                  <a:srgbClr val="1C1C1C"/>
                </a:solidFill>
                <a:highlight>
                  <a:srgbClr val="FFFFFF"/>
                </a:highlight>
                <a:latin typeface="Arial" panose="020B0604020202020204" pitchFamily="34" charset="0"/>
                <a:cs typeface="Arial" panose="020B0604020202020204" pitchFamily="34" charset="0"/>
              </a:rPr>
              <a:t>There was even a town in </a:t>
            </a:r>
            <a:r>
              <a:rPr lang="en-US" b="0" i="0" dirty="0">
                <a:solidFill>
                  <a:srgbClr val="717476"/>
                </a:solidFill>
                <a:effectLst/>
                <a:highlight>
                  <a:srgbClr val="FFFFFF"/>
                </a:highlight>
                <a:latin typeface="Arial" panose="020B0604020202020204" pitchFamily="34" charset="0"/>
                <a:cs typeface="Arial" panose="020B0604020202020204" pitchFamily="34" charset="0"/>
              </a:rPr>
              <a:t>Claremore Oklahoma named  Radium Town. Several hotels with bathhouses started up at various locations and afflicted individuals started arriving by the thousands. Stomach problems, skin diseases, rheumatism or eczema, it didn’t matter. Claremore’s magic springs could cure almost any health matter.</a:t>
            </a:r>
            <a:endParaRPr lang="en-US" dirty="0">
              <a:solidFill>
                <a:srgbClr val="1C1C1C"/>
              </a:solidFill>
              <a:highlight>
                <a:srgbClr val="FFFFFF"/>
              </a:highlight>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b="0" i="0" dirty="0">
                <a:solidFill>
                  <a:srgbClr val="000000"/>
                </a:solidFill>
                <a:effectLst/>
                <a:highlight>
                  <a:srgbClr val="FBFBFB"/>
                </a:highlight>
                <a:latin typeface="Lato" panose="020F0502020204030203" pitchFamily="34" charset="0"/>
              </a:rPr>
              <a:t>What turned the tide against radium water and its sellers was the jarring death of wealthy steel mogul Eben M. Byers. The industrialist, advised by a doctor in response to his nagging arm injury, had been a daily drinker of the radium beverage </a:t>
            </a:r>
            <a:r>
              <a:rPr lang="en-US" b="0" i="0" dirty="0" err="1">
                <a:solidFill>
                  <a:srgbClr val="000000"/>
                </a:solidFill>
                <a:effectLst/>
                <a:highlight>
                  <a:srgbClr val="FBFBFB"/>
                </a:highlight>
                <a:latin typeface="Lato" panose="020F0502020204030203" pitchFamily="34" charset="0"/>
              </a:rPr>
              <a:t>Radithor</a:t>
            </a:r>
            <a:r>
              <a:rPr lang="en-US" b="0" i="0" dirty="0">
                <a:solidFill>
                  <a:srgbClr val="000000"/>
                </a:solidFill>
                <a:effectLst/>
                <a:highlight>
                  <a:srgbClr val="FBFBFB"/>
                </a:highlight>
                <a:latin typeface="Lato" panose="020F0502020204030203" pitchFamily="34" charset="0"/>
              </a:rPr>
              <a:t> for two years. Byers, at 51, was found to have “necrosis in both jaws, anemia &amp; a brain abscess, all symptomatic of radium poisoning,” the Tribune reported a few days after he died in late March 1932.</a:t>
            </a:r>
            <a:endParaRPr lang="en-US" b="0" i="0" dirty="0">
              <a:solidFill>
                <a:srgbClr val="1C1C1C"/>
              </a:solidFill>
              <a:effectLst/>
              <a:highlight>
                <a:srgbClr val="FFFFFF"/>
              </a:highlight>
              <a:latin typeface="Arial" panose="020B0604020202020204" pitchFamily="34" charset="0"/>
              <a:cs typeface="Arial" panose="020B0604020202020204" pitchFamily="34" charset="0"/>
            </a:endParaRPr>
          </a:p>
          <a:p>
            <a:pPr algn="just"/>
            <a:r>
              <a:rPr lang="en-US" b="0" i="0" dirty="0">
                <a:solidFill>
                  <a:srgbClr val="202122"/>
                </a:solidFill>
                <a:effectLst/>
                <a:highlight>
                  <a:srgbClr val="FFFFFF"/>
                </a:highlight>
                <a:latin typeface="Arial" panose="020B0604020202020204" pitchFamily="34" charset="0"/>
                <a:cs typeface="Arial" panose="020B0604020202020204" pitchFamily="34" charset="0"/>
              </a:rPr>
              <a:t>The </a:t>
            </a:r>
            <a:r>
              <a:rPr lang="en-US" b="0" i="0" u="sng" dirty="0">
                <a:effectLst/>
                <a:highlight>
                  <a:srgbClr val="FFFFFF"/>
                </a:highlight>
                <a:latin typeface="Arial" panose="020B0604020202020204" pitchFamily="34" charset="0"/>
                <a:cs typeface="Arial" panose="020B0604020202020204" pitchFamily="34" charset="0"/>
                <a:hlinkClick r:id="rId3"/>
              </a:rPr>
              <a:t>Food and Drug Administration</a:t>
            </a:r>
            <a:r>
              <a:rPr lang="en-US" b="0" i="0" dirty="0">
                <a:solidFill>
                  <a:srgbClr val="202122"/>
                </a:solidFill>
                <a:effectLst/>
                <a:highlight>
                  <a:srgbClr val="FFFFFF"/>
                </a:highlight>
                <a:latin typeface="Arial" panose="020B0604020202020204" pitchFamily="34" charset="0"/>
                <a:cs typeface="Arial" panose="020B0604020202020204" pitchFamily="34" charset="0"/>
              </a:rPr>
              <a:t> banned most radiation-based </a:t>
            </a:r>
            <a:r>
              <a:rPr lang="en-US" b="0" i="0" u="none" strike="noStrike" dirty="0">
                <a:effectLst/>
                <a:highlight>
                  <a:srgbClr val="FFFFFF"/>
                </a:highlight>
                <a:latin typeface="Arial" panose="020B0604020202020204" pitchFamily="34" charset="0"/>
                <a:cs typeface="Arial" panose="020B0604020202020204" pitchFamily="34" charset="0"/>
                <a:hlinkClick r:id="rId4" tooltip="Patent medicine"/>
              </a:rPr>
              <a:t>patent medicines in</a:t>
            </a:r>
            <a:r>
              <a:rPr lang="en-US" b="0" i="0" dirty="0">
                <a:solidFill>
                  <a:srgbClr val="202122"/>
                </a:solidFill>
                <a:effectLst/>
                <a:highlight>
                  <a:srgbClr val="FFFFFF"/>
                </a:highlight>
                <a:latin typeface="Arial" panose="020B0604020202020204" pitchFamily="34" charset="0"/>
                <a:cs typeface="Arial" panose="020B0604020202020204" pitchFamily="34" charset="0"/>
              </a:rPr>
              <a:t> 1932.</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96C212-F768-4851-BC2A-1B8975C87E35}" type="slidenum">
              <a:rPr lang="en-US" smtClean="0"/>
              <a:t>5</a:t>
            </a:fld>
            <a:endParaRPr lang="en-US" dirty="0"/>
          </a:p>
        </p:txBody>
      </p:sp>
      <p:sp>
        <p:nvSpPr>
          <p:cNvPr id="5" name="Date Placeholder 4">
            <a:extLst>
              <a:ext uri="{FF2B5EF4-FFF2-40B4-BE49-F238E27FC236}">
                <a16:creationId xmlns:a16="http://schemas.microsoft.com/office/drawing/2014/main" id="{EC46363A-49B9-861C-F131-7DD91E72AA96}"/>
              </a:ext>
            </a:extLst>
          </p:cNvPr>
          <p:cNvSpPr>
            <a:spLocks noGrp="1"/>
          </p:cNvSpPr>
          <p:nvPr>
            <p:ph type="dt" idx="1"/>
          </p:nvPr>
        </p:nvSpPr>
        <p:spPr/>
        <p:txBody>
          <a:bodyPr/>
          <a:lstStyle/>
          <a:p>
            <a:fld id="{73C3867B-EA49-4710-86E5-0B024EFE771B}" type="datetime1">
              <a:rPr lang="en-US" smtClean="0"/>
              <a:t>9/18/2024</a:t>
            </a:fld>
            <a:endParaRPr lang="en-US" dirty="0"/>
          </a:p>
        </p:txBody>
      </p:sp>
      <p:sp>
        <p:nvSpPr>
          <p:cNvPr id="6" name="Footer Placeholder 5">
            <a:extLst>
              <a:ext uri="{FF2B5EF4-FFF2-40B4-BE49-F238E27FC236}">
                <a16:creationId xmlns:a16="http://schemas.microsoft.com/office/drawing/2014/main" id="{8B71A78C-7DD2-6FE6-3BCF-E9E8BDFD54BF}"/>
              </a:ext>
            </a:extLst>
          </p:cNvPr>
          <p:cNvSpPr>
            <a:spLocks noGrp="1"/>
          </p:cNvSpPr>
          <p:nvPr>
            <p:ph type="ftr" sz="quarter" idx="4"/>
          </p:nvPr>
        </p:nvSpPr>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71407F1B-9366-8306-0871-0BF9CD0CC4FF}"/>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194725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892175"/>
            <a:ext cx="5486400" cy="3086100"/>
          </a:xfrm>
        </p:spPr>
      </p:sp>
      <p:sp>
        <p:nvSpPr>
          <p:cNvPr id="3" name="Notes Placeholder 2"/>
          <p:cNvSpPr>
            <a:spLocks noGrp="1"/>
          </p:cNvSpPr>
          <p:nvPr>
            <p:ph type="body" idx="1"/>
          </p:nvPr>
        </p:nvSpPr>
        <p:spPr>
          <a:xfrm>
            <a:off x="368135" y="3978275"/>
            <a:ext cx="5804066" cy="4022726"/>
          </a:xfrm>
        </p:spPr>
        <p:txBody>
          <a:bodyPr/>
          <a:lstStyle/>
          <a:p>
            <a:pPr algn="just" fontAlgn="t"/>
            <a:r>
              <a:rPr lang="en-US" b="0" i="0" dirty="0">
                <a:solidFill>
                  <a:srgbClr val="231F20"/>
                </a:solidFill>
                <a:effectLst/>
                <a:highlight>
                  <a:srgbClr val="FFFFFF"/>
                </a:highlight>
                <a:latin typeface="Arial" panose="020B0604020202020204" pitchFamily="34" charset="0"/>
                <a:cs typeface="Arial" panose="020B0604020202020204" pitchFamily="34" charset="0"/>
              </a:rPr>
              <a:t>Before the United States entered the war, many American men had pocket watches. </a:t>
            </a:r>
            <a:r>
              <a:rPr lang="en-US" b="0" i="0" dirty="0">
                <a:solidFill>
                  <a:srgbClr val="101518"/>
                </a:solidFill>
                <a:effectLst/>
                <a:highlight>
                  <a:srgbClr val="FFFFFF"/>
                </a:highlight>
                <a:latin typeface="Arial" panose="020B0604020202020204" pitchFamily="34" charset="0"/>
                <a:cs typeface="Arial" panose="020B0604020202020204" pitchFamily="34" charset="0"/>
              </a:rPr>
              <a:t>When World War One began the wristwatch became a necessary kit for servicemen worldwide. It was trench warfare that made the wristwatch such an essential tool. As soldiers held guns, whistles, and other kit in their hands there was simply no room for a pocket watch. S</a:t>
            </a:r>
            <a:r>
              <a:rPr lang="en-US" dirty="0">
                <a:solidFill>
                  <a:srgbClr val="101518"/>
                </a:solidFill>
                <a:highlight>
                  <a:srgbClr val="FFFFFF"/>
                </a:highlight>
                <a:latin typeface="Arial" panose="020B0604020202020204" pitchFamily="34" charset="0"/>
                <a:cs typeface="Arial" panose="020B0604020202020204" pitchFamily="34" charset="0"/>
              </a:rPr>
              <a:t>o,</a:t>
            </a:r>
            <a:r>
              <a:rPr lang="en-US" b="0" i="0" dirty="0">
                <a:solidFill>
                  <a:srgbClr val="101518"/>
                </a:solidFill>
                <a:effectLst/>
                <a:highlight>
                  <a:srgbClr val="FFFFFF"/>
                </a:highlight>
                <a:latin typeface="Arial" panose="020B0604020202020204" pitchFamily="34" charset="0"/>
                <a:cs typeface="Arial" panose="020B0604020202020204" pitchFamily="34" charset="0"/>
              </a:rPr>
              <a:t> a glance at the wrist became the norm. </a:t>
            </a:r>
            <a:r>
              <a:rPr lang="en-US" b="0" i="0" dirty="0">
                <a:solidFill>
                  <a:srgbClr val="231F20"/>
                </a:solidFill>
                <a:effectLst/>
                <a:highlight>
                  <a:srgbClr val="FFFFFF"/>
                </a:highlight>
                <a:latin typeface="Arial" panose="020B0604020202020204" pitchFamily="34" charset="0"/>
                <a:cs typeface="Arial" panose="020B0604020202020204" pitchFamily="34" charset="0"/>
              </a:rPr>
              <a:t>As the Army’s “technology” department, the Signal Corps oversaw testing timepieces and purchasing wristwatches for soldiers, Those wristwatch models that passed the necessary tests would then be distributed by the U.S. Army Quartermaster Corps. The Army announced the standards for all purchased wristwatches as early as October 1916. The wristwatch specifications would change two or three more times in the following two years as technology improved.</a:t>
            </a:r>
            <a:endParaRPr lang="en-US" b="0" i="0" dirty="0">
              <a:solidFill>
                <a:srgbClr val="101518"/>
              </a:solidFill>
              <a:effectLst/>
              <a:highlight>
                <a:srgbClr val="FFFFFF"/>
              </a:highlight>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6</a:t>
            </a:fld>
            <a:endParaRPr lang="en-US" dirty="0"/>
          </a:p>
        </p:txBody>
      </p:sp>
    </p:spTree>
    <p:extLst>
      <p:ext uri="{BB962C8B-B14F-4D97-AF65-F5344CB8AC3E}">
        <p14:creationId xmlns:p14="http://schemas.microsoft.com/office/powerpoint/2010/main" val="51038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5775"/>
            <a:ext cx="5486400" cy="3086100"/>
          </a:xfrm>
        </p:spPr>
      </p:sp>
      <p:sp>
        <p:nvSpPr>
          <p:cNvPr id="3" name="Notes Placeholder 2"/>
          <p:cNvSpPr>
            <a:spLocks noGrp="1"/>
          </p:cNvSpPr>
          <p:nvPr>
            <p:ph type="body" idx="1"/>
          </p:nvPr>
        </p:nvSpPr>
        <p:spPr>
          <a:xfrm>
            <a:off x="237506" y="3571875"/>
            <a:ext cx="6537369" cy="4828328"/>
          </a:xfrm>
        </p:spPr>
        <p:txBody>
          <a:bodyPr/>
          <a:lstStyle/>
          <a:p>
            <a:pPr algn="just"/>
            <a:r>
              <a:rPr lang="en-US" b="0" i="0" dirty="0">
                <a:solidFill>
                  <a:srgbClr val="444444"/>
                </a:solidFill>
                <a:effectLst/>
                <a:highlight>
                  <a:srgbClr val="FFFFFF"/>
                </a:highlight>
                <a:latin typeface="Arial" panose="020B0604020202020204" pitchFamily="34" charset="0"/>
                <a:cs typeface="Arial" panose="020B0604020202020204" pitchFamily="34" charset="0"/>
              </a:rPr>
              <a:t>When the U.S. entered WWI in 1917, soldiers on the front could not see their watch dials at night, which made coordinating night attacks more difficult. Wristwatches were developed as an improvement over pocket watches &amp; called “Trench Watches.”</a:t>
            </a:r>
            <a:r>
              <a:rPr lang="en-US" b="0" i="0" dirty="0">
                <a:solidFill>
                  <a:srgbClr val="000000"/>
                </a:solidFill>
                <a:effectLst/>
                <a:latin typeface="Times New Roman" panose="02020603050405020304" pitchFamily="18" charset="0"/>
              </a:rPr>
              <a:t> </a:t>
            </a:r>
            <a:r>
              <a:rPr lang="en-US" b="0" i="0" dirty="0">
                <a:solidFill>
                  <a:srgbClr val="000000"/>
                </a:solidFill>
                <a:effectLst/>
                <a:latin typeface="Arial" panose="020B0604020202020204" pitchFamily="34" charset="0"/>
                <a:cs typeface="Arial" panose="020B0604020202020204" pitchFamily="34" charset="0"/>
              </a:rPr>
              <a:t>By the end of WWI, the US was producing over 4 million watches a year</a:t>
            </a:r>
            <a:endParaRPr lang="en-US" b="0" i="0" dirty="0">
              <a:solidFill>
                <a:srgbClr val="444444"/>
              </a:solidFill>
              <a:effectLst/>
              <a:highlight>
                <a:srgbClr val="FFFFFF"/>
              </a:highligh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highlight>
                  <a:srgbClr val="FFFFFF"/>
                </a:highlight>
                <a:latin typeface="Arial" panose="020B0604020202020204" pitchFamily="34" charset="0"/>
                <a:cs typeface="Arial" panose="020B0604020202020204" pitchFamily="34" charset="0"/>
              </a:rPr>
              <a:t>Being a dial painter in this era was an elite position for a woman. Hundreds of women were employees in a watch factory in Orange, New Jersey. The company hired women because it believed they were smaller &amp; able to paint the finer details of a watch face.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 result, the paint constantly glowed, day &amp; night. There was no need for sunlight to trigger the reaction. Very old watches from around the First World War have relatively large amounts of radioactive material in their paint &amp; give off much stronger radiation than later luminous watches.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workers were required to make their own paint at the factory. Paint is made of two materials: a pigment &amp; a binder. The pigment provides the color while the binder holds everything together, allowing it to adhere to a surface. Radium is the pigment, used to create a paint that went by the names </a:t>
            </a: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Undark, Luna, and Marvelite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They would do this by combining the radium pigment with water &amp; adhesive. The luminous paint used on WWI watch dials was made with a mixture of radium &amp; zinc sulfide phosphor. This was doped with an activator, typically copper. The zinc sulfide phosphor glowed brightly when hit by radiation from the radium. Because the radium pigment was produced as a powder, the factory was filled with it, so much so that the very air itself glowed.</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highlight>
                  <a:srgbClr val="FFFFFF"/>
                </a:highlight>
                <a:latin typeface="Arial" panose="020B0604020202020204" pitchFamily="34" charset="0"/>
                <a:cs typeface="Arial" panose="020B0604020202020204" pitchFamily="34" charset="0"/>
              </a:rPr>
              <a:t>The powder got everywhere. There was radium dust all over the studio. Little puffs of it hovered in the air before settling on the hair of the dial painters. It made the girls themselves glow. </a:t>
            </a:r>
            <a:r>
              <a:rPr lang="en-US" b="0" i="0" dirty="0">
                <a:solidFill>
                  <a:srgbClr val="444444"/>
                </a:solidFill>
                <a:effectLst/>
                <a:highlight>
                  <a:srgbClr val="FFFFFF"/>
                </a:highlight>
                <a:latin typeface="Arial" panose="020B0604020202020204" pitchFamily="34" charset="0"/>
                <a:cs typeface="Arial" panose="020B0604020202020204" pitchFamily="34" charset="0"/>
              </a:rPr>
              <a:t>Other companies around the US did the same. </a:t>
            </a:r>
            <a:r>
              <a:rPr lang="en-US" b="0" i="0" dirty="0">
                <a:solidFill>
                  <a:srgbClr val="202122"/>
                </a:solidFill>
                <a:effectLst/>
                <a:highlight>
                  <a:srgbClr val="FFFFFF"/>
                </a:highlight>
                <a:latin typeface="Arial" panose="020B0604020202020204" pitchFamily="34" charset="0"/>
                <a:cs typeface="Arial" panose="020B0604020202020204" pitchFamily="34" charset="0"/>
              </a:rPr>
              <a:t>They worked in unvented rooms; if they wore smocks they laundered them at home. </a:t>
            </a:r>
          </a:p>
          <a:p>
            <a:pPr algn="just"/>
            <a:r>
              <a:rPr lang="en-US" dirty="0">
                <a:latin typeface="Arial" panose="020B0604020202020204" pitchFamily="34" charset="0"/>
                <a:cs typeface="Arial" panose="020B0604020202020204" pitchFamily="34" charset="0"/>
              </a:rPr>
              <a:t>At the time, the wristwatch market was dominated by companies such as Elgin, Waltham, Illinois, Hamilton, and Depollier &amp; Son. All their timepieces were categorized as “trench watches, </a:t>
            </a:r>
          </a:p>
        </p:txBody>
      </p:sp>
      <p:sp>
        <p:nvSpPr>
          <p:cNvPr id="4" name="Slide Number Placeholder 3"/>
          <p:cNvSpPr>
            <a:spLocks noGrp="1"/>
          </p:cNvSpPr>
          <p:nvPr>
            <p:ph type="sldNum" sz="quarter" idx="5"/>
          </p:nvPr>
        </p:nvSpPr>
        <p:spPr/>
        <p:txBody>
          <a:bodyPr/>
          <a:lstStyle/>
          <a:p>
            <a:fld id="{C096C212-F768-4851-BC2A-1B8975C87E35}" type="slidenum">
              <a:rPr lang="en-US" smtClean="0"/>
              <a:t>7</a:t>
            </a:fld>
            <a:endParaRPr lang="en-US" dirty="0"/>
          </a:p>
        </p:txBody>
      </p:sp>
      <p:sp>
        <p:nvSpPr>
          <p:cNvPr id="5" name="Date Placeholder 4">
            <a:extLst>
              <a:ext uri="{FF2B5EF4-FFF2-40B4-BE49-F238E27FC236}">
                <a16:creationId xmlns:a16="http://schemas.microsoft.com/office/drawing/2014/main" id="{A82C30ED-6AF1-B5DD-F8F5-8654FDB58637}"/>
              </a:ext>
            </a:extLst>
          </p:cNvPr>
          <p:cNvSpPr>
            <a:spLocks noGrp="1"/>
          </p:cNvSpPr>
          <p:nvPr>
            <p:ph type="dt" idx="1"/>
          </p:nvPr>
        </p:nvSpPr>
        <p:spPr/>
        <p:txBody>
          <a:bodyPr/>
          <a:lstStyle/>
          <a:p>
            <a:fld id="{D69196CF-7696-49D1-8193-286935745250}" type="datetime1">
              <a:rPr lang="en-US" smtClean="0"/>
              <a:t>9/18/2024</a:t>
            </a:fld>
            <a:endParaRPr lang="en-US" dirty="0"/>
          </a:p>
        </p:txBody>
      </p:sp>
      <p:sp>
        <p:nvSpPr>
          <p:cNvPr id="6" name="Footer Placeholder 5">
            <a:extLst>
              <a:ext uri="{FF2B5EF4-FFF2-40B4-BE49-F238E27FC236}">
                <a16:creationId xmlns:a16="http://schemas.microsoft.com/office/drawing/2014/main" id="{D1DC5B11-689D-3999-ECFC-DFB2CEF7D917}"/>
              </a:ext>
            </a:extLst>
          </p:cNvPr>
          <p:cNvSpPr>
            <a:spLocks noGrp="1"/>
          </p:cNvSpPr>
          <p:nvPr>
            <p:ph type="ftr" sz="quarter" idx="4"/>
          </p:nvPr>
        </p:nvSpPr>
        <p:spPr>
          <a:xfrm>
            <a:off x="571603" y="8376454"/>
            <a:ext cx="4214153" cy="458787"/>
          </a:xfrm>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CB826F3A-92CC-618C-11F8-16E4B1927201}"/>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211476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8975"/>
            <a:ext cx="5486400" cy="3086100"/>
          </a:xfrm>
        </p:spPr>
      </p:sp>
      <p:sp>
        <p:nvSpPr>
          <p:cNvPr id="3" name="Notes Placeholder 2"/>
          <p:cNvSpPr>
            <a:spLocks noGrp="1"/>
          </p:cNvSpPr>
          <p:nvPr>
            <p:ph type="body" idx="1"/>
          </p:nvPr>
        </p:nvSpPr>
        <p:spPr>
          <a:xfrm>
            <a:off x="308758" y="3862765"/>
            <a:ext cx="6103917" cy="4138235"/>
          </a:xfrm>
        </p:spPr>
        <p:txBody>
          <a:bodyPr/>
          <a:lstStyle/>
          <a:p>
            <a:pPr algn="just"/>
            <a:r>
              <a:rPr lang="en-US" dirty="0">
                <a:latin typeface="Arial" panose="020B0604020202020204" pitchFamily="34" charset="0"/>
                <a:cs typeface="Arial" panose="020B0604020202020204" pitchFamily="34" charset="0"/>
              </a:rPr>
              <a:t>The materials and methods of application were dependent on the type of dial being painted. While dial painters that worked on metal dials used styluses to apply an oil-based mixture, the Radium Girls were painting paper dials, so used camelhair brushes to apply water-based paint. </a:t>
            </a:r>
            <a:r>
              <a:rPr lang="en-US" b="0" i="0" dirty="0">
                <a:solidFill>
                  <a:srgbClr val="212121"/>
                </a:solidFill>
                <a:effectLst/>
                <a:highlight>
                  <a:srgbClr val="FFFFFF"/>
                </a:highlight>
                <a:latin typeface="Cambria" panose="02040503050406030204" pitchFamily="18" charset="0"/>
              </a:rPr>
              <a:t>dial painting was done in Europe where dial paint had been used for over a decade. </a:t>
            </a:r>
            <a:r>
              <a:rPr lang="en-US" b="0" i="0" dirty="0">
                <a:solidFill>
                  <a:srgbClr val="212121"/>
                </a:solidFill>
                <a:effectLst/>
                <a:highlight>
                  <a:srgbClr val="FFFFFF"/>
                </a:highlight>
                <a:latin typeface="Arial" panose="020B0604020202020204" pitchFamily="34" charset="0"/>
                <a:cs typeface="Arial" panose="020B0604020202020204" pitchFamily="34" charset="0"/>
              </a:rPr>
              <a:t>Different countries had different techniques. But in none was lip-pointing used, probably because brushes weren't used either: in Switzerland, there were solid glass rods; in France, small sticks with cotton wadding on the ends; and elsewhere in Europe, a sharpened wooden stylus or metal needles. </a:t>
            </a:r>
            <a:r>
              <a:rPr lang="en-US" b="0" i="0" dirty="0">
                <a:solidFill>
                  <a:srgbClr val="000000"/>
                </a:solidFill>
                <a:effectLst/>
                <a:highlight>
                  <a:srgbClr val="FFFFFF"/>
                </a:highlight>
                <a:latin typeface="Times New Roman" panose="02020603050405020304" pitchFamily="18" charset="0"/>
              </a:rPr>
              <a:t> </a:t>
            </a:r>
            <a:r>
              <a:rPr lang="en-US" b="0" i="0" dirty="0">
                <a:solidFill>
                  <a:srgbClr val="000000"/>
                </a:solidFill>
                <a:effectLst/>
                <a:highlight>
                  <a:srgbClr val="FFFFFF"/>
                </a:highlight>
                <a:latin typeface="Arial" panose="020B0604020202020204" pitchFamily="34" charset="0"/>
                <a:cs typeface="Arial" panose="020B0604020202020204" pitchFamily="34" charset="0"/>
              </a:rPr>
              <a:t>The dial paint usually contained long-lived radium-226 and shorter-lived radium-228. A toxicity ratio has been developed for these isotopes; it has been estimated that radium-228 is about 2.5 times as effective, per μCi, in inducing bone sarcomas as radium-226 (</a:t>
            </a:r>
            <a:r>
              <a:rPr lang="en-US" b="0" i="0" dirty="0">
                <a:solidFill>
                  <a:srgbClr val="2F4A8B"/>
                </a:solidFill>
                <a:effectLst/>
                <a:highlight>
                  <a:srgbClr val="FFFFFF"/>
                </a:highlight>
                <a:latin typeface="Arial" panose="020B0604020202020204" pitchFamily="34" charset="0"/>
                <a:cs typeface="Arial" panose="020B0604020202020204" pitchFamily="34" charset="0"/>
                <a:hlinkClick r:id="rId3"/>
              </a:rPr>
              <a:t>Lloyd et al. 1986</a:t>
            </a:r>
            <a:r>
              <a:rPr lang="en-US" b="0" i="0" dirty="0">
                <a:solidFill>
                  <a:srgbClr val="000000"/>
                </a:solidFill>
                <a:effectLst/>
                <a:highlight>
                  <a:srgbClr val="FFFFFF"/>
                </a:highlight>
                <a:latin typeface="Arial" panose="020B0604020202020204" pitchFamily="34" charset="0"/>
                <a:cs typeface="Arial" panose="020B0604020202020204" pitchFamily="34" charset="0"/>
              </a:rPr>
              <a:t>; ). For various other effects, estimates of the effectiveness of radium-228 relative to radium-226 have ranged from zero to six </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To paint the intricate numerals on watch faces, the dial painters were encouraged to use the lip-pointing technique, pressing the brush between their lips to form a fine point before they dipped it in the paint. Every time this was done, a small amount of radium was ingested. The luminous paint, which worked by converting the radiation into light through a fluorescent chemical, was one of the most successful radium-based products.</a:t>
            </a:r>
          </a:p>
          <a:p>
            <a:pPr algn="just"/>
            <a:r>
              <a:rPr lang="en-US" dirty="0">
                <a:latin typeface="Arial" panose="020B0604020202020204" pitchFamily="34" charset="0"/>
                <a:cs typeface="Arial" panose="020B0604020202020204" pitchFamily="34" charset="0"/>
              </a:rPr>
              <a:t> By putting the brushes in their mouths, the Radium Girls were especially at risk – so why did they do it? “Because it was the easiest way to get a fine point on the brush, to paint on numbers as small as a single millimeter in width,”</a:t>
            </a:r>
            <a:r>
              <a:rPr lang="en-US" b="0" i="0" dirty="0">
                <a:solidFill>
                  <a:srgbClr val="000000"/>
                </a:solidFill>
                <a:effectLst/>
                <a:latin typeface="Arial" panose="020B0604020202020204" pitchFamily="34" charset="0"/>
                <a:cs typeface="Arial" panose="020B0604020202020204" pitchFamily="34" charset="0"/>
              </a:rPr>
              <a:t> Estimates of the total number of women employed in the industry between 1917 and 1935 vary, but a number approaching 10,000 is not unreasonable.</a:t>
            </a:r>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a:t>The Preventable Tragedy of The Radium Girls</a:t>
            </a:r>
            <a:endParaRPr lang="en-US" dirty="0"/>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a:t>Notes produced for this presentation by H.W. Spencer, CSP</a:t>
            </a:r>
            <a:endParaRPr lang="en-US" dirty="0"/>
          </a:p>
        </p:txBody>
      </p:sp>
      <p:sp>
        <p:nvSpPr>
          <p:cNvPr id="7" name="Slide Number Placeholder 6"/>
          <p:cNvSpPr>
            <a:spLocks noGrp="1"/>
          </p:cNvSpPr>
          <p:nvPr>
            <p:ph type="sldNum" sz="quarter" idx="5"/>
          </p:nvPr>
        </p:nvSpPr>
        <p:spPr/>
        <p:txBody>
          <a:bodyPr/>
          <a:lstStyle/>
          <a:p>
            <a:fld id="{C096C212-F768-4851-BC2A-1B8975C87E35}" type="slidenum">
              <a:rPr lang="en-US" smtClean="0"/>
              <a:t>8</a:t>
            </a:fld>
            <a:endParaRPr lang="en-US" dirty="0"/>
          </a:p>
        </p:txBody>
      </p:sp>
    </p:spTree>
    <p:extLst>
      <p:ext uri="{BB962C8B-B14F-4D97-AF65-F5344CB8AC3E}">
        <p14:creationId xmlns:p14="http://schemas.microsoft.com/office/powerpoint/2010/main" val="208662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4063"/>
            <a:ext cx="5486400" cy="3086100"/>
          </a:xfrm>
        </p:spPr>
      </p:sp>
      <p:sp>
        <p:nvSpPr>
          <p:cNvPr id="3" name="Notes Placeholder 2"/>
          <p:cNvSpPr>
            <a:spLocks noGrp="1"/>
          </p:cNvSpPr>
          <p:nvPr>
            <p:ph type="body" idx="1"/>
          </p:nvPr>
        </p:nvSpPr>
        <p:spPr>
          <a:xfrm>
            <a:off x="391886" y="3990109"/>
            <a:ext cx="5961413" cy="4010891"/>
          </a:xfrm>
        </p:spPr>
        <p:txBody>
          <a:bodyPr/>
          <a:lstStyle/>
          <a:p>
            <a:pPr algn="just"/>
            <a:r>
              <a:rPr lang="en-US" b="0" i="0" dirty="0">
                <a:solidFill>
                  <a:srgbClr val="121216"/>
                </a:solidFill>
                <a:effectLst/>
                <a:highlight>
                  <a:srgbClr val="FAFAFA"/>
                </a:highlight>
                <a:latin typeface="Arial" panose="020B0604020202020204" pitchFamily="34" charset="0"/>
                <a:cs typeface="Arial" panose="020B0604020202020204" pitchFamily="34" charset="0"/>
              </a:rPr>
              <a:t>The buildings were plain, concrete-block structures with simple rectangular floor plans.  Both were built in 1917 in a neighborhood of late 19</a:t>
            </a:r>
            <a:r>
              <a:rPr lang="en-US" b="0" i="0" baseline="30000" dirty="0">
                <a:solidFill>
                  <a:srgbClr val="121216"/>
                </a:solidFill>
                <a:effectLst/>
                <a:highlight>
                  <a:srgbClr val="FAFAFA"/>
                </a:highlight>
                <a:latin typeface="Arial" panose="020B0604020202020204" pitchFamily="34" charset="0"/>
                <a:cs typeface="Arial" panose="020B0604020202020204" pitchFamily="34" charset="0"/>
              </a:rPr>
              <a:t>th</a:t>
            </a:r>
            <a:r>
              <a:rPr lang="en-US" b="0" i="0" dirty="0">
                <a:solidFill>
                  <a:srgbClr val="121216"/>
                </a:solidFill>
                <a:effectLst/>
                <a:highlight>
                  <a:srgbClr val="FAFAFA"/>
                </a:highlight>
                <a:latin typeface="Arial" panose="020B0604020202020204" pitchFamily="34" charset="0"/>
                <a:cs typeface="Arial" panose="020B0604020202020204" pitchFamily="34" charset="0"/>
              </a:rPr>
              <a:t>-century worker housing and hat factories.  Both were used commercially until the 1980s. Additions, removal of original equipment and most original fixtures had heavily altered both. </a:t>
            </a:r>
          </a:p>
          <a:p>
            <a:pPr algn="just"/>
            <a:r>
              <a:rPr lang="en-US" b="0" i="0" dirty="0">
                <a:solidFill>
                  <a:srgbClr val="212121"/>
                </a:solidFill>
                <a:effectLst/>
                <a:highlight>
                  <a:srgbClr val="FFFFFF"/>
                </a:highlight>
                <a:latin typeface="Cambria" panose="02040503050406030204" pitchFamily="18" charset="0"/>
              </a:rPr>
              <a:t>In 1979, the US Environmental Protection Agency (EPA) found that the former USRC site in Orange had levels of radioactivity 20 times higher than was safe.</a:t>
            </a:r>
            <a:endParaRPr lang="en-US" dirty="0">
              <a:solidFill>
                <a:srgbClr val="121216"/>
              </a:solidFill>
              <a:highlight>
                <a:srgbClr val="FAFAFA"/>
              </a:highlight>
              <a:latin typeface="Arial" panose="020B0604020202020204" pitchFamily="34" charset="0"/>
              <a:cs typeface="Arial" panose="020B0604020202020204" pitchFamily="34" charset="0"/>
            </a:endParaRPr>
          </a:p>
          <a:p>
            <a:pPr algn="just"/>
            <a:r>
              <a:rPr lang="en-US" b="0" i="0" dirty="0">
                <a:solidFill>
                  <a:srgbClr val="121216"/>
                </a:solidFill>
                <a:effectLst/>
                <a:highlight>
                  <a:srgbClr val="FAFAFA"/>
                </a:highlight>
                <a:latin typeface="Arial" panose="020B0604020202020204" pitchFamily="34" charset="0"/>
                <a:cs typeface="Arial" panose="020B0604020202020204" pitchFamily="34" charset="0"/>
              </a:rPr>
              <a:t>The former U.S. Radium manufacturing plant was a </a:t>
            </a:r>
            <a:r>
              <a:rPr lang="en-US" b="0" i="0" dirty="0">
                <a:solidFill>
                  <a:srgbClr val="007FC0"/>
                </a:solidFill>
                <a:effectLst/>
                <a:highlight>
                  <a:srgbClr val="FAFAFA"/>
                </a:highlight>
                <a:latin typeface="Arial" panose="020B0604020202020204" pitchFamily="34" charset="0"/>
                <a:cs typeface="Arial" panose="020B0604020202020204" pitchFamily="34" charset="0"/>
                <a:hlinkClick r:id="rId3"/>
              </a:rPr>
              <a:t>Superfund Site</a:t>
            </a:r>
            <a:r>
              <a:rPr lang="en-US" b="0" i="0" dirty="0">
                <a:solidFill>
                  <a:srgbClr val="121216"/>
                </a:solidFill>
                <a:effectLst/>
                <a:highlight>
                  <a:srgbClr val="FAFAFA"/>
                </a:highlight>
                <a:latin typeface="Arial" panose="020B0604020202020204" pitchFamily="34" charset="0"/>
                <a:cs typeface="Arial" panose="020B0604020202020204" pitchFamily="34" charset="0"/>
              </a:rPr>
              <a:t>. In 1980, the NJ Department of  Environmental Protection found radon levels at the site of up to 50 microcuries per liter vs. the normal background level of 0.3 microcuries per liter.  In addition, surface testing revealed “highly  contaminated soil with 200-300 picocuries per gram, with high nodes of up to 5000 picocuries per gram.”  The contaminated soil and building material portion of the remedy  was completed after 9 years in September 2005</a:t>
            </a:r>
          </a:p>
          <a:p>
            <a:pPr algn="just"/>
            <a:endParaRPr lang="en-US" dirty="0">
              <a:solidFill>
                <a:srgbClr val="121216"/>
              </a:solidFill>
              <a:highlight>
                <a:srgbClr val="FAFAFA"/>
              </a:highlight>
              <a:latin typeface="Arial" panose="020B0604020202020204" pitchFamily="34" charset="0"/>
              <a:cs typeface="Arial" panose="020B0604020202020204" pitchFamily="34" charset="0"/>
            </a:endParaRPr>
          </a:p>
          <a:p>
            <a:pPr algn="just"/>
            <a:r>
              <a:rPr lang="en-US" b="0" i="0" dirty="0">
                <a:solidFill>
                  <a:srgbClr val="121216"/>
                </a:solidFill>
                <a:effectLst/>
                <a:highlight>
                  <a:srgbClr val="FAFAFA"/>
                </a:highlight>
                <a:latin typeface="Arial" panose="020B0604020202020204" pitchFamily="34" charset="0"/>
                <a:cs typeface="Arial" panose="020B0604020202020204" pitchFamily="34" charset="0"/>
              </a:rPr>
              <a:t>The US Radium Corporation site in Orange, NJ was determined significant and eligible for listing in the National  Register of Historic Places in 1997.</a:t>
            </a:r>
          </a:p>
          <a:p>
            <a:pPr algn="just"/>
            <a:endParaRPr lang="en-US" b="0" i="0" dirty="0">
              <a:solidFill>
                <a:srgbClr val="121216"/>
              </a:solidFill>
              <a:effectLst/>
              <a:highlight>
                <a:srgbClr val="FAFAFA"/>
              </a:highlight>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r>
              <a:rPr lang="en-US" dirty="0"/>
              <a:t>The Preventable Tragedy of The Radium Girls</a:t>
            </a:r>
          </a:p>
        </p:txBody>
      </p:sp>
      <p:sp>
        <p:nvSpPr>
          <p:cNvPr id="5" name="Date Placeholder 4"/>
          <p:cNvSpPr>
            <a:spLocks noGrp="1"/>
          </p:cNvSpPr>
          <p:nvPr>
            <p:ph type="dt" idx="1"/>
          </p:nvPr>
        </p:nvSpPr>
        <p:spPr/>
        <p:txBody>
          <a:bodyPr/>
          <a:lstStyle/>
          <a:p>
            <a:fld id="{B3AB67B2-102A-4CA0-8A19-1D797D91EF9A}" type="datetime1">
              <a:rPr lang="en-US" smtClean="0"/>
              <a:t>9/18/2024</a:t>
            </a:fld>
            <a:endParaRPr lang="en-US" dirty="0"/>
          </a:p>
        </p:txBody>
      </p:sp>
      <p:sp>
        <p:nvSpPr>
          <p:cNvPr id="6" name="Footer Placeholder 5"/>
          <p:cNvSpPr>
            <a:spLocks noGrp="1"/>
          </p:cNvSpPr>
          <p:nvPr>
            <p:ph type="ftr" sz="quarter" idx="4"/>
          </p:nvPr>
        </p:nvSpPr>
        <p:spPr/>
        <p:txBody>
          <a:bodyPr/>
          <a:lstStyle/>
          <a:p>
            <a:r>
              <a:rPr lang="en-US" dirty="0"/>
              <a:t>Notes produced for this presentation by H.W. Spencer, CSP</a:t>
            </a:r>
          </a:p>
        </p:txBody>
      </p:sp>
      <p:sp>
        <p:nvSpPr>
          <p:cNvPr id="7" name="Slide Number Placeholder 6"/>
          <p:cNvSpPr>
            <a:spLocks noGrp="1"/>
          </p:cNvSpPr>
          <p:nvPr>
            <p:ph type="sldNum" sz="quarter" idx="5"/>
          </p:nvPr>
        </p:nvSpPr>
        <p:spPr/>
        <p:txBody>
          <a:bodyPr/>
          <a:lstStyle/>
          <a:p>
            <a:fld id="{C096C212-F768-4851-BC2A-1B8975C87E35}" type="slidenum">
              <a:rPr lang="en-US" smtClean="0"/>
              <a:t>9</a:t>
            </a:fld>
            <a:endParaRPr lang="en-US" dirty="0"/>
          </a:p>
        </p:txBody>
      </p:sp>
    </p:spTree>
    <p:extLst>
      <p:ext uri="{BB962C8B-B14F-4D97-AF65-F5344CB8AC3E}">
        <p14:creationId xmlns:p14="http://schemas.microsoft.com/office/powerpoint/2010/main" val="336786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579438"/>
            <a:ext cx="5667375" cy="3189287"/>
          </a:xfrm>
        </p:spPr>
      </p:sp>
      <p:sp>
        <p:nvSpPr>
          <p:cNvPr id="3" name="Notes Placeholder 2"/>
          <p:cNvSpPr>
            <a:spLocks noGrp="1"/>
          </p:cNvSpPr>
          <p:nvPr>
            <p:ph type="body" idx="1"/>
          </p:nvPr>
        </p:nvSpPr>
        <p:spPr>
          <a:xfrm>
            <a:off x="475013" y="3782500"/>
            <a:ext cx="5949538" cy="4218501"/>
          </a:xfrm>
        </p:spPr>
        <p:txBody>
          <a:bodyPr/>
          <a:lstStyle/>
          <a:p>
            <a:pPr algn="just"/>
            <a:r>
              <a:rPr lang="en-US" b="0" i="0" dirty="0">
                <a:solidFill>
                  <a:srgbClr val="080C26"/>
                </a:solidFill>
                <a:effectLst/>
                <a:highlight>
                  <a:srgbClr val="F0F0F0"/>
                </a:highlight>
                <a:latin typeface="Arial" panose="020B0604020202020204" pitchFamily="34" charset="0"/>
                <a:cs typeface="Arial" panose="020B0604020202020204" pitchFamily="34" charset="0"/>
              </a:rPr>
              <a:t> </a:t>
            </a:r>
            <a:r>
              <a:rPr lang="en-US" b="0" i="0" dirty="0">
                <a:effectLst/>
                <a:highlight>
                  <a:srgbClr val="F9F9F9"/>
                </a:highlight>
                <a:latin typeface="Arial" panose="020B0604020202020204" pitchFamily="34" charset="0"/>
                <a:cs typeface="Arial" panose="020B0604020202020204" pitchFamily="34" charset="0"/>
              </a:rPr>
              <a:t>Few companies at that time were willing to employ women, and the pay was much higher than most alternatives, so the company had little trouble finding employees to occupy the rows &amp; rows of desks. Though US Radium was not the only radium-painting business in the US, they were arguably the most evil.</a:t>
            </a:r>
          </a:p>
          <a:p>
            <a:pPr algn="just"/>
            <a:r>
              <a:rPr lang="en-US" b="0" i="0" dirty="0">
                <a:solidFill>
                  <a:srgbClr val="212121"/>
                </a:solidFill>
                <a:effectLst/>
                <a:highlight>
                  <a:srgbClr val="FFFFFF"/>
                </a:highlight>
                <a:latin typeface="Arial" panose="020B0604020202020204" pitchFamily="34" charset="0"/>
                <a:cs typeface="Arial" panose="020B0604020202020204" pitchFamily="34" charset="0"/>
              </a:rPr>
              <a:t>In September 1922, 800 miles from Orange, New Jersey, a radium dial-painting plant was started in Ottawa, Illinois, a town of 10,816 people located 85 miles southwest of Chicago.</a:t>
            </a:r>
            <a:endParaRPr lang="en-US" b="0" i="0" dirty="0">
              <a:solidFill>
                <a:srgbClr val="080C26"/>
              </a:solidFill>
              <a:effectLst/>
              <a:highlight>
                <a:srgbClr val="F0F0F0"/>
              </a:highlight>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LPI operated until 1976 when federal regulators found radiation levels up to 1,666 times higher than the allowable amount at the facility. The Superfund site was ultimately cleaned up and is now a parking lot.</a:t>
            </a:r>
          </a:p>
          <a:p>
            <a:pPr algn="just"/>
            <a:r>
              <a:rPr lang="en-US" b="0" i="0" dirty="0">
                <a:solidFill>
                  <a:srgbClr val="000000"/>
                </a:solidFill>
                <a:effectLst/>
                <a:latin typeface="Arial" panose="020B0604020202020204" pitchFamily="34" charset="0"/>
                <a:cs typeface="Arial" panose="020B0604020202020204" pitchFamily="34" charset="0"/>
              </a:rPr>
              <a:t>Many leading radium scientists had investments in radium companies, but they were disinclined to disclose the dangerous side effects. Scientists have known since 1914 that radium could cause anemia &amp; skin burns. It would later be revealed during the litigation that the UNRC scientists &amp; management had taken considerable precautions to protect themselves from the effects of radiation but did nothing to protect their dial painters.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96C212-F768-4851-BC2A-1B8975C87E35}" type="slidenum">
              <a:rPr lang="en-US" smtClean="0"/>
              <a:t>10</a:t>
            </a:fld>
            <a:endParaRPr lang="en-US" dirty="0"/>
          </a:p>
        </p:txBody>
      </p:sp>
      <p:sp>
        <p:nvSpPr>
          <p:cNvPr id="5" name="Date Placeholder 4">
            <a:extLst>
              <a:ext uri="{FF2B5EF4-FFF2-40B4-BE49-F238E27FC236}">
                <a16:creationId xmlns:a16="http://schemas.microsoft.com/office/drawing/2014/main" id="{BE19DE8E-3DC0-3EF0-F93C-EB2EC4B49E69}"/>
              </a:ext>
            </a:extLst>
          </p:cNvPr>
          <p:cNvSpPr>
            <a:spLocks noGrp="1"/>
          </p:cNvSpPr>
          <p:nvPr>
            <p:ph type="dt" idx="1"/>
          </p:nvPr>
        </p:nvSpPr>
        <p:spPr/>
        <p:txBody>
          <a:bodyPr/>
          <a:lstStyle/>
          <a:p>
            <a:fld id="{EDD59DD2-983A-45E2-A497-649418A4FE17}" type="datetime1">
              <a:rPr lang="en-US" smtClean="0"/>
              <a:t>9/18/2024</a:t>
            </a:fld>
            <a:endParaRPr lang="en-US" dirty="0"/>
          </a:p>
        </p:txBody>
      </p:sp>
      <p:sp>
        <p:nvSpPr>
          <p:cNvPr id="6" name="Footer Placeholder 5">
            <a:extLst>
              <a:ext uri="{FF2B5EF4-FFF2-40B4-BE49-F238E27FC236}">
                <a16:creationId xmlns:a16="http://schemas.microsoft.com/office/drawing/2014/main" id="{6FDD9B9A-3D72-7BA3-E526-41AC191098B6}"/>
              </a:ext>
            </a:extLst>
          </p:cNvPr>
          <p:cNvSpPr>
            <a:spLocks noGrp="1"/>
          </p:cNvSpPr>
          <p:nvPr>
            <p:ph type="ftr" sz="quarter" idx="4"/>
          </p:nvPr>
        </p:nvSpPr>
        <p:spPr/>
        <p:txBody>
          <a:bodyPr/>
          <a:lstStyle/>
          <a:p>
            <a:r>
              <a:rPr lang="en-US" dirty="0"/>
              <a:t>Notes produced for this presentation by H.W. Spencer, CSP</a:t>
            </a:r>
          </a:p>
        </p:txBody>
      </p:sp>
      <p:sp>
        <p:nvSpPr>
          <p:cNvPr id="7" name="Header Placeholder 6">
            <a:extLst>
              <a:ext uri="{FF2B5EF4-FFF2-40B4-BE49-F238E27FC236}">
                <a16:creationId xmlns:a16="http://schemas.microsoft.com/office/drawing/2014/main" id="{4A7E7439-9F89-3D68-B558-16E9411B60F9}"/>
              </a:ext>
            </a:extLst>
          </p:cNvPr>
          <p:cNvSpPr>
            <a:spLocks noGrp="1"/>
          </p:cNvSpPr>
          <p:nvPr>
            <p:ph type="hdr" sz="quarter"/>
          </p:nvPr>
        </p:nvSpPr>
        <p:spPr/>
        <p:txBody>
          <a:bodyPr/>
          <a:lstStyle/>
          <a:p>
            <a:r>
              <a:rPr lang="en-US" dirty="0"/>
              <a:t>The Preventable Tragedy of The Radium Girls</a:t>
            </a:r>
          </a:p>
        </p:txBody>
      </p:sp>
    </p:spTree>
    <p:extLst>
      <p:ext uri="{BB962C8B-B14F-4D97-AF65-F5344CB8AC3E}">
        <p14:creationId xmlns:p14="http://schemas.microsoft.com/office/powerpoint/2010/main" val="255269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A0E8-3CD4-7AC0-9B14-0C880CAC2E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B38D9-380B-1D4D-25F2-E571344BB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C25ABF3D-BD6D-4B17-B1D4-B473139EECD1}"/>
              </a:ext>
            </a:extLst>
          </p:cNvPr>
          <p:cNvSpPr>
            <a:spLocks noGrp="1"/>
          </p:cNvSpPr>
          <p:nvPr>
            <p:ph type="dt" sz="half" idx="10"/>
          </p:nvPr>
        </p:nvSpPr>
        <p:spPr/>
        <p:txBody>
          <a:bodyPr/>
          <a:lstStyle>
            <a:lvl1pPr>
              <a:defRPr>
                <a:solidFill>
                  <a:schemeClr val="accent6">
                    <a:lumMod val="50000"/>
                  </a:schemeClr>
                </a:solidFill>
              </a:defRPr>
            </a:lvl1pPr>
          </a:lstStyle>
          <a:p>
            <a:fld id="{67508630-EA34-4163-B0FA-10FD9A01035C}" type="datetime1">
              <a:rPr lang="en-US" smtClean="0"/>
              <a:t>9/18/2024</a:t>
            </a:fld>
            <a:endParaRPr lang="en-US" dirty="0"/>
          </a:p>
        </p:txBody>
      </p:sp>
      <p:sp>
        <p:nvSpPr>
          <p:cNvPr id="8" name="Footer Placeholder 7">
            <a:extLst>
              <a:ext uri="{FF2B5EF4-FFF2-40B4-BE49-F238E27FC236}">
                <a16:creationId xmlns:a16="http://schemas.microsoft.com/office/drawing/2014/main" id="{3E1D6F24-7785-7DC1-45BF-F33699C63F0F}"/>
              </a:ext>
            </a:extLst>
          </p:cNvPr>
          <p:cNvSpPr>
            <a:spLocks noGrp="1"/>
          </p:cNvSpPr>
          <p:nvPr>
            <p:ph type="ftr" sz="quarter" idx="11"/>
          </p:nvPr>
        </p:nvSpPr>
        <p:spPr/>
        <p:txBody>
          <a:bodyPr/>
          <a:lstStyle>
            <a:lvl1pPr>
              <a:defRPr>
                <a:solidFill>
                  <a:schemeClr val="accent6">
                    <a:lumMod val="50000"/>
                  </a:schemeClr>
                </a:solidFill>
                <a:latin typeface="Algerian" panose="04020705040A02060702" pitchFamily="82" charset="0"/>
              </a:defRPr>
            </a:lvl1pPr>
          </a:lstStyle>
          <a:p>
            <a:r>
              <a:rPr lang="en-US" dirty="0"/>
              <a:t>The Preventable Tragedy of The Radium Girls</a:t>
            </a:r>
          </a:p>
        </p:txBody>
      </p:sp>
      <p:sp>
        <p:nvSpPr>
          <p:cNvPr id="9" name="Slide Number Placeholder 8">
            <a:extLst>
              <a:ext uri="{FF2B5EF4-FFF2-40B4-BE49-F238E27FC236}">
                <a16:creationId xmlns:a16="http://schemas.microsoft.com/office/drawing/2014/main" id="{32C5F31C-72CE-8E2A-DA2B-889014DF5BFC}"/>
              </a:ext>
            </a:extLst>
          </p:cNvPr>
          <p:cNvSpPr>
            <a:spLocks noGrp="1"/>
          </p:cNvSpPr>
          <p:nvPr>
            <p:ph type="sldNum" sz="quarter" idx="12"/>
          </p:nvPr>
        </p:nvSpPr>
        <p:spPr/>
        <p:txBody>
          <a:bodyPr/>
          <a:lstStyle>
            <a:lvl1pPr>
              <a:defRPr sz="1400" b="1"/>
            </a:lvl1pPr>
          </a:lstStyle>
          <a:p>
            <a:fld id="{452CB5AF-56B2-4F61-AE76-F487D0BF94A4}" type="slidenum">
              <a:rPr lang="en-US" smtClean="0"/>
              <a:pPr/>
              <a:t>‹#›</a:t>
            </a:fld>
            <a:endParaRPr lang="en-US" dirty="0"/>
          </a:p>
        </p:txBody>
      </p:sp>
    </p:spTree>
    <p:extLst>
      <p:ext uri="{BB962C8B-B14F-4D97-AF65-F5344CB8AC3E}">
        <p14:creationId xmlns:p14="http://schemas.microsoft.com/office/powerpoint/2010/main" val="177629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4A05-6600-37ED-E655-3ABA066F4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ADA638-B6C0-5E0C-CB1B-6CA43035A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A9E17-4E25-3072-639F-93AEC601E7FF}"/>
              </a:ext>
            </a:extLst>
          </p:cNvPr>
          <p:cNvSpPr>
            <a:spLocks noGrp="1"/>
          </p:cNvSpPr>
          <p:nvPr>
            <p:ph type="dt" sz="half" idx="10"/>
          </p:nvPr>
        </p:nvSpPr>
        <p:spPr/>
        <p:txBody>
          <a:bodyPr/>
          <a:lstStyle/>
          <a:p>
            <a:fld id="{782DE338-576B-4F66-B822-50289512565F}" type="datetime1">
              <a:rPr lang="en-US" smtClean="0"/>
              <a:t>9/18/2024</a:t>
            </a:fld>
            <a:endParaRPr lang="en-US" dirty="0"/>
          </a:p>
        </p:txBody>
      </p:sp>
      <p:sp>
        <p:nvSpPr>
          <p:cNvPr id="5" name="Footer Placeholder 4">
            <a:extLst>
              <a:ext uri="{FF2B5EF4-FFF2-40B4-BE49-F238E27FC236}">
                <a16:creationId xmlns:a16="http://schemas.microsoft.com/office/drawing/2014/main" id="{91965575-3BE2-D265-57FB-D20B9DD68F2E}"/>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841180D6-E0C5-FEC1-C29A-301EA0781B01}"/>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3323530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CB78AA-9DBD-39C6-C9CD-00ECD825B7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505831-50D5-1DB9-603D-35FF7529DC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D49B4-E91C-642A-56AE-1AEBF1F216C8}"/>
              </a:ext>
            </a:extLst>
          </p:cNvPr>
          <p:cNvSpPr>
            <a:spLocks noGrp="1"/>
          </p:cNvSpPr>
          <p:nvPr>
            <p:ph type="dt" sz="half" idx="10"/>
          </p:nvPr>
        </p:nvSpPr>
        <p:spPr/>
        <p:txBody>
          <a:bodyPr/>
          <a:lstStyle/>
          <a:p>
            <a:fld id="{42061002-8630-4352-8C69-13BB4F9691B6}" type="datetime1">
              <a:rPr lang="en-US" smtClean="0"/>
              <a:t>9/18/2024</a:t>
            </a:fld>
            <a:endParaRPr lang="en-US" dirty="0"/>
          </a:p>
        </p:txBody>
      </p:sp>
      <p:sp>
        <p:nvSpPr>
          <p:cNvPr id="5" name="Footer Placeholder 4">
            <a:extLst>
              <a:ext uri="{FF2B5EF4-FFF2-40B4-BE49-F238E27FC236}">
                <a16:creationId xmlns:a16="http://schemas.microsoft.com/office/drawing/2014/main" id="{1AD1454A-3A44-AE78-7428-220FDEDA30B5}"/>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73E2C5FF-F3FF-F3FE-3B15-9C677202F43F}"/>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1122565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82F7-F815-EA05-3BE7-9B98549C2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B57DF-3017-364C-54D3-9FF928064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CD1B7-5901-5E8E-B2EB-DA0E4D2DDFFF}"/>
              </a:ext>
            </a:extLst>
          </p:cNvPr>
          <p:cNvSpPr>
            <a:spLocks noGrp="1"/>
          </p:cNvSpPr>
          <p:nvPr>
            <p:ph type="dt" sz="half" idx="10"/>
          </p:nvPr>
        </p:nvSpPr>
        <p:spPr>
          <a:xfrm>
            <a:off x="838200" y="6356350"/>
            <a:ext cx="1647548" cy="365125"/>
          </a:xfrm>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964CBEB9-C50E-95F3-642B-CF312215430B}"/>
              </a:ext>
            </a:extLst>
          </p:cNvPr>
          <p:cNvSpPr>
            <a:spLocks noGrp="1"/>
          </p:cNvSpPr>
          <p:nvPr>
            <p:ph type="ftr" sz="quarter" idx="11"/>
          </p:nvPr>
        </p:nvSpPr>
        <p:spPr>
          <a:xfrm>
            <a:off x="3692366" y="6356350"/>
            <a:ext cx="4821315" cy="365125"/>
          </a:xfrm>
        </p:spPr>
        <p:txBody>
          <a:bodyPr/>
          <a:lstStyle>
            <a:lvl1pPr>
              <a:defRPr sz="1400">
                <a:latin typeface="Algerian" panose="04020705040A02060702" pitchFamily="82" charset="0"/>
              </a:defRPr>
            </a:lvl1pPr>
          </a:lstStyle>
          <a:p>
            <a:r>
              <a:rPr lang="en-US" dirty="0"/>
              <a:t>The Preventable Tragedy of The Radium Girls</a:t>
            </a:r>
          </a:p>
        </p:txBody>
      </p:sp>
      <p:sp>
        <p:nvSpPr>
          <p:cNvPr id="6" name="Slide Number Placeholder 5">
            <a:extLst>
              <a:ext uri="{FF2B5EF4-FFF2-40B4-BE49-F238E27FC236}">
                <a16:creationId xmlns:a16="http://schemas.microsoft.com/office/drawing/2014/main" id="{6EBB2CCC-417D-2B30-36F6-623589ACB48B}"/>
              </a:ext>
            </a:extLst>
          </p:cNvPr>
          <p:cNvSpPr>
            <a:spLocks noGrp="1"/>
          </p:cNvSpPr>
          <p:nvPr>
            <p:ph type="sldNum" sz="quarter" idx="12"/>
          </p:nvPr>
        </p:nvSpPr>
        <p:spPr>
          <a:xfrm>
            <a:off x="10022888" y="6356350"/>
            <a:ext cx="1330911" cy="365125"/>
          </a:xfrm>
        </p:spPr>
        <p:txBody>
          <a:bodyPr/>
          <a:lstStyle>
            <a:lvl1pPr>
              <a:defRPr sz="1400" b="1"/>
            </a:lvl1pPr>
          </a:lstStyle>
          <a:p>
            <a:fld id="{452CB5AF-56B2-4F61-AE76-F487D0BF94A4}" type="slidenum">
              <a:rPr lang="en-US" smtClean="0"/>
              <a:pPr/>
              <a:t>‹#›</a:t>
            </a:fld>
            <a:endParaRPr lang="en-US" dirty="0"/>
          </a:p>
        </p:txBody>
      </p:sp>
    </p:spTree>
    <p:extLst>
      <p:ext uri="{BB962C8B-B14F-4D97-AF65-F5344CB8AC3E}">
        <p14:creationId xmlns:p14="http://schemas.microsoft.com/office/powerpoint/2010/main" val="3134255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937-8E49-A1EC-3D73-5B0AD25F0E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897FFF-C82C-B18E-A36C-948BB7C5AE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CB581-625E-4F0D-D096-B5D0A7559C65}"/>
              </a:ext>
            </a:extLst>
          </p:cNvPr>
          <p:cNvSpPr>
            <a:spLocks noGrp="1"/>
          </p:cNvSpPr>
          <p:nvPr>
            <p:ph type="dt" sz="half" idx="10"/>
          </p:nvPr>
        </p:nvSpPr>
        <p:spPr/>
        <p:txBody>
          <a:bodyPr/>
          <a:lstStyle/>
          <a:p>
            <a:fld id="{8763EFD4-0556-4F7A-8BF6-36CBDB4A14AC}" type="datetime1">
              <a:rPr lang="en-US" smtClean="0"/>
              <a:t>9/18/2024</a:t>
            </a:fld>
            <a:endParaRPr lang="en-US" dirty="0"/>
          </a:p>
        </p:txBody>
      </p:sp>
      <p:sp>
        <p:nvSpPr>
          <p:cNvPr id="5" name="Footer Placeholder 4">
            <a:extLst>
              <a:ext uri="{FF2B5EF4-FFF2-40B4-BE49-F238E27FC236}">
                <a16:creationId xmlns:a16="http://schemas.microsoft.com/office/drawing/2014/main" id="{8F971C1E-33B4-8C63-8A86-BE29E0669CA3}"/>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FDD9FB1B-F970-9F65-F35C-872A333480C7}"/>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2004260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6F45-0B8B-5F28-AD18-F2073EA79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3A4DE-70E7-2A4E-6126-3FA8FF9A1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A166CF-5C4D-631D-9585-249D208B2A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391C69-A24C-9AEF-0C48-2D246EF71AD8}"/>
              </a:ext>
            </a:extLst>
          </p:cNvPr>
          <p:cNvSpPr>
            <a:spLocks noGrp="1"/>
          </p:cNvSpPr>
          <p:nvPr>
            <p:ph type="dt" sz="half" idx="10"/>
          </p:nvPr>
        </p:nvSpPr>
        <p:spPr/>
        <p:txBody>
          <a:bodyPr/>
          <a:lstStyle/>
          <a:p>
            <a:fld id="{6F347662-CD9B-4265-A79F-42CE5A9560F4}" type="datetime1">
              <a:rPr lang="en-US" smtClean="0"/>
              <a:t>9/18/2024</a:t>
            </a:fld>
            <a:endParaRPr lang="en-US" dirty="0"/>
          </a:p>
        </p:txBody>
      </p:sp>
      <p:sp>
        <p:nvSpPr>
          <p:cNvPr id="6" name="Footer Placeholder 5">
            <a:extLst>
              <a:ext uri="{FF2B5EF4-FFF2-40B4-BE49-F238E27FC236}">
                <a16:creationId xmlns:a16="http://schemas.microsoft.com/office/drawing/2014/main" id="{D88BE209-B5F1-CE58-9ED1-7EA927CF44ED}"/>
              </a:ext>
            </a:extLst>
          </p:cNvPr>
          <p:cNvSpPr>
            <a:spLocks noGrp="1"/>
          </p:cNvSpPr>
          <p:nvPr>
            <p:ph type="ftr" sz="quarter" idx="11"/>
          </p:nvPr>
        </p:nvSpPr>
        <p:spPr/>
        <p:txBody>
          <a:bodyPr/>
          <a:lstStyle/>
          <a:p>
            <a:r>
              <a:rPr lang="en-US" dirty="0"/>
              <a:t>The Preventable Tragedy of The Radium Girls</a:t>
            </a:r>
          </a:p>
        </p:txBody>
      </p:sp>
      <p:sp>
        <p:nvSpPr>
          <p:cNvPr id="7" name="Slide Number Placeholder 6">
            <a:extLst>
              <a:ext uri="{FF2B5EF4-FFF2-40B4-BE49-F238E27FC236}">
                <a16:creationId xmlns:a16="http://schemas.microsoft.com/office/drawing/2014/main" id="{9E42C362-4B2B-4442-E5B5-47E7155FD251}"/>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1979758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273C-6881-B0D1-92F9-C51AE2E388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1AF0D-79DE-8E72-CA0C-922F48811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2C258-E24B-BAB9-061D-0970FF560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70CA40-294A-4878-2070-B6280DC71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634C6-EB24-6EED-0EF6-DF38BA9D2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5CB762-B0CC-0CA9-DA3D-F08A11C9AB73}"/>
              </a:ext>
            </a:extLst>
          </p:cNvPr>
          <p:cNvSpPr>
            <a:spLocks noGrp="1"/>
          </p:cNvSpPr>
          <p:nvPr>
            <p:ph type="dt" sz="half" idx="10"/>
          </p:nvPr>
        </p:nvSpPr>
        <p:spPr/>
        <p:txBody>
          <a:bodyPr/>
          <a:lstStyle/>
          <a:p>
            <a:fld id="{09CB1411-5565-4A18-8175-CA179271B0E7}" type="datetime1">
              <a:rPr lang="en-US" smtClean="0"/>
              <a:t>9/18/2024</a:t>
            </a:fld>
            <a:endParaRPr lang="en-US" dirty="0"/>
          </a:p>
        </p:txBody>
      </p:sp>
      <p:sp>
        <p:nvSpPr>
          <p:cNvPr id="8" name="Footer Placeholder 7">
            <a:extLst>
              <a:ext uri="{FF2B5EF4-FFF2-40B4-BE49-F238E27FC236}">
                <a16:creationId xmlns:a16="http://schemas.microsoft.com/office/drawing/2014/main" id="{D7A1510E-3642-38C7-5B73-1E41B89FC40B}"/>
              </a:ext>
            </a:extLst>
          </p:cNvPr>
          <p:cNvSpPr>
            <a:spLocks noGrp="1"/>
          </p:cNvSpPr>
          <p:nvPr>
            <p:ph type="ftr" sz="quarter" idx="11"/>
          </p:nvPr>
        </p:nvSpPr>
        <p:spPr/>
        <p:txBody>
          <a:bodyPr/>
          <a:lstStyle/>
          <a:p>
            <a:r>
              <a:rPr lang="en-US" dirty="0"/>
              <a:t>The Preventable Tragedy of The Radium Girls</a:t>
            </a:r>
          </a:p>
        </p:txBody>
      </p:sp>
      <p:sp>
        <p:nvSpPr>
          <p:cNvPr id="9" name="Slide Number Placeholder 8">
            <a:extLst>
              <a:ext uri="{FF2B5EF4-FFF2-40B4-BE49-F238E27FC236}">
                <a16:creationId xmlns:a16="http://schemas.microsoft.com/office/drawing/2014/main" id="{3D9F4D81-E7E9-704C-39D3-0BD4B375FDBA}"/>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1521111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2FD5-4800-DE19-1CA1-9B24CD6656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F8E33-1487-A004-F438-13DA55EDB464}"/>
              </a:ext>
            </a:extLst>
          </p:cNvPr>
          <p:cNvSpPr>
            <a:spLocks noGrp="1"/>
          </p:cNvSpPr>
          <p:nvPr>
            <p:ph type="dt" sz="half" idx="10"/>
          </p:nvPr>
        </p:nvSpPr>
        <p:spPr/>
        <p:txBody>
          <a:bodyPr/>
          <a:lstStyle/>
          <a:p>
            <a:fld id="{1FCC16D6-EF73-409C-9710-131DC6DF6197}" type="datetime1">
              <a:rPr lang="en-US" smtClean="0"/>
              <a:t>9/18/2024</a:t>
            </a:fld>
            <a:endParaRPr lang="en-US" dirty="0"/>
          </a:p>
        </p:txBody>
      </p:sp>
      <p:sp>
        <p:nvSpPr>
          <p:cNvPr id="4" name="Footer Placeholder 3">
            <a:extLst>
              <a:ext uri="{FF2B5EF4-FFF2-40B4-BE49-F238E27FC236}">
                <a16:creationId xmlns:a16="http://schemas.microsoft.com/office/drawing/2014/main" id="{C06FFD8F-FC9C-267E-2B30-37C1A5F84CDD}"/>
              </a:ext>
            </a:extLst>
          </p:cNvPr>
          <p:cNvSpPr>
            <a:spLocks noGrp="1"/>
          </p:cNvSpPr>
          <p:nvPr>
            <p:ph type="ftr" sz="quarter" idx="11"/>
          </p:nvPr>
        </p:nvSpPr>
        <p:spPr/>
        <p:txBody>
          <a:bodyPr/>
          <a:lstStyle/>
          <a:p>
            <a:r>
              <a:rPr lang="en-US" dirty="0"/>
              <a:t>The Preventable Tragedy of The Radium Girls</a:t>
            </a:r>
          </a:p>
        </p:txBody>
      </p:sp>
      <p:sp>
        <p:nvSpPr>
          <p:cNvPr id="5" name="Slide Number Placeholder 4">
            <a:extLst>
              <a:ext uri="{FF2B5EF4-FFF2-40B4-BE49-F238E27FC236}">
                <a16:creationId xmlns:a16="http://schemas.microsoft.com/office/drawing/2014/main" id="{F4CE2E00-7AC8-2819-5288-FDBDB3EEBCB1}"/>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380150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E0BCE-DF76-73E4-7CAC-190B73CA7174}"/>
              </a:ext>
            </a:extLst>
          </p:cNvPr>
          <p:cNvSpPr>
            <a:spLocks noGrp="1"/>
          </p:cNvSpPr>
          <p:nvPr>
            <p:ph type="dt" sz="half" idx="10"/>
          </p:nvPr>
        </p:nvSpPr>
        <p:spPr/>
        <p:txBody>
          <a:bodyPr/>
          <a:lstStyle/>
          <a:p>
            <a:fld id="{FC484402-61DC-4EBA-B2E0-998D4E435913}" type="datetime1">
              <a:rPr lang="en-US" smtClean="0"/>
              <a:t>9/18/2024</a:t>
            </a:fld>
            <a:endParaRPr lang="en-US" dirty="0"/>
          </a:p>
        </p:txBody>
      </p:sp>
      <p:sp>
        <p:nvSpPr>
          <p:cNvPr id="3" name="Footer Placeholder 2">
            <a:extLst>
              <a:ext uri="{FF2B5EF4-FFF2-40B4-BE49-F238E27FC236}">
                <a16:creationId xmlns:a16="http://schemas.microsoft.com/office/drawing/2014/main" id="{0BC44CCD-0D7A-1880-EE81-2C6C1E82742B}"/>
              </a:ext>
            </a:extLst>
          </p:cNvPr>
          <p:cNvSpPr>
            <a:spLocks noGrp="1"/>
          </p:cNvSpPr>
          <p:nvPr>
            <p:ph type="ftr" sz="quarter" idx="11"/>
          </p:nvPr>
        </p:nvSpPr>
        <p:spPr/>
        <p:txBody>
          <a:bodyPr/>
          <a:lstStyle/>
          <a:p>
            <a:r>
              <a:rPr lang="en-US" dirty="0"/>
              <a:t>The Preventable Tragedy of The Radium Girls</a:t>
            </a:r>
          </a:p>
        </p:txBody>
      </p:sp>
      <p:sp>
        <p:nvSpPr>
          <p:cNvPr id="4" name="Slide Number Placeholder 3">
            <a:extLst>
              <a:ext uri="{FF2B5EF4-FFF2-40B4-BE49-F238E27FC236}">
                <a16:creationId xmlns:a16="http://schemas.microsoft.com/office/drawing/2014/main" id="{C72BB160-088E-D559-AFE1-9AC45C3BA99F}"/>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3093977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7294-C64B-AC03-E213-8BC76F252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893ABA-4A61-7C6D-9EFB-189B1F071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E6E09-AE1A-EE6B-8395-A4A5AB192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D83E3-3F3D-567C-EBCC-89A2E9A2346E}"/>
              </a:ext>
            </a:extLst>
          </p:cNvPr>
          <p:cNvSpPr>
            <a:spLocks noGrp="1"/>
          </p:cNvSpPr>
          <p:nvPr>
            <p:ph type="dt" sz="half" idx="10"/>
          </p:nvPr>
        </p:nvSpPr>
        <p:spPr/>
        <p:txBody>
          <a:bodyPr/>
          <a:lstStyle/>
          <a:p>
            <a:fld id="{C45C66D1-5A9C-4652-BF03-F28B6B51B9F9}" type="datetime1">
              <a:rPr lang="en-US" smtClean="0"/>
              <a:t>9/18/2024</a:t>
            </a:fld>
            <a:endParaRPr lang="en-US" dirty="0"/>
          </a:p>
        </p:txBody>
      </p:sp>
      <p:sp>
        <p:nvSpPr>
          <p:cNvPr id="6" name="Footer Placeholder 5">
            <a:extLst>
              <a:ext uri="{FF2B5EF4-FFF2-40B4-BE49-F238E27FC236}">
                <a16:creationId xmlns:a16="http://schemas.microsoft.com/office/drawing/2014/main" id="{EC470926-41E0-B3D3-8667-2D1A19DA3782}"/>
              </a:ext>
            </a:extLst>
          </p:cNvPr>
          <p:cNvSpPr>
            <a:spLocks noGrp="1"/>
          </p:cNvSpPr>
          <p:nvPr>
            <p:ph type="ftr" sz="quarter" idx="11"/>
          </p:nvPr>
        </p:nvSpPr>
        <p:spPr/>
        <p:txBody>
          <a:bodyPr/>
          <a:lstStyle/>
          <a:p>
            <a:r>
              <a:rPr lang="en-US" dirty="0"/>
              <a:t>The Preventable Tragedy of The Radium Girls</a:t>
            </a:r>
          </a:p>
        </p:txBody>
      </p:sp>
      <p:sp>
        <p:nvSpPr>
          <p:cNvPr id="7" name="Slide Number Placeholder 6">
            <a:extLst>
              <a:ext uri="{FF2B5EF4-FFF2-40B4-BE49-F238E27FC236}">
                <a16:creationId xmlns:a16="http://schemas.microsoft.com/office/drawing/2014/main" id="{1405FAA7-89BF-CA26-176B-77CA4A935426}"/>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18274450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2C8D-AA7E-9CF7-BD47-B10733C64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86FD78-A9A4-C57D-9EBC-654CBABDD1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33BA956-D16F-A700-154D-2E808A6F4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05F3C-D57F-CF09-F534-AFE261EDB326}"/>
              </a:ext>
            </a:extLst>
          </p:cNvPr>
          <p:cNvSpPr>
            <a:spLocks noGrp="1"/>
          </p:cNvSpPr>
          <p:nvPr>
            <p:ph type="dt" sz="half" idx="10"/>
          </p:nvPr>
        </p:nvSpPr>
        <p:spPr/>
        <p:txBody>
          <a:bodyPr/>
          <a:lstStyle/>
          <a:p>
            <a:fld id="{5BDCB55E-E30F-4F3B-9844-DC3AD42B1339}" type="datetime1">
              <a:rPr lang="en-US" smtClean="0"/>
              <a:t>9/18/2024</a:t>
            </a:fld>
            <a:endParaRPr lang="en-US" dirty="0"/>
          </a:p>
        </p:txBody>
      </p:sp>
      <p:sp>
        <p:nvSpPr>
          <p:cNvPr id="6" name="Footer Placeholder 5">
            <a:extLst>
              <a:ext uri="{FF2B5EF4-FFF2-40B4-BE49-F238E27FC236}">
                <a16:creationId xmlns:a16="http://schemas.microsoft.com/office/drawing/2014/main" id="{A23C39F0-5CF6-D5D4-F0F7-A7FC19D96190}"/>
              </a:ext>
            </a:extLst>
          </p:cNvPr>
          <p:cNvSpPr>
            <a:spLocks noGrp="1"/>
          </p:cNvSpPr>
          <p:nvPr>
            <p:ph type="ftr" sz="quarter" idx="11"/>
          </p:nvPr>
        </p:nvSpPr>
        <p:spPr/>
        <p:txBody>
          <a:bodyPr/>
          <a:lstStyle/>
          <a:p>
            <a:r>
              <a:rPr lang="en-US" dirty="0"/>
              <a:t>The Preventable Tragedy of The Radium Girls</a:t>
            </a:r>
          </a:p>
        </p:txBody>
      </p:sp>
      <p:sp>
        <p:nvSpPr>
          <p:cNvPr id="7" name="Slide Number Placeholder 6">
            <a:extLst>
              <a:ext uri="{FF2B5EF4-FFF2-40B4-BE49-F238E27FC236}">
                <a16:creationId xmlns:a16="http://schemas.microsoft.com/office/drawing/2014/main" id="{B429D4E8-1509-8BF7-6415-40E82288B6ED}"/>
              </a:ext>
            </a:extLst>
          </p:cNvPr>
          <p:cNvSpPr>
            <a:spLocks noGrp="1"/>
          </p:cNvSpPr>
          <p:nvPr>
            <p:ph type="sldNum" sz="quarter" idx="12"/>
          </p:nvPr>
        </p:nvSpPr>
        <p:spPr/>
        <p:txBody>
          <a:bodyPr/>
          <a:lstStyle/>
          <a:p>
            <a:fld id="{452CB5AF-56B2-4F61-AE76-F487D0BF94A4}" type="slidenum">
              <a:rPr lang="en-US" smtClean="0"/>
              <a:t>‹#›</a:t>
            </a:fld>
            <a:endParaRPr lang="en-US" dirty="0"/>
          </a:p>
        </p:txBody>
      </p:sp>
    </p:spTree>
    <p:extLst>
      <p:ext uri="{BB962C8B-B14F-4D97-AF65-F5344CB8AC3E}">
        <p14:creationId xmlns:p14="http://schemas.microsoft.com/office/powerpoint/2010/main" val="947809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DD218-9F6B-6492-9130-2362F7DAE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028F4C-BE09-44FE-CE83-0C67C5876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251D0-E6BE-BAE3-CCE9-36D3FCA5B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C4094D-CDCB-4EF9-844E-64FE21FEA41C}" type="datetime1">
              <a:rPr lang="en-US" smtClean="0"/>
              <a:t>9/18/2024</a:t>
            </a:fld>
            <a:endParaRPr lang="en-US" dirty="0"/>
          </a:p>
        </p:txBody>
      </p:sp>
      <p:sp>
        <p:nvSpPr>
          <p:cNvPr id="5" name="Footer Placeholder 4">
            <a:extLst>
              <a:ext uri="{FF2B5EF4-FFF2-40B4-BE49-F238E27FC236}">
                <a16:creationId xmlns:a16="http://schemas.microsoft.com/office/drawing/2014/main" id="{F0512C78-FE42-4820-EFB0-34B666A2F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The Preventable Tragedy of The Radium Girls</a:t>
            </a:r>
          </a:p>
        </p:txBody>
      </p:sp>
      <p:sp>
        <p:nvSpPr>
          <p:cNvPr id="6" name="Slide Number Placeholder 5">
            <a:extLst>
              <a:ext uri="{FF2B5EF4-FFF2-40B4-BE49-F238E27FC236}">
                <a16:creationId xmlns:a16="http://schemas.microsoft.com/office/drawing/2014/main" id="{A4D1039B-2230-513D-E55B-5D48507DB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2CB5AF-56B2-4F61-AE76-F487D0BF94A4}" type="slidenum">
              <a:rPr lang="en-US" smtClean="0"/>
              <a:t>‹#›</a:t>
            </a:fld>
            <a:endParaRPr lang="en-US" dirty="0"/>
          </a:p>
        </p:txBody>
      </p:sp>
    </p:spTree>
    <p:extLst>
      <p:ext uri="{BB962C8B-B14F-4D97-AF65-F5344CB8AC3E}">
        <p14:creationId xmlns:p14="http://schemas.microsoft.com/office/powerpoint/2010/main" val="103907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e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microsoft.com/office/2007/relationships/hdphoto" Target="../media/hdphoto9.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8.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www.theradiumgirls.com/the-gir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hyperlink" Target="https://www.nist.gov/blogs/taking-measure/new-jerseys-radium-girls-and-nist-trained-scientist-who-came-their-aid" TargetMode="External"/><Relationship Id="rId13" Type="http://schemas.openxmlformats.org/officeDocument/2006/relationships/hyperlink" Target="https://www.ncbi.nlm.nih.gov/books/NBK595997/" TargetMode="External"/><Relationship Id="rId3" Type="http://schemas.openxmlformats.org/officeDocument/2006/relationships/hyperlink" Target="https://lccn.loc.gov/96027358?loclr=blogser" TargetMode="External"/><Relationship Id="rId7" Type="http://schemas.openxmlformats.org/officeDocument/2006/relationships/hyperlink" Target="https://www.britannica.com/story/radium-girls-the-women-who-fought-for-their-lives-in-a-killer-workplace" TargetMode="External"/><Relationship Id="rId12" Type="http://schemas.openxmlformats.org/officeDocument/2006/relationships/hyperlink" Target="https://www.ncbi.nlm.nih.gov/pmc/articles/PMC5595405/" TargetMode="External"/><Relationship Id="rId2" Type="http://schemas.openxmlformats.org/officeDocument/2006/relationships/notesSlide" Target="../notesSlides/notesSlide23.xml"/><Relationship Id="rId16" Type="http://schemas.openxmlformats.org/officeDocument/2006/relationships/hyperlink" Target="https://www.youtube.com/watch?v=1799d6A3PUg" TargetMode="External"/><Relationship Id="rId1" Type="http://schemas.openxmlformats.org/officeDocument/2006/relationships/slideLayout" Target="../slideLayouts/slideLayout2.xml"/><Relationship Id="rId6" Type="http://schemas.openxmlformats.org/officeDocument/2006/relationships/hyperlink" Target="https://environmentalhistory.org/people/radiumgirls/" TargetMode="External"/><Relationship Id="rId11" Type="http://schemas.openxmlformats.org/officeDocument/2006/relationships/hyperlink" Target="https://www.nytimes.com/2014/12/07/magazine/my-great-great-aunt-discovered-francium-and-it-killed-her.html" TargetMode="External"/><Relationship Id="rId5" Type="http://schemas.openxmlformats.org/officeDocument/2006/relationships/hyperlink" Target="https://en.wikipedia.org/wiki/Radium_Girls" TargetMode="External"/><Relationship Id="rId15" Type="http://schemas.openxmlformats.org/officeDocument/2006/relationships/hyperlink" Target="https://www.afacwa.org/the_forgotten_story_of_the_radium_girls_whose_deaths_saved_thousands_of_workers_lives" TargetMode="External"/><Relationship Id="rId10" Type="http://schemas.openxmlformats.org/officeDocument/2006/relationships/hyperlink" Target="https://allthatsinteresting.com/radium-girls" TargetMode="External"/><Relationship Id="rId4" Type="http://schemas.openxmlformats.org/officeDocument/2006/relationships/hyperlink" Target="https://lccn.loc.gov/99073688?loclr=blogser" TargetMode="External"/><Relationship Id="rId9" Type="http://schemas.openxmlformats.org/officeDocument/2006/relationships/hyperlink" Target="https://www.damninteresting.com/undark-and-the-radium-girls/" TargetMode="External"/><Relationship Id="rId14" Type="http://schemas.openxmlformats.org/officeDocument/2006/relationships/hyperlink" Target="https://scholarship.law.missouri.edu/mlr/vol62/iss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hyperlink" Target="https://watchrepairtutorials.com/the-actual-risks-of-vintage-radium-dial-watches-a-gui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405865-7641-288D-FC9F-D8E2295A4C6D}"/>
              </a:ext>
            </a:extLst>
          </p:cNvPr>
          <p:cNvSpPr>
            <a:spLocks noGrp="1"/>
          </p:cNvSpPr>
          <p:nvPr>
            <p:ph type="ctrTitle"/>
          </p:nvPr>
        </p:nvSpPr>
        <p:spPr>
          <a:xfrm>
            <a:off x="0" y="17526"/>
            <a:ext cx="12192000" cy="793560"/>
          </a:xfrm>
        </p:spPr>
        <p:txBody>
          <a:bodyPr anchor="ctr">
            <a:normAutofit/>
          </a:bodyPr>
          <a:lstStyle/>
          <a:p>
            <a:r>
              <a:rPr lang="en-US" sz="3200"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The Preventable Tragedy of The “Radium Girls”</a:t>
            </a:r>
          </a:p>
        </p:txBody>
      </p:sp>
      <p:sp>
        <p:nvSpPr>
          <p:cNvPr id="3" name="Subtitle 2">
            <a:extLst>
              <a:ext uri="{FF2B5EF4-FFF2-40B4-BE49-F238E27FC236}">
                <a16:creationId xmlns:a16="http://schemas.microsoft.com/office/drawing/2014/main" id="{679734D3-B6DA-0553-35D8-230E6F9EE357}"/>
              </a:ext>
            </a:extLst>
          </p:cNvPr>
          <p:cNvSpPr>
            <a:spLocks noGrp="1"/>
          </p:cNvSpPr>
          <p:nvPr>
            <p:ph type="subTitle" idx="1"/>
          </p:nvPr>
        </p:nvSpPr>
        <p:spPr>
          <a:xfrm>
            <a:off x="638881" y="647491"/>
            <a:ext cx="10909643" cy="687406"/>
          </a:xfrm>
        </p:spPr>
        <p:txBody>
          <a:bodyPr anchor="ctr">
            <a:normAutofit/>
          </a:bodyPr>
          <a:lstStyle/>
          <a:p>
            <a:r>
              <a:rPr lang="en-US" dirty="0">
                <a:solidFill>
                  <a:schemeClr val="accent6">
                    <a:lumMod val="50000"/>
                  </a:schemeClr>
                </a:solidFill>
                <a:latin typeface="Arial Black" panose="020B0A04020102020204" pitchFamily="34" charset="0"/>
              </a:rPr>
              <a:t>The Women Who Fought for Their Lives in a </a:t>
            </a:r>
            <a:r>
              <a:rPr lang="en-US" i="1"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Killer</a:t>
            </a:r>
            <a:r>
              <a:rPr lang="en-US" dirty="0">
                <a:solidFill>
                  <a:schemeClr val="accent6">
                    <a:lumMod val="50000"/>
                  </a:schemeClr>
                </a:solidFill>
                <a:latin typeface="Arial Black" panose="020B0A04020102020204" pitchFamily="34" charset="0"/>
              </a:rPr>
              <a:t> Workplace</a:t>
            </a:r>
          </a:p>
        </p:txBody>
      </p:sp>
      <p:pic>
        <p:nvPicPr>
          <p:cNvPr id="2050" name="Picture 2">
            <a:extLst>
              <a:ext uri="{FF2B5EF4-FFF2-40B4-BE49-F238E27FC236}">
                <a16:creationId xmlns:a16="http://schemas.microsoft.com/office/drawing/2014/main" id="{D630C084-3E9D-84DF-4450-14FD2E146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525"/>
          <a:stretch/>
        </p:blipFill>
        <p:spPr bwMode="auto">
          <a:xfrm>
            <a:off x="10565338" y="1637871"/>
            <a:ext cx="1304924" cy="14871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2AECCA-2764-4D90-BB9E-B5902C9E55F9}"/>
              </a:ext>
            </a:extLst>
          </p:cNvPr>
          <p:cNvSpPr txBox="1"/>
          <p:nvPr/>
        </p:nvSpPr>
        <p:spPr>
          <a:xfrm>
            <a:off x="180975" y="1809750"/>
            <a:ext cx="10117663" cy="369332"/>
          </a:xfrm>
          <a:prstGeom prst="rect">
            <a:avLst/>
          </a:prstGeom>
          <a:noFill/>
        </p:spPr>
        <p:txBody>
          <a:bodyPr wrap="square" rtlCol="0">
            <a:spAutoFit/>
          </a:bodyPr>
          <a:lstStyle/>
          <a:p>
            <a:r>
              <a:rPr lang="en-US" b="0" i="0" dirty="0">
                <a:solidFill>
                  <a:schemeClr val="accent6">
                    <a:lumMod val="50000"/>
                  </a:schemeClr>
                </a:solidFill>
                <a:effectLst/>
                <a:latin typeface="Arial" panose="020B0604020202020204" pitchFamily="34" charset="0"/>
                <a:cs typeface="Arial" panose="020B0604020202020204" pitchFamily="34" charset="0"/>
              </a:rPr>
              <a:t>Newspapers dubbed them </a:t>
            </a:r>
            <a:r>
              <a:rPr lang="en-US" b="1" i="1" dirty="0">
                <a:solidFill>
                  <a:schemeClr val="accent6">
                    <a:lumMod val="50000"/>
                  </a:schemeClr>
                </a:solidFill>
                <a:latin typeface="Algerian" panose="04020705040A02060702" pitchFamily="82" charset="0"/>
              </a:rPr>
              <a:t>The Legion of the Doomed,</a:t>
            </a:r>
            <a:r>
              <a:rPr lang="en-US" b="1" i="1" dirty="0">
                <a:solidFill>
                  <a:schemeClr val="accent6">
                    <a:lumMod val="50000"/>
                  </a:schemeClr>
                </a:solidFill>
                <a:effectLst/>
                <a:latin typeface="Algerian" panose="04020705040A02060702" pitchFamily="82" charset="0"/>
              </a:rPr>
              <a:t> THE </a:t>
            </a:r>
            <a:r>
              <a:rPr lang="en-US" b="1" i="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Living Dead </a:t>
            </a:r>
            <a:r>
              <a:rPr lang="en-US" b="0" i="1" dirty="0">
                <a:solidFill>
                  <a:schemeClr val="accent6">
                    <a:lumMod val="50000"/>
                  </a:schemeClr>
                </a:solidFill>
                <a:effectLst/>
                <a:latin typeface="Algerian" panose="04020705040A02060702" pitchFamily="82" charset="0"/>
              </a:rPr>
              <a:t>&amp; </a:t>
            </a:r>
            <a:r>
              <a:rPr lang="en-US" b="0" i="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the</a:t>
            </a:r>
            <a:r>
              <a:rPr lang="en-US" b="0" i="1" dirty="0">
                <a:solidFill>
                  <a:schemeClr val="accent6">
                    <a:lumMod val="50000"/>
                  </a:schemeClr>
                </a:solidFill>
                <a:effectLst/>
                <a:latin typeface="Algerian" panose="04020705040A02060702" pitchFamily="82" charset="0"/>
              </a:rPr>
              <a:t> </a:t>
            </a:r>
            <a:r>
              <a:rPr lang="en-US" b="1" i="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Ghost Girls</a:t>
            </a:r>
            <a:r>
              <a:rPr lang="en-US" b="0" i="1" dirty="0">
                <a:solidFill>
                  <a:schemeClr val="accent6">
                    <a:lumMod val="50000"/>
                  </a:schemeClr>
                </a:solidFill>
                <a:effectLst/>
                <a:latin typeface="Algerian" panose="04020705040A02060702" pitchFamily="82" charset="0"/>
              </a:rPr>
              <a:t>.</a:t>
            </a:r>
            <a:endParaRPr lang="en-US" i="1" dirty="0">
              <a:solidFill>
                <a:schemeClr val="accent6">
                  <a:lumMod val="50000"/>
                </a:schemeClr>
              </a:solidFill>
              <a:latin typeface="Algerian" panose="04020705040A02060702" pitchFamily="82" charset="0"/>
            </a:endParaRPr>
          </a:p>
        </p:txBody>
      </p:sp>
      <p:sp>
        <p:nvSpPr>
          <p:cNvPr id="9" name="TextBox 8">
            <a:extLst>
              <a:ext uri="{FF2B5EF4-FFF2-40B4-BE49-F238E27FC236}">
                <a16:creationId xmlns:a16="http://schemas.microsoft.com/office/drawing/2014/main" id="{BBF8969D-E477-2DC3-308F-1A0B59C720B7}"/>
              </a:ext>
            </a:extLst>
          </p:cNvPr>
          <p:cNvSpPr txBox="1"/>
          <p:nvPr/>
        </p:nvSpPr>
        <p:spPr>
          <a:xfrm>
            <a:off x="714375" y="4429125"/>
            <a:ext cx="184731" cy="369332"/>
          </a:xfrm>
          <a:prstGeom prst="rect">
            <a:avLst/>
          </a:prstGeom>
          <a:noFill/>
        </p:spPr>
        <p:txBody>
          <a:bodyPr wrap="none" rtlCol="0">
            <a:spAutoFit/>
          </a:bodyPr>
          <a:lstStyle/>
          <a:p>
            <a:endParaRPr lang="en-US" dirty="0"/>
          </a:p>
        </p:txBody>
      </p:sp>
      <p:grpSp>
        <p:nvGrpSpPr>
          <p:cNvPr id="26" name="Group 25">
            <a:extLst>
              <a:ext uri="{FF2B5EF4-FFF2-40B4-BE49-F238E27FC236}">
                <a16:creationId xmlns:a16="http://schemas.microsoft.com/office/drawing/2014/main" id="{49A64560-0255-A16C-3838-AB4FF389C645}"/>
              </a:ext>
            </a:extLst>
          </p:cNvPr>
          <p:cNvGrpSpPr/>
          <p:nvPr/>
        </p:nvGrpSpPr>
        <p:grpSpPr>
          <a:xfrm>
            <a:off x="314325" y="2311480"/>
            <a:ext cx="6038847" cy="4459665"/>
            <a:chOff x="314325" y="2225755"/>
            <a:chExt cx="6038847" cy="4459665"/>
          </a:xfrm>
        </p:grpSpPr>
        <p:grpSp>
          <p:nvGrpSpPr>
            <p:cNvPr id="5" name="Group 4">
              <a:extLst>
                <a:ext uri="{FF2B5EF4-FFF2-40B4-BE49-F238E27FC236}">
                  <a16:creationId xmlns:a16="http://schemas.microsoft.com/office/drawing/2014/main" id="{0D1CF7D0-F568-7BD4-39AF-02F25756C4A6}"/>
                </a:ext>
              </a:extLst>
            </p:cNvPr>
            <p:cNvGrpSpPr/>
            <p:nvPr/>
          </p:nvGrpSpPr>
          <p:grpSpPr>
            <a:xfrm>
              <a:off x="314325" y="2225755"/>
              <a:ext cx="6038847" cy="4459665"/>
              <a:chOff x="1076325" y="1552905"/>
              <a:chExt cx="6038847" cy="3971829"/>
            </a:xfrm>
          </p:grpSpPr>
          <p:pic>
            <p:nvPicPr>
              <p:cNvPr id="1026" name="Picture 2" descr="The radium girls, c. 1922">
                <a:extLst>
                  <a:ext uri="{FF2B5EF4-FFF2-40B4-BE49-F238E27FC236}">
                    <a16:creationId xmlns:a16="http://schemas.microsoft.com/office/drawing/2014/main" id="{0F0D9986-55DC-8939-461D-6CE3B3BBEF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30" t="24770" r="9830" b="-1594"/>
              <a:stretch/>
            </p:blipFill>
            <p:spPr bwMode="auto">
              <a:xfrm>
                <a:off x="1076325" y="1552905"/>
                <a:ext cx="6038847" cy="34207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useBgFill="1">
            <p:nvSpPr>
              <p:cNvPr id="6" name="TextBox 5">
                <a:extLst>
                  <a:ext uri="{FF2B5EF4-FFF2-40B4-BE49-F238E27FC236}">
                    <a16:creationId xmlns:a16="http://schemas.microsoft.com/office/drawing/2014/main" id="{E642106C-6290-E761-393A-BF911CA4EF07}"/>
                  </a:ext>
                </a:extLst>
              </p:cNvPr>
              <p:cNvSpPr txBox="1"/>
              <p:nvPr/>
            </p:nvSpPr>
            <p:spPr>
              <a:xfrm>
                <a:off x="1076325" y="3962311"/>
                <a:ext cx="5846051" cy="1562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women in each facility were told that the paint was harmless, but they ingested deadly amounts of radium.  The powder got everywhere. T</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factory was filled with it, so much so that </a:t>
                </a:r>
                <a:r>
                  <a:rPr kumimoji="0" lang="en-US"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rPr>
                  <a:t>the very air itself glowed.</a:t>
                </a:r>
                <a:r>
                  <a:rPr lang="en-US" dirty="0">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People</a:t>
                </a:r>
                <a:r>
                  <a:rPr lang="en-US" b="0" i="0" dirty="0">
                    <a:solidFill>
                      <a:srgbClr val="222222"/>
                    </a:solidFill>
                    <a:effectLst/>
                    <a:highlight>
                      <a:srgbClr val="FFFF00"/>
                    </a:highlight>
                    <a:latin typeface="Arial" panose="020B0604020202020204" pitchFamily="34" charset="0"/>
                    <a:cs typeface="Arial" panose="020B0604020202020204" pitchFamily="34" charset="0"/>
                  </a:rPr>
                  <a:t> had died of radium poisoning before the first dial painter ever picked up her brush.</a:t>
                </a:r>
                <a:endParaRPr lang="en-US" dirty="0">
                  <a:highlight>
                    <a:srgbClr val="FFFF00"/>
                  </a:highlight>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16AB1F91-79C3-B72E-AA5D-D0107BF43F96}"/>
                </a:ext>
              </a:extLst>
            </p:cNvPr>
            <p:cNvSpPr txBox="1"/>
            <p:nvPr/>
          </p:nvSpPr>
          <p:spPr>
            <a:xfrm>
              <a:off x="314325" y="4624758"/>
              <a:ext cx="5962647" cy="369332"/>
            </a:xfrm>
            <a:prstGeom prst="rect">
              <a:avLst/>
            </a:prstGeom>
            <a:solidFill>
              <a:schemeClr val="bg2">
                <a:lumMod val="90000"/>
              </a:schemeClr>
            </a:solidFill>
          </p:spPr>
          <p:txBody>
            <a:bodyPr wrap="square">
              <a:spAutoFit/>
            </a:bodyPr>
            <a:lstStyle/>
            <a:p>
              <a:pPr algn="ctr"/>
              <a:r>
                <a:rPr lang="en-US" dirty="0"/>
                <a:t>Blissfully unaware that they were slowly killing themselves.</a:t>
              </a:r>
            </a:p>
          </p:txBody>
        </p:sp>
      </p:grpSp>
      <p:sp>
        <p:nvSpPr>
          <p:cNvPr id="7" name="TextBox 6">
            <a:extLst>
              <a:ext uri="{FF2B5EF4-FFF2-40B4-BE49-F238E27FC236}">
                <a16:creationId xmlns:a16="http://schemas.microsoft.com/office/drawing/2014/main" id="{B2502732-F5B7-60A6-143F-D177635FADF1}"/>
              </a:ext>
            </a:extLst>
          </p:cNvPr>
          <p:cNvSpPr txBox="1"/>
          <p:nvPr/>
        </p:nvSpPr>
        <p:spPr>
          <a:xfrm>
            <a:off x="1114425" y="1195329"/>
            <a:ext cx="894206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This is not a figment of Science Fiction imagination but unchangeable history.</a:t>
            </a:r>
          </a:p>
        </p:txBody>
      </p:sp>
      <p:sp useBgFill="1">
        <p:nvSpPr>
          <p:cNvPr id="20" name="Rectangle 19">
            <a:extLst>
              <a:ext uri="{FF2B5EF4-FFF2-40B4-BE49-F238E27FC236}">
                <a16:creationId xmlns:a16="http://schemas.microsoft.com/office/drawing/2014/main" id="{4F3CD45B-3D49-5286-7A35-250B99E0E9F8}"/>
              </a:ext>
            </a:extLst>
          </p:cNvPr>
          <p:cNvSpPr/>
          <p:nvPr/>
        </p:nvSpPr>
        <p:spPr>
          <a:xfrm>
            <a:off x="6834354" y="2908907"/>
            <a:ext cx="404646"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4D2CAB7E-9608-7321-453B-B1C4A408BD8B}"/>
              </a:ext>
            </a:extLst>
          </p:cNvPr>
          <p:cNvSpPr/>
          <p:nvPr/>
        </p:nvSpPr>
        <p:spPr>
          <a:xfrm>
            <a:off x="6834354" y="2908907"/>
            <a:ext cx="404646"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41606DD-F823-5B81-EF03-2331CC9712BF}"/>
              </a:ext>
            </a:extLst>
          </p:cNvPr>
          <p:cNvGrpSpPr/>
          <p:nvPr/>
        </p:nvGrpSpPr>
        <p:grpSpPr>
          <a:xfrm>
            <a:off x="6276973" y="2593418"/>
            <a:ext cx="5498224" cy="4190913"/>
            <a:chOff x="6379451" y="2541180"/>
            <a:chExt cx="5498224" cy="4190913"/>
          </a:xfrm>
        </p:grpSpPr>
        <p:grpSp>
          <p:nvGrpSpPr>
            <p:cNvPr id="24" name="Group 23">
              <a:extLst>
                <a:ext uri="{FF2B5EF4-FFF2-40B4-BE49-F238E27FC236}">
                  <a16:creationId xmlns:a16="http://schemas.microsoft.com/office/drawing/2014/main" id="{B10ED800-F72F-5F51-CB9A-243003C5DE87}"/>
                </a:ext>
              </a:extLst>
            </p:cNvPr>
            <p:cNvGrpSpPr/>
            <p:nvPr/>
          </p:nvGrpSpPr>
          <p:grpSpPr>
            <a:xfrm>
              <a:off x="6379451" y="2541180"/>
              <a:ext cx="5498224" cy="4190913"/>
              <a:chOff x="6379451" y="2541180"/>
              <a:chExt cx="5498224" cy="4190913"/>
            </a:xfrm>
          </p:grpSpPr>
          <p:grpSp>
            <p:nvGrpSpPr>
              <p:cNvPr id="21" name="Group 20">
                <a:extLst>
                  <a:ext uri="{FF2B5EF4-FFF2-40B4-BE49-F238E27FC236}">
                    <a16:creationId xmlns:a16="http://schemas.microsoft.com/office/drawing/2014/main" id="{7DB78271-F258-C05B-AE2A-CA060E7B7E59}"/>
                  </a:ext>
                </a:extLst>
              </p:cNvPr>
              <p:cNvGrpSpPr/>
              <p:nvPr/>
            </p:nvGrpSpPr>
            <p:grpSpPr>
              <a:xfrm>
                <a:off x="6379451" y="2541180"/>
                <a:ext cx="5498224" cy="4190913"/>
                <a:chOff x="6379451" y="2541180"/>
                <a:chExt cx="5498224" cy="4190913"/>
              </a:xfrm>
            </p:grpSpPr>
            <p:grpSp>
              <p:nvGrpSpPr>
                <p:cNvPr id="16" name="Group 15">
                  <a:extLst>
                    <a:ext uri="{FF2B5EF4-FFF2-40B4-BE49-F238E27FC236}">
                      <a16:creationId xmlns:a16="http://schemas.microsoft.com/office/drawing/2014/main" id="{32170806-01DE-1DDD-273A-3739FA590956}"/>
                    </a:ext>
                  </a:extLst>
                </p:cNvPr>
                <p:cNvGrpSpPr/>
                <p:nvPr/>
              </p:nvGrpSpPr>
              <p:grpSpPr>
                <a:xfrm>
                  <a:off x="6379451" y="2541180"/>
                  <a:ext cx="5498224" cy="4190913"/>
                  <a:chOff x="6427076" y="2237393"/>
                  <a:chExt cx="5498224" cy="4190913"/>
                </a:xfrm>
              </p:grpSpPr>
              <p:grpSp>
                <p:nvGrpSpPr>
                  <p:cNvPr id="13" name="Group 12">
                    <a:extLst>
                      <a:ext uri="{FF2B5EF4-FFF2-40B4-BE49-F238E27FC236}">
                        <a16:creationId xmlns:a16="http://schemas.microsoft.com/office/drawing/2014/main" id="{00371A7E-3BC3-1813-E60E-7BA07AC52D92}"/>
                      </a:ext>
                    </a:extLst>
                  </p:cNvPr>
                  <p:cNvGrpSpPr/>
                  <p:nvPr/>
                </p:nvGrpSpPr>
                <p:grpSpPr>
                  <a:xfrm>
                    <a:off x="6427076" y="2274219"/>
                    <a:ext cx="5498224" cy="4154087"/>
                    <a:chOff x="6427076" y="2274219"/>
                    <a:chExt cx="5498224" cy="4154087"/>
                  </a:xfrm>
                </p:grpSpPr>
                <p:sp>
                  <p:nvSpPr>
                    <p:cNvPr id="4" name="TextBox 3">
                      <a:extLst>
                        <a:ext uri="{FF2B5EF4-FFF2-40B4-BE49-F238E27FC236}">
                          <a16:creationId xmlns:a16="http://schemas.microsoft.com/office/drawing/2014/main" id="{6A34D228-3FFE-81A9-9D33-4C4FE7C9AC74}"/>
                        </a:ext>
                      </a:extLst>
                    </p:cNvPr>
                    <p:cNvSpPr txBox="1"/>
                    <p:nvPr/>
                  </p:nvSpPr>
                  <p:spPr>
                    <a:xfrm>
                      <a:off x="6427076" y="4396981"/>
                      <a:ext cx="5498224" cy="2031325"/>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A typical self-luminous watch that uses radium paint contains around 1 microgram of radium. </a:t>
                      </a:r>
                      <a:r>
                        <a:rPr lang="en-US" b="0" i="1" u="sng" dirty="0">
                          <a:solidFill>
                            <a:srgbClr val="000000"/>
                          </a:solidFill>
                          <a:effectLst/>
                          <a:latin typeface="Arial" panose="020B0604020202020204" pitchFamily="34" charset="0"/>
                          <a:cs typeface="Arial" panose="020B0604020202020204" pitchFamily="34" charset="0"/>
                        </a:rPr>
                        <a:t>Radium watches would continue to be manufactured until </a:t>
                      </a:r>
                      <a:r>
                        <a:rPr lang="en-US" b="0" i="1"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1968</a:t>
                      </a:r>
                      <a:r>
                        <a:rPr lang="en-US" b="0" i="0" dirty="0">
                          <a:solidFill>
                            <a:srgbClr val="000000"/>
                          </a:solidFill>
                          <a:effectLst/>
                          <a:latin typeface="Arial" panose="020B0604020202020204" pitchFamily="34" charset="0"/>
                          <a:cs typeface="Arial" panose="020B0604020202020204" pitchFamily="34" charset="0"/>
                        </a:rPr>
                        <a:t>, although the safety regulations were drastically improved. By the 1970's there were estimated to be over </a:t>
                      </a:r>
                      <a:r>
                        <a:rPr lang="en-US" b="0"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million watches </a:t>
                      </a:r>
                      <a:r>
                        <a:rPr lang="en-US" b="0" i="0" dirty="0">
                          <a:solidFill>
                            <a:srgbClr val="000000"/>
                          </a:solidFill>
                          <a:effectLst/>
                          <a:latin typeface="Arial" panose="020B0604020202020204" pitchFamily="34" charset="0"/>
                          <a:cs typeface="Arial" panose="020B0604020202020204" pitchFamily="34" charset="0"/>
                        </a:rPr>
                        <a:t>&amp; clocks in the USA with luminous Ra-226 dials</a:t>
                      </a:r>
                      <a:endParaRPr lang="en-US" dirty="0">
                        <a:latin typeface="Arial" panose="020B0604020202020204" pitchFamily="34" charset="0"/>
                        <a:cs typeface="Arial" panose="020B0604020202020204" pitchFamily="34" charset="0"/>
                      </a:endParaRPr>
                    </a:p>
                  </p:txBody>
                </p:sp>
                <p:pic>
                  <p:nvPicPr>
                    <p:cNvPr id="12" name="Picture 2" descr="Radium Was Once Used To Make Watch Faces Light Up">
                      <a:extLst>
                        <a:ext uri="{FF2B5EF4-FFF2-40B4-BE49-F238E27FC236}">
                          <a16:creationId xmlns:a16="http://schemas.microsoft.com/office/drawing/2014/main" id="{F07A1B25-DB19-B263-E873-D72060DB5184}"/>
                        </a:ext>
                      </a:extLst>
                    </p:cNvPr>
                    <p:cNvPicPr>
                      <a:picLocks noChangeAspect="1" noChangeArrowheads="1"/>
                    </p:cNvPicPr>
                    <p:nvPr/>
                  </p:nvPicPr>
                  <p:blipFill>
                    <a:blip r:embed="rId5">
                      <a:clrChange>
                        <a:clrFrom>
                          <a:srgbClr val="DBD3BC"/>
                        </a:clrFrom>
                        <a:clrTo>
                          <a:srgbClr val="DBD3BC">
                            <a:alpha val="0"/>
                          </a:srgbClr>
                        </a:clrTo>
                      </a:clrChange>
                      <a:extLst>
                        <a:ext uri="{28A0092B-C50C-407E-A947-70E740481C1C}">
                          <a14:useLocalDpi xmlns:a14="http://schemas.microsoft.com/office/drawing/2010/main" val="0"/>
                        </a:ext>
                      </a:extLst>
                    </a:blip>
                    <a:srcRect/>
                    <a:stretch>
                      <a:fillRect/>
                    </a:stretch>
                  </p:blipFill>
                  <p:spPr bwMode="auto">
                    <a:xfrm>
                      <a:off x="6953249" y="2274219"/>
                      <a:ext cx="1876426" cy="212481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Oval 14">
                    <a:extLst>
                      <a:ext uri="{FF2B5EF4-FFF2-40B4-BE49-F238E27FC236}">
                        <a16:creationId xmlns:a16="http://schemas.microsoft.com/office/drawing/2014/main" id="{8D452CB3-402A-84EC-31D3-B802206FC06C}"/>
                      </a:ext>
                    </a:extLst>
                  </p:cNvPr>
                  <p:cNvSpPr/>
                  <p:nvPr/>
                </p:nvSpPr>
                <p:spPr>
                  <a:xfrm>
                    <a:off x="6686549" y="2237393"/>
                    <a:ext cx="800102" cy="6761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Rounded Corners 9">
                  <a:extLst>
                    <a:ext uri="{FF2B5EF4-FFF2-40B4-BE49-F238E27FC236}">
                      <a16:creationId xmlns:a16="http://schemas.microsoft.com/office/drawing/2014/main" id="{41CA41D5-2002-2F11-8F7A-AB5734B78B2F}"/>
                    </a:ext>
                  </a:extLst>
                </p:cNvPr>
                <p:cNvSpPr/>
                <p:nvPr/>
              </p:nvSpPr>
              <p:spPr>
                <a:xfrm>
                  <a:off x="8058151" y="4540361"/>
                  <a:ext cx="990600" cy="160407"/>
                </a:xfrm>
                <a:prstGeom prst="roundRect">
                  <a:avLst/>
                </a:prstGeom>
                <a:blipFill>
                  <a:blip r:embed="rId6"/>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E0125DA-1BBC-152D-6D81-F4BD6672A4D5}"/>
                    </a:ext>
                  </a:extLst>
                </p:cNvPr>
                <p:cNvSpPr/>
                <p:nvPr/>
              </p:nvSpPr>
              <p:spPr>
                <a:xfrm>
                  <a:off x="6755522" y="4540361"/>
                  <a:ext cx="483478" cy="192551"/>
                </a:xfrm>
                <a:prstGeom prst="roundRect">
                  <a:avLst/>
                </a:prstGeom>
                <a:blipFill>
                  <a:blip r:embed="rId6"/>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D617DF97-08EE-B1A0-EA67-A3254DC6D23A}"/>
                  </a:ext>
                </a:extLst>
              </p:cNvPr>
              <p:cNvSpPr txBox="1"/>
              <p:nvPr/>
            </p:nvSpPr>
            <p:spPr>
              <a:xfrm>
                <a:off x="6722351" y="2876550"/>
                <a:ext cx="620683" cy="307777"/>
              </a:xfrm>
              <a:prstGeom prst="rect">
                <a:avLst/>
              </a:prstGeom>
              <a:noFill/>
            </p:spPr>
            <p:txBody>
              <a:bodyPr wrap="none" rtlCol="0">
                <a:spAutoFit/>
              </a:bodyPr>
              <a:lstStyle/>
              <a:p>
                <a:r>
                  <a:rPr lang="en-US" sz="1400" dirty="0"/>
                  <a:t>$3.00</a:t>
                </a:r>
              </a:p>
            </p:txBody>
          </p:sp>
        </p:grpSp>
        <p:pic>
          <p:nvPicPr>
            <p:cNvPr id="18" name="Picture 2">
              <a:extLst>
                <a:ext uri="{FF2B5EF4-FFF2-40B4-BE49-F238E27FC236}">
                  <a16:creationId xmlns:a16="http://schemas.microsoft.com/office/drawing/2014/main" id="{61F8E4CE-5C62-7024-1878-75F64FFC5E6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671921" y="2954627"/>
              <a:ext cx="2415179" cy="17782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CFB5E1AF-6B68-A4AC-F47A-5AEAD27589CC}"/>
              </a:ext>
            </a:extLst>
          </p:cNvPr>
          <p:cNvSpPr txBox="1"/>
          <p:nvPr/>
        </p:nvSpPr>
        <p:spPr>
          <a:xfrm>
            <a:off x="714375" y="2114550"/>
            <a:ext cx="9525000" cy="369332"/>
          </a:xfrm>
          <a:prstGeom prst="rect">
            <a:avLst/>
          </a:prstGeom>
          <a:noFill/>
        </p:spPr>
        <p:txBody>
          <a:bodyPr wrap="square" rtlCol="0">
            <a:spAutoFit/>
          </a:bodyPr>
          <a:lstStyle/>
          <a:p>
            <a:pPr algn="ctr"/>
            <a:r>
              <a:rPr lang="en-US" dirty="0"/>
              <a:t>The victims, villains &amp; heroes in this spellbinding story of courage and resilience</a:t>
            </a:r>
          </a:p>
        </p:txBody>
      </p:sp>
    </p:spTree>
    <p:extLst>
      <p:ext uri="{BB962C8B-B14F-4D97-AF65-F5344CB8AC3E}">
        <p14:creationId xmlns:p14="http://schemas.microsoft.com/office/powerpoint/2010/main" val="1393302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0-#ppt_w/2"/>
                                          </p:val>
                                        </p:tav>
                                        <p:tav tm="100000">
                                          <p:val>
                                            <p:strVal val="#ppt_x"/>
                                          </p:val>
                                        </p:tav>
                                      </p:tavLst>
                                    </p:anim>
                                    <p:anim calcmode="lin" valueType="num">
                                      <p:cBhvr additive="base">
                                        <p:cTn id="13" dur="500" fill="hold"/>
                                        <p:tgtEl>
                                          <p:spTgt spid="2050"/>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3324-D40E-B821-0CD4-7DD0DAA8F204}"/>
              </a:ext>
            </a:extLst>
          </p:cNvPr>
          <p:cNvSpPr>
            <a:spLocks noGrp="1"/>
          </p:cNvSpPr>
          <p:nvPr>
            <p:ph type="title"/>
          </p:nvPr>
        </p:nvSpPr>
        <p:spPr>
          <a:xfrm>
            <a:off x="0" y="0"/>
            <a:ext cx="12192000" cy="790575"/>
          </a:xfrm>
        </p:spPr>
        <p:txBody>
          <a:bodyPr>
            <a:normAutofit/>
          </a:bodyPr>
          <a:lstStyle/>
          <a:p>
            <a:pPr algn="ctr"/>
            <a:r>
              <a:rPr lang="en-US" sz="4000" dirty="0">
                <a:solidFill>
                  <a:schemeClr val="accent6">
                    <a:lumMod val="50000"/>
                  </a:schemeClr>
                </a:solidFill>
                <a:latin typeface="Arial Black" panose="020B0A04020102020204" pitchFamily="34" charset="0"/>
              </a:rPr>
              <a:t>Other Companies Painting Dials</a:t>
            </a:r>
          </a:p>
        </p:txBody>
      </p:sp>
      <p:sp>
        <p:nvSpPr>
          <p:cNvPr id="3" name="Content Placeholder 2">
            <a:extLst>
              <a:ext uri="{FF2B5EF4-FFF2-40B4-BE49-F238E27FC236}">
                <a16:creationId xmlns:a16="http://schemas.microsoft.com/office/drawing/2014/main" id="{97DA3700-3501-DABC-66DC-8DACBD4F50C2}"/>
              </a:ext>
            </a:extLst>
          </p:cNvPr>
          <p:cNvSpPr>
            <a:spLocks noGrp="1"/>
          </p:cNvSpPr>
          <p:nvPr>
            <p:ph idx="1"/>
          </p:nvPr>
        </p:nvSpPr>
        <p:spPr>
          <a:xfrm>
            <a:off x="190499" y="885825"/>
            <a:ext cx="11668125" cy="5291138"/>
          </a:xfrm>
        </p:spPr>
        <p:txBody>
          <a:bodyPr>
            <a:normAutofit/>
          </a:bodyPr>
          <a:lstStyle/>
          <a:p>
            <a:pPr algn="just"/>
            <a:r>
              <a:rPr lang="en-US" sz="2000" dirty="0">
                <a:latin typeface="Arial" panose="020B0604020202020204" pitchFamily="34" charset="0"/>
                <a:cs typeface="Arial" panose="020B0604020202020204" pitchFamily="34" charset="0"/>
              </a:rPr>
              <a:t>There were three companies in the U.S.: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United States Radium, (USRC) </a:t>
            </a:r>
            <a:r>
              <a:rPr lang="en-US" sz="2000" dirty="0">
                <a:latin typeface="Arial" panose="020B0604020202020204" pitchFamily="34" charset="0"/>
                <a:cs typeface="Arial" panose="020B0604020202020204" pitchFamily="34" charset="0"/>
              </a:rPr>
              <a:t>in Orange, New Jersey, which began around 1917, the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Dial Corporation </a:t>
            </a:r>
            <a:r>
              <a:rPr lang="en-US" sz="2000" dirty="0">
                <a:latin typeface="Arial" panose="020B0604020202020204" pitchFamily="34" charset="0"/>
                <a:cs typeface="Arial" panose="020B0604020202020204" pitchFamily="34" charset="0"/>
              </a:rPr>
              <a:t>in Ottawa, Illinois, which started in 1922, &amp; the </a:t>
            </a:r>
            <a:r>
              <a:rPr lang="en-US" sz="2000" i="1" dirty="0">
                <a:latin typeface="Arial" panose="020B0604020202020204" pitchFamily="34" charset="0"/>
                <a:cs typeface="Arial" panose="020B0604020202020204" pitchFamily="34" charset="0"/>
              </a:rPr>
              <a:t>Waterbury Clock Company </a:t>
            </a:r>
            <a:r>
              <a:rPr lang="en-US" sz="2000" dirty="0">
                <a:latin typeface="Arial" panose="020B0604020202020204" pitchFamily="34" charset="0"/>
                <a:cs typeface="Arial" panose="020B0604020202020204" pitchFamily="34" charset="0"/>
              </a:rPr>
              <a:t>in Waterbury, Massachusetts.</a:t>
            </a:r>
          </a:p>
          <a:p>
            <a:pPr>
              <a:lnSpc>
                <a:spcPct val="110000"/>
              </a:lnSpc>
              <a:spcBef>
                <a:spcPts val="0"/>
              </a:spcBef>
            </a:pPr>
            <a:r>
              <a:rPr lang="en-US" sz="2000" dirty="0">
                <a:latin typeface="Arial" panose="020B0604020202020204" pitchFamily="34" charset="0"/>
                <a:cs typeface="Arial" panose="020B0604020202020204" pitchFamily="34" charset="0"/>
              </a:rPr>
              <a:t>The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Dial Company </a:t>
            </a:r>
            <a:r>
              <a:rPr lang="en-US" sz="2000" dirty="0">
                <a:latin typeface="Arial" panose="020B0604020202020204" pitchFamily="34" charset="0"/>
                <a:cs typeface="Arial" panose="020B0604020202020204" pitchFamily="34" charset="0"/>
              </a:rPr>
              <a:t>was established in Ottawa, Illinois in the town’s former high school. Like the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United States Radium Corporation</a:t>
            </a:r>
            <a:r>
              <a:rPr lang="en-US" sz="2000" dirty="0">
                <a:latin typeface="Arial" panose="020B0604020202020204" pitchFamily="34" charset="0"/>
                <a:cs typeface="Arial" panose="020B0604020202020204" pitchFamily="34" charset="0"/>
              </a:rPr>
              <a:t>, the studio in Ottawa painted dials for clocks, their largest client being Westclox’s Corporation in Peru, Illinois. </a:t>
            </a:r>
          </a:p>
          <a:p>
            <a:pPr lvl="1">
              <a:lnSpc>
                <a:spcPct val="110000"/>
              </a:lnSpc>
              <a:spcBef>
                <a:spcPts val="0"/>
              </a:spcBef>
            </a:pPr>
            <a:r>
              <a:rPr lang="en-US" sz="1600" dirty="0">
                <a:latin typeface="Arial" panose="020B0604020202020204" pitchFamily="34" charset="0"/>
                <a:cs typeface="Arial" panose="020B0604020202020204" pitchFamily="34" charset="0"/>
              </a:rPr>
              <a:t>At the highest point in production (around 1925), the </a:t>
            </a:r>
            <a:r>
              <a:rPr lang="en-US" sz="1600" i="1" dirty="0">
                <a:latin typeface="Arial" panose="020B0604020202020204" pitchFamily="34" charset="0"/>
                <a:cs typeface="Arial" panose="020B0604020202020204" pitchFamily="34" charset="0"/>
              </a:rPr>
              <a:t>Radium Dial Company </a:t>
            </a:r>
            <a:r>
              <a:rPr lang="en-US" sz="1600" dirty="0">
                <a:latin typeface="Arial" panose="020B0604020202020204" pitchFamily="34" charset="0"/>
                <a:cs typeface="Arial" panose="020B0604020202020204" pitchFamily="34" charset="0"/>
              </a:rPr>
              <a:t>employed around </a:t>
            </a:r>
            <a:r>
              <a:rPr lang="en-US" sz="1600" b="1" dirty="0">
                <a:latin typeface="Arial" panose="020B0604020202020204" pitchFamily="34" charset="0"/>
                <a:cs typeface="Arial" panose="020B0604020202020204" pitchFamily="34" charset="0"/>
              </a:rPr>
              <a:t>1,000</a:t>
            </a:r>
            <a:r>
              <a:rPr lang="en-US" sz="1600" dirty="0">
                <a:latin typeface="Arial" panose="020B0604020202020204" pitchFamily="34" charset="0"/>
                <a:cs typeface="Arial" panose="020B0604020202020204" pitchFamily="34" charset="0"/>
              </a:rPr>
              <a:t> young women who turned out around </a:t>
            </a:r>
            <a:r>
              <a:rPr lang="en-US" sz="1600" b="1" dirty="0">
                <a:latin typeface="Arial" panose="020B0604020202020204" pitchFamily="34" charset="0"/>
                <a:cs typeface="Arial" panose="020B0604020202020204" pitchFamily="34" charset="0"/>
              </a:rPr>
              <a:t>4,300 dials </a:t>
            </a:r>
            <a:r>
              <a:rPr lang="en-US" sz="1600" dirty="0">
                <a:latin typeface="Arial" panose="020B0604020202020204" pitchFamily="34" charset="0"/>
                <a:cs typeface="Arial" panose="020B0604020202020204" pitchFamily="34" charset="0"/>
              </a:rPr>
              <a:t>per day.</a:t>
            </a:r>
          </a:p>
          <a:p>
            <a:pPr>
              <a:lnSpc>
                <a:spcPct val="110000"/>
              </a:lnSpc>
              <a:spcBef>
                <a:spcPts val="0"/>
              </a:spcBef>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Dial </a:t>
            </a:r>
            <a:r>
              <a:rPr lang="en-US" sz="2000" dirty="0">
                <a:latin typeface="Arial" panose="020B0604020202020204" pitchFamily="34" charset="0"/>
                <a:cs typeface="Arial" panose="020B0604020202020204" pitchFamily="34" charset="0"/>
              </a:rPr>
              <a:t>closed in 1937, but another company,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Luminous Processes</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Inc</a:t>
            </a:r>
            <a:r>
              <a:rPr lang="en-US" sz="2000" dirty="0">
                <a:latin typeface="Arial" panose="020B0604020202020204" pitchFamily="34" charset="0"/>
                <a:cs typeface="Arial" panose="020B0604020202020204" pitchFamily="34" charset="0"/>
              </a:rPr>
              <a:t>., (LPI), </a:t>
            </a:r>
          </a:p>
          <a:p>
            <a:pPr marL="0" indent="0">
              <a:lnSpc>
                <a:spcPct val="110000"/>
              </a:lnSpc>
              <a:spcBef>
                <a:spcPts val="0"/>
              </a:spcBef>
              <a:buNone/>
            </a:pPr>
            <a:r>
              <a:rPr lang="en-US" sz="2000" dirty="0">
                <a:latin typeface="Arial" panose="020B0604020202020204" pitchFamily="34" charset="0"/>
                <a:cs typeface="Arial" panose="020B0604020202020204" pitchFamily="34" charset="0"/>
              </a:rPr>
              <a:t>   opened the same year under the same management, five blocks from the original site. LPI closed in</a:t>
            </a:r>
          </a:p>
          <a:p>
            <a:pPr marL="0" indent="0">
              <a:lnSpc>
                <a:spcPct val="110000"/>
              </a:lnSpc>
              <a:spcBef>
                <a:spcPts val="0"/>
              </a:spcBef>
              <a:buNone/>
            </a:pPr>
            <a:r>
              <a:rPr lang="en-US" sz="2000" dirty="0">
                <a:latin typeface="Arial" panose="020B0604020202020204" pitchFamily="34" charset="0"/>
                <a:cs typeface="Arial" panose="020B0604020202020204" pitchFamily="34" charset="0"/>
              </a:rPr>
              <a:t>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1978</a:t>
            </a:r>
            <a:r>
              <a:rPr lang="en-US" sz="2000" dirty="0">
                <a:latin typeface="Arial" panose="020B0604020202020204" pitchFamily="34" charset="0"/>
                <a:cs typeface="Arial" panose="020B0604020202020204" pitchFamily="34" charset="0"/>
              </a:rPr>
              <a:t>, leaving behind its abandoned building &amp; </a:t>
            </a:r>
            <a:r>
              <a:rPr lang="en-US" sz="2000" i="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contamination</a:t>
            </a:r>
            <a:r>
              <a:rPr lang="en-US" sz="2000" dirty="0">
                <a:latin typeface="Arial" panose="020B0604020202020204" pitchFamily="34" charset="0"/>
                <a:cs typeface="Arial" panose="020B0604020202020204" pitchFamily="34" charset="0"/>
              </a:rPr>
              <a:t>.</a:t>
            </a:r>
          </a:p>
          <a:p>
            <a:pPr lvl="1">
              <a:lnSpc>
                <a:spcPct val="100000"/>
              </a:lnSpc>
              <a:spcBef>
                <a:spcPts val="0"/>
              </a:spcBef>
            </a:pPr>
            <a:r>
              <a:rPr lang="en-US" sz="1800" dirty="0">
                <a:highlight>
                  <a:srgbClr val="FFFF00"/>
                </a:highlight>
                <a:latin typeface="Arial" panose="020B0604020202020204" pitchFamily="34" charset="0"/>
                <a:cs typeface="Arial" panose="020B0604020202020204" pitchFamily="34" charset="0"/>
              </a:rPr>
              <a:t>Federal regulators found radiation levels up to </a:t>
            </a:r>
            <a:r>
              <a:rPr lang="en-US" sz="1800" i="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1,666 times higher </a:t>
            </a:r>
            <a:r>
              <a:rPr lang="en-US" sz="1800" dirty="0">
                <a:highlight>
                  <a:srgbClr val="FFFF00"/>
                </a:highlight>
                <a:latin typeface="Arial" panose="020B0604020202020204" pitchFamily="34" charset="0"/>
                <a:cs typeface="Arial" panose="020B0604020202020204" pitchFamily="34" charset="0"/>
              </a:rPr>
              <a:t>than the allowable amount at the facility.</a:t>
            </a:r>
          </a:p>
          <a:p>
            <a:pPr algn="just"/>
            <a:r>
              <a:rPr lang="en-US" sz="2000" dirty="0">
                <a:latin typeface="Arial" panose="020B0604020202020204" pitchFamily="34" charset="0"/>
                <a:cs typeface="Arial" panose="020B0604020202020204" pitchFamily="34" charset="0"/>
              </a:rPr>
              <a:t>Dials painted in Ottawa appeared on Westclox's popular Big Ben, Baby Ben, &amp; travel clocks; &amp; like the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United States Radium Corporation</a:t>
            </a:r>
            <a:r>
              <a:rPr lang="en-US" sz="2000" dirty="0">
                <a:latin typeface="Arial" panose="020B0604020202020204" pitchFamily="34" charset="0"/>
                <a:cs typeface="Arial" panose="020B0604020202020204" pitchFamily="34" charset="0"/>
              </a:rPr>
              <a:t>,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Dial </a:t>
            </a:r>
            <a:r>
              <a:rPr lang="en-US" sz="2000" dirty="0">
                <a:latin typeface="Arial" panose="020B0604020202020204" pitchFamily="34" charset="0"/>
                <a:cs typeface="Arial" panose="020B0604020202020204" pitchFamily="34" charset="0"/>
              </a:rPr>
              <a:t>hired young women to paint the dials, using the same </a:t>
            </a:r>
            <a:r>
              <a:rPr lang="en-US" sz="2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"lip, dip, paint" </a:t>
            </a:r>
            <a:r>
              <a:rPr lang="en-US" sz="2000" dirty="0">
                <a:latin typeface="Arial" panose="020B0604020202020204" pitchFamily="34" charset="0"/>
                <a:cs typeface="Arial" panose="020B0604020202020204" pitchFamily="34" charset="0"/>
              </a:rPr>
              <a:t>approach as the women in NJ &amp; by another unaffiliated plant in Waterbury, Connecticut, that supplied the Waterbury Clock Company.</a:t>
            </a:r>
          </a:p>
        </p:txBody>
      </p:sp>
      <p:sp>
        <p:nvSpPr>
          <p:cNvPr id="4" name="Date Placeholder 3">
            <a:extLst>
              <a:ext uri="{FF2B5EF4-FFF2-40B4-BE49-F238E27FC236}">
                <a16:creationId xmlns:a16="http://schemas.microsoft.com/office/drawing/2014/main" id="{F6348DD2-0447-DDD0-A61D-B125B17E3714}"/>
              </a:ext>
            </a:extLst>
          </p:cNvPr>
          <p:cNvSpPr>
            <a:spLocks noGrp="1"/>
          </p:cNvSpPr>
          <p:nvPr>
            <p:ph type="dt" sz="half" idx="10"/>
          </p:nvPr>
        </p:nvSpPr>
        <p:spPr/>
        <p:txBody>
          <a:bodyPr/>
          <a:lstStyle/>
          <a:p>
            <a:fld id="{13576E06-8E3E-47CB-85C3-ABAE8A12981C}" type="datetime1">
              <a:rPr lang="en-US" smtClean="0"/>
              <a:t>9/18/2024</a:t>
            </a:fld>
            <a:endParaRPr lang="en-US" dirty="0"/>
          </a:p>
        </p:txBody>
      </p:sp>
      <p:sp>
        <p:nvSpPr>
          <p:cNvPr id="5" name="Footer Placeholder 4">
            <a:extLst>
              <a:ext uri="{FF2B5EF4-FFF2-40B4-BE49-F238E27FC236}">
                <a16:creationId xmlns:a16="http://schemas.microsoft.com/office/drawing/2014/main" id="{F75D7694-421E-EE77-A2ED-1932E3FBB80B}"/>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6C6BAAE9-0B7B-1A84-4EF5-66D2A68D160A}"/>
              </a:ext>
            </a:extLst>
          </p:cNvPr>
          <p:cNvSpPr>
            <a:spLocks noGrp="1"/>
          </p:cNvSpPr>
          <p:nvPr>
            <p:ph type="sldNum" sz="quarter" idx="12"/>
          </p:nvPr>
        </p:nvSpPr>
        <p:spPr/>
        <p:txBody>
          <a:bodyPr/>
          <a:lstStyle/>
          <a:p>
            <a:fld id="{452CB5AF-56B2-4F61-AE76-F487D0BF94A4}" type="slidenum">
              <a:rPr lang="en-US" smtClean="0"/>
              <a:t>10</a:t>
            </a:fld>
            <a:endParaRPr lang="en-US" dirty="0"/>
          </a:p>
        </p:txBody>
      </p:sp>
    </p:spTree>
    <p:extLst>
      <p:ext uri="{BB962C8B-B14F-4D97-AF65-F5344CB8AC3E}">
        <p14:creationId xmlns:p14="http://schemas.microsoft.com/office/powerpoint/2010/main" val="117789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D701-6AF4-BBDA-5FD7-16EA69B3DC90}"/>
              </a:ext>
            </a:extLst>
          </p:cNvPr>
          <p:cNvSpPr>
            <a:spLocks noGrp="1"/>
          </p:cNvSpPr>
          <p:nvPr>
            <p:ph type="title"/>
          </p:nvPr>
        </p:nvSpPr>
        <p:spPr>
          <a:xfrm>
            <a:off x="0" y="1"/>
            <a:ext cx="12192000" cy="885824"/>
          </a:xfrm>
        </p:spPr>
        <p:txBody>
          <a:bodyPr>
            <a:normAutofit/>
          </a:bodyPr>
          <a:lstStyle/>
          <a:p>
            <a:pPr algn="ctr"/>
            <a:r>
              <a:rPr lang="en-US" sz="4000" dirty="0">
                <a:solidFill>
                  <a:schemeClr val="accent6">
                    <a:lumMod val="50000"/>
                  </a:schemeClr>
                </a:solidFill>
                <a:latin typeface="Arial Black" panose="020B0A04020102020204" pitchFamily="34" charset="0"/>
              </a:rPr>
              <a:t>Why is Radium Harmful?</a:t>
            </a:r>
          </a:p>
        </p:txBody>
      </p:sp>
      <p:sp>
        <p:nvSpPr>
          <p:cNvPr id="3" name="Content Placeholder 2">
            <a:extLst>
              <a:ext uri="{FF2B5EF4-FFF2-40B4-BE49-F238E27FC236}">
                <a16:creationId xmlns:a16="http://schemas.microsoft.com/office/drawing/2014/main" id="{748FDDD7-DD3B-8EC7-313B-B129278F74F5}"/>
              </a:ext>
            </a:extLst>
          </p:cNvPr>
          <p:cNvSpPr>
            <a:spLocks noGrp="1"/>
          </p:cNvSpPr>
          <p:nvPr>
            <p:ph idx="1"/>
          </p:nvPr>
        </p:nvSpPr>
        <p:spPr>
          <a:xfrm>
            <a:off x="266700" y="714375"/>
            <a:ext cx="11668125" cy="5775325"/>
          </a:xfrm>
        </p:spPr>
        <p:txBody>
          <a:bodyPr>
            <a:noAutofit/>
          </a:bodyPr>
          <a:lstStyle/>
          <a:p>
            <a:pPr algn="just"/>
            <a:r>
              <a:rPr lang="sv-SE" sz="2000" dirty="0">
                <a:latin typeface="Arial" panose="020B0604020202020204" pitchFamily="34" charset="0"/>
                <a:cs typeface="Arial" panose="020B0604020202020204" pitchFamily="34" charset="0"/>
              </a:rPr>
              <a:t>Radium emits </a:t>
            </a:r>
            <a:r>
              <a:rPr lang="sv-SE"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alpha, beta</a:t>
            </a:r>
            <a:r>
              <a:rPr lang="sv-SE" sz="2000" dirty="0">
                <a:latin typeface="Arial" panose="020B0604020202020204" pitchFamily="34" charset="0"/>
                <a:cs typeface="Arial" panose="020B0604020202020204" pitchFamily="34" charset="0"/>
              </a:rPr>
              <a:t>, &amp; </a:t>
            </a:r>
            <a:r>
              <a:rPr lang="sv-SE" sz="20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gamma radiation</a:t>
            </a:r>
            <a:r>
              <a:rPr lang="sv-SE" sz="20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The low-energy alpha &amp; beta particles have difficulty penetrating even one layer of skin.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Outside the body, it’s virtually safe</a:t>
            </a:r>
            <a:r>
              <a:rPr lang="en-US" sz="1900" dirty="0">
                <a:latin typeface="Arial" panose="020B0604020202020204" pitchFamily="34" charset="0"/>
                <a:cs typeface="Arial" panose="020B0604020202020204" pitchFamily="34" charset="0"/>
              </a:rPr>
              <a:t>. For months after exposure, minimal amounts will leave the body every day through urine &amp; waste matter. If radium is swallowed in water or food, it quickly leaves the body as waste.</a:t>
            </a:r>
          </a:p>
          <a:p>
            <a:pPr algn="just"/>
            <a:r>
              <a:rPr lang="en-US" sz="1900" dirty="0">
                <a:latin typeface="Arial" panose="020B0604020202020204" pitchFamily="34" charset="0"/>
                <a:cs typeface="Arial" panose="020B0604020202020204" pitchFamily="34" charset="0"/>
              </a:rPr>
              <a:t>However, exposure to radium over a period of many years may result in an increased risk of some types of cancer, particularly lung &amp; bone cancer. Higher doses of radium have been shown to cause effects on the blood (anemia), eyes (cataracts), teeth (broken teeth), &amp; bones (reduced bone growth).</a:t>
            </a:r>
          </a:p>
          <a:p>
            <a:pPr algn="just"/>
            <a:r>
              <a:rPr lang="en-US" sz="1900" dirty="0">
                <a:latin typeface="Arial" panose="020B0604020202020204" pitchFamily="34" charset="0"/>
                <a:cs typeface="Arial" panose="020B0604020202020204" pitchFamily="34" charset="0"/>
              </a:rPr>
              <a:t>Radium </a:t>
            </a:r>
            <a:r>
              <a:rPr lang="en-US" sz="1900" u="sng" dirty="0">
                <a:latin typeface="Arial" panose="020B0604020202020204" pitchFamily="34" charset="0"/>
                <a:cs typeface="Arial" panose="020B0604020202020204" pitchFamily="34" charset="0"/>
              </a:rPr>
              <a:t>can be absorbed through </a:t>
            </a:r>
            <a:r>
              <a:rPr lang="en-US" sz="19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inhalation, ingestion, or skin contact</a:t>
            </a:r>
            <a:r>
              <a:rPr lang="en-US" sz="1900" dirty="0">
                <a:latin typeface="Arial" panose="020B0604020202020204" pitchFamily="34" charset="0"/>
                <a:cs typeface="Arial" panose="020B0604020202020204" pitchFamily="34" charset="0"/>
              </a:rPr>
              <a:t>, &amp; once it enters the body, </a:t>
            </a:r>
            <a:r>
              <a:rPr lang="en-US" sz="19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acts similarly to calcium &amp; concentrates in the teeth &amp; bones</a:t>
            </a:r>
            <a:r>
              <a:rPr lang="en-US" sz="1900" dirty="0">
                <a:latin typeface="Arial" panose="020B0604020202020204" pitchFamily="34" charset="0"/>
                <a:cs typeface="Arial" panose="020B0604020202020204" pitchFamily="34" charset="0"/>
              </a:rPr>
              <a:t>.</a:t>
            </a:r>
          </a:p>
          <a:p>
            <a:pPr algn="just"/>
            <a:r>
              <a:rPr lang="en-US" sz="1900" dirty="0">
                <a:highlight>
                  <a:srgbClr val="00FFFF"/>
                </a:highlight>
                <a:latin typeface="Arial" panose="020B0604020202020204" pitchFamily="34" charset="0"/>
                <a:cs typeface="Arial" panose="020B0604020202020204" pitchFamily="34" charset="0"/>
              </a:rPr>
              <a:t>Inside the body, it wreaks havoc on the body’s tissues.</a:t>
            </a:r>
            <a:r>
              <a:rPr lang="en-US" sz="1900" dirty="0">
                <a:latin typeface="Arial" panose="020B0604020202020204" pitchFamily="34" charset="0"/>
                <a:cs typeface="Arial" panose="020B0604020202020204" pitchFamily="34" charset="0"/>
              </a:rPr>
              <a:t> That warming glow radium puts out is caused by the element’s atoms acting like tiny batteries.</a:t>
            </a:r>
          </a:p>
          <a:p>
            <a:pPr>
              <a:lnSpc>
                <a:spcPct val="100000"/>
              </a:lnSpc>
              <a:spcBef>
                <a:spcPts val="0"/>
              </a:spcBef>
            </a:pPr>
            <a:r>
              <a:rPr lang="en-US" sz="1900" dirty="0">
                <a:latin typeface="Arial" panose="020B0604020202020204" pitchFamily="34" charset="0"/>
                <a:cs typeface="Arial" panose="020B0604020202020204" pitchFamily="34" charset="0"/>
              </a:rPr>
              <a:t>When radium is placed next to human cells or in the bloodstream, like when it crosses a mucous membrane such as the gums, </a:t>
            </a:r>
            <a:r>
              <a:rPr lang="en-US" sz="1900" dirty="0">
                <a:highlight>
                  <a:srgbClr val="FFFF00"/>
                </a:highlight>
                <a:latin typeface="Arial" panose="020B0604020202020204" pitchFamily="34" charset="0"/>
                <a:cs typeface="Arial" panose="020B0604020202020204" pitchFamily="34" charset="0"/>
              </a:rPr>
              <a:t>it becomes a                                            </a:t>
            </a:r>
            <a:r>
              <a:rPr lang="en-US" sz="1900" b="1" u="sng"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lodged</a:t>
            </a:r>
            <a:r>
              <a:rPr lang="en-US" sz="1900" dirty="0">
                <a:highlight>
                  <a:srgbClr val="FFFF00"/>
                </a:highlight>
                <a:latin typeface="Arial" panose="020B0604020202020204" pitchFamily="34" charset="0"/>
                <a:cs typeface="Arial" panose="020B0604020202020204" pitchFamily="34" charset="0"/>
              </a:rPr>
              <a:t> in the body’s tissues. The </a:t>
            </a:r>
          </a:p>
          <a:p>
            <a:pPr marL="0" indent="0">
              <a:lnSpc>
                <a:spcPct val="100000"/>
              </a:lnSpc>
              <a:spcBef>
                <a:spcPts val="0"/>
              </a:spcBef>
              <a:buNone/>
            </a:pPr>
            <a:r>
              <a:rPr lang="en-US" sz="1900" dirty="0">
                <a:highlight>
                  <a:srgbClr val="FFFF00"/>
                </a:highlight>
                <a:latin typeface="Arial" panose="020B0604020202020204" pitchFamily="34" charset="0"/>
                <a:cs typeface="Arial" panose="020B0604020202020204" pitchFamily="34" charset="0"/>
              </a:rPr>
              <a:t>   radium fires off particle after particle at very close range, eventually </a:t>
            </a:r>
            <a:r>
              <a:rPr lang="en-US" sz="19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mutating &amp; killing the cells </a:t>
            </a:r>
            <a:r>
              <a:rPr lang="en-US" sz="1900" dirty="0">
                <a:highlight>
                  <a:srgbClr val="FFFF00"/>
                </a:highlight>
                <a:latin typeface="Arial" panose="020B0604020202020204" pitchFamily="34" charset="0"/>
                <a:cs typeface="Arial" panose="020B0604020202020204" pitchFamily="34" charset="0"/>
              </a:rPr>
              <a:t>around it.</a:t>
            </a:r>
          </a:p>
          <a:p>
            <a:r>
              <a:rPr lang="en-US" sz="1900" b="0" i="0" dirty="0">
                <a:solidFill>
                  <a:srgbClr val="040C28"/>
                </a:solidFill>
                <a:effectLst/>
                <a:latin typeface="Arial" panose="020B0604020202020204" pitchFamily="34" charset="0"/>
                <a:cs typeface="Arial" panose="020B0604020202020204" pitchFamily="34" charset="0"/>
              </a:rPr>
              <a:t>At some </a:t>
            </a:r>
            <a:r>
              <a:rPr lang="en-US" sz="1900" b="0" i="0" dirty="0">
                <a:solidFill>
                  <a:srgbClr val="040C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hazardous waste sites even b</a:t>
            </a:r>
            <a:r>
              <a:rPr lang="en-US" sz="1900" b="0" i="0" dirty="0">
                <a:solidFill>
                  <a:srgbClr val="040C28"/>
                </a:solidFill>
                <a:effectLst/>
                <a:latin typeface="Arial" panose="020B0604020202020204" pitchFamily="34" charset="0"/>
                <a:cs typeface="Arial" panose="020B0604020202020204" pitchFamily="34" charset="0"/>
              </a:rPr>
              <a:t>eing near radium at those high levels may be dangerous to your health, </a:t>
            </a:r>
            <a:r>
              <a:rPr lang="en-US" sz="1900" dirty="0">
                <a:latin typeface="Arial" panose="020B0604020202020204" pitchFamily="34" charset="0"/>
                <a:cs typeface="Arial" panose="020B0604020202020204" pitchFamily="34" charset="0"/>
              </a:rPr>
              <a:t>There are 116 Superfund sites in NJ, the most in the nation, many with radium. In the 1930s soil tainted with radioactive tailings from the USRC factory had been used to fill in low-lying areas of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Essex County </a:t>
            </a:r>
            <a:r>
              <a:rPr lang="en-US" sz="1900" dirty="0">
                <a:latin typeface="Arial" panose="020B0604020202020204" pitchFamily="34" charset="0"/>
                <a:cs typeface="Arial" panose="020B0604020202020204" pitchFamily="34" charset="0"/>
              </a:rPr>
              <a:t>-- a total of 210 acres in Glen Ridge, Montclair, &amp; West Orange. </a:t>
            </a:r>
          </a:p>
          <a:p>
            <a:r>
              <a:rPr lang="en-US" sz="1900" dirty="0">
                <a:latin typeface="Arial" panose="020B0604020202020204" pitchFamily="34" charset="0"/>
                <a:cs typeface="Arial" panose="020B0604020202020204" pitchFamily="34" charset="0"/>
              </a:rPr>
              <a:t>The granular, sand-like tailings were also sold as sand for school playgrounds, burning the kids' </a:t>
            </a:r>
            <a:r>
              <a:rPr lang="en-US" sz="1900" dirty="0">
                <a:highlight>
                  <a:srgbClr val="00FFFF"/>
                </a:highlight>
                <a:latin typeface="Arial" panose="020B0604020202020204" pitchFamily="34" charset="0"/>
                <a:cs typeface="Arial" panose="020B0604020202020204" pitchFamily="34" charset="0"/>
              </a:rPr>
              <a:t>hands!</a:t>
            </a:r>
          </a:p>
        </p:txBody>
      </p:sp>
      <p:sp>
        <p:nvSpPr>
          <p:cNvPr id="4" name="Date Placeholder 3">
            <a:extLst>
              <a:ext uri="{FF2B5EF4-FFF2-40B4-BE49-F238E27FC236}">
                <a16:creationId xmlns:a16="http://schemas.microsoft.com/office/drawing/2014/main" id="{03FA3EC1-66A7-9FEC-8CAC-DADDC81C144E}"/>
              </a:ext>
            </a:extLst>
          </p:cNvPr>
          <p:cNvSpPr>
            <a:spLocks noGrp="1"/>
          </p:cNvSpPr>
          <p:nvPr>
            <p:ph type="dt" sz="half" idx="10"/>
          </p:nvPr>
        </p:nvSpPr>
        <p:spPr>
          <a:xfrm>
            <a:off x="838200" y="6432550"/>
            <a:ext cx="1647548" cy="365125"/>
          </a:xfrm>
        </p:spPr>
        <p:txBody>
          <a:bodyPr/>
          <a:lstStyle/>
          <a:p>
            <a:fld id="{2E2030FD-314F-443F-B30E-C6E509BCCD9A}" type="datetime1">
              <a:rPr lang="en-US" smtClean="0"/>
              <a:t>9/18/2024</a:t>
            </a:fld>
            <a:endParaRPr lang="en-US" dirty="0"/>
          </a:p>
        </p:txBody>
      </p:sp>
      <p:sp>
        <p:nvSpPr>
          <p:cNvPr id="5" name="Footer Placeholder 4">
            <a:extLst>
              <a:ext uri="{FF2B5EF4-FFF2-40B4-BE49-F238E27FC236}">
                <a16:creationId xmlns:a16="http://schemas.microsoft.com/office/drawing/2014/main" id="{9EB49B47-FF0C-C3BA-D20F-525CD5CEE7CD}"/>
              </a:ext>
            </a:extLst>
          </p:cNvPr>
          <p:cNvSpPr>
            <a:spLocks noGrp="1"/>
          </p:cNvSpPr>
          <p:nvPr>
            <p:ph type="ftr" sz="quarter" idx="11"/>
          </p:nvPr>
        </p:nvSpPr>
        <p:spPr>
          <a:xfrm>
            <a:off x="3692366" y="6489700"/>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F64DB554-3A4D-7F70-8587-09D0A5ADE708}"/>
              </a:ext>
            </a:extLst>
          </p:cNvPr>
          <p:cNvSpPr>
            <a:spLocks noGrp="1"/>
          </p:cNvSpPr>
          <p:nvPr>
            <p:ph type="sldNum" sz="quarter" idx="12"/>
          </p:nvPr>
        </p:nvSpPr>
        <p:spPr>
          <a:xfrm>
            <a:off x="10022888" y="6375400"/>
            <a:ext cx="1330911" cy="365125"/>
          </a:xfrm>
        </p:spPr>
        <p:txBody>
          <a:bodyPr/>
          <a:lstStyle/>
          <a:p>
            <a:fld id="{452CB5AF-56B2-4F61-AE76-F487D0BF94A4}" type="slidenum">
              <a:rPr lang="en-US" smtClean="0"/>
              <a:t>11</a:t>
            </a:fld>
            <a:endParaRPr lang="en-US" dirty="0"/>
          </a:p>
        </p:txBody>
      </p:sp>
      <p:sp>
        <p:nvSpPr>
          <p:cNvPr id="9" name="TextBox 8">
            <a:extLst>
              <a:ext uri="{FF2B5EF4-FFF2-40B4-BE49-F238E27FC236}">
                <a16:creationId xmlns:a16="http://schemas.microsoft.com/office/drawing/2014/main" id="{5A352B25-6265-C87F-A773-1C0FFB28F530}"/>
              </a:ext>
            </a:extLst>
          </p:cNvPr>
          <p:cNvSpPr txBox="1"/>
          <p:nvPr/>
        </p:nvSpPr>
        <p:spPr>
          <a:xfrm>
            <a:off x="5172073" y="4262437"/>
            <a:ext cx="3341607" cy="400110"/>
          </a:xfrm>
          <a:prstGeom prst="rect">
            <a:avLst/>
          </a:prstGeom>
          <a:noFill/>
        </p:spPr>
        <p:txBody>
          <a:bodyPr wrap="square" rtlCol="0">
            <a:spAutoFit/>
          </a:bodyPr>
          <a:lstStyle/>
          <a:p>
            <a:r>
              <a:rPr kumimoji="0" 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n-ea"/>
                <a:cs typeface="Arial" panose="020B0604020202020204" pitchFamily="34" charset="0"/>
              </a:rPr>
              <a:t>microscopic machine gun    </a:t>
            </a:r>
            <a:endParaRPr lang="en-US" dirty="0"/>
          </a:p>
        </p:txBody>
      </p:sp>
    </p:spTree>
    <p:extLst>
      <p:ext uri="{BB962C8B-B14F-4D97-AF65-F5344CB8AC3E}">
        <p14:creationId xmlns:p14="http://schemas.microsoft.com/office/powerpoint/2010/main" val="288675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500"/>
                                  </p:stCondLst>
                                  <p:iterate type="lt">
                                    <p:tmPct val="9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1900"/>
                            </p:stCondLst>
                            <p:childTnLst>
                              <p:par>
                                <p:cTn id="13" presetID="1"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B2CD-9AB5-1F8F-EB1B-54D7D327C2F0}"/>
              </a:ext>
            </a:extLst>
          </p:cNvPr>
          <p:cNvSpPr>
            <a:spLocks noGrp="1"/>
          </p:cNvSpPr>
          <p:nvPr>
            <p:ph type="title"/>
          </p:nvPr>
        </p:nvSpPr>
        <p:spPr>
          <a:xfrm>
            <a:off x="0" y="0"/>
            <a:ext cx="12192000" cy="638174"/>
          </a:xfrm>
        </p:spPr>
        <p:txBody>
          <a:bodyPr>
            <a:normAutofit fontScale="90000"/>
          </a:bodyPr>
          <a:lstStyle/>
          <a:p>
            <a:pPr algn="ctr"/>
            <a:r>
              <a:rPr lang="en-US" sz="4000" dirty="0">
                <a:solidFill>
                  <a:schemeClr val="accent6">
                    <a:lumMod val="50000"/>
                  </a:schemeClr>
                </a:solidFill>
                <a:latin typeface="Arial Black" panose="020B0A04020102020204" pitchFamily="34" charset="0"/>
                <a:cs typeface="Arial" panose="020B0604020202020204" pitchFamily="34" charset="0"/>
              </a:rPr>
              <a:t>How Radiation Exposure Occurs</a:t>
            </a:r>
            <a:endParaRPr lang="en-US" dirty="0">
              <a:solidFill>
                <a:schemeClr val="accent6">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923DB756-A481-E592-A68F-97A0744CB054}"/>
              </a:ext>
            </a:extLst>
          </p:cNvPr>
          <p:cNvSpPr>
            <a:spLocks noGrp="1"/>
          </p:cNvSpPr>
          <p:nvPr>
            <p:ph idx="1"/>
          </p:nvPr>
        </p:nvSpPr>
        <p:spPr>
          <a:xfrm>
            <a:off x="142875" y="533401"/>
            <a:ext cx="11839575" cy="5822950"/>
          </a:xfrm>
        </p:spPr>
        <p:txBody>
          <a:bodyPr>
            <a:noAutofit/>
          </a:bodyPr>
          <a:lstStyle/>
          <a:p>
            <a:pPr algn="just">
              <a:lnSpc>
                <a:spcPct val="100000"/>
              </a:lnSpc>
              <a:spcBef>
                <a:spcPts val="0"/>
              </a:spcBef>
              <a:spcAft>
                <a:spcPts val="300"/>
              </a:spcAft>
            </a:pPr>
            <a:r>
              <a:rPr lang="en-US" sz="1800" dirty="0">
                <a:latin typeface="Arial" panose="020B0604020202020204" pitchFamily="34" charset="0"/>
                <a:cs typeface="Arial" panose="020B0604020202020204" pitchFamily="34" charset="0"/>
              </a:rPr>
              <a:t>U.S. Radium Corporation (USRC) hired women to perform various tasks including handling radium, while the </a:t>
            </a:r>
            <a:r>
              <a:rPr lang="en-US" sz="1800" dirty="0">
                <a:highlight>
                  <a:srgbClr val="FFFF00"/>
                </a:highlight>
                <a:latin typeface="Arial" panose="020B0604020202020204" pitchFamily="34" charset="0"/>
                <a:cs typeface="Arial" panose="020B0604020202020204" pitchFamily="34" charset="0"/>
              </a:rPr>
              <a:t>owners &amp; the scientists familiar with the effects of radium carefully avoided any exposure to it themselves. </a:t>
            </a:r>
            <a:r>
              <a:rPr lang="en-US" sz="1800" dirty="0">
                <a:latin typeface="Arial" panose="020B0604020202020204" pitchFamily="34" charset="0"/>
                <a:cs typeface="Arial" panose="020B0604020202020204" pitchFamily="34" charset="0"/>
              </a:rPr>
              <a:t>Chemists in the lab used </a:t>
            </a:r>
            <a:r>
              <a:rPr lang="en-US" sz="1800" i="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 screens, lead-lined aprons, tongs, &amp; masks</a:t>
            </a:r>
            <a:r>
              <a:rPr lang="en-US" sz="1800" dirty="0">
                <a:latin typeface="Arial" panose="020B0604020202020204" pitchFamily="34" charset="0"/>
                <a:cs typeface="Arial" panose="020B0604020202020204" pitchFamily="34" charset="0"/>
              </a:rPr>
              <a:t>. </a:t>
            </a:r>
          </a:p>
          <a:p>
            <a:pPr marL="457200" lvl="1" algn="just">
              <a:lnSpc>
                <a:spcPct val="100000"/>
              </a:lnSpc>
              <a:spcBef>
                <a:spcPts val="0"/>
              </a:spcBef>
              <a:spcAft>
                <a:spcPts val="300"/>
              </a:spcAft>
            </a:pPr>
            <a:r>
              <a:rPr lang="en-US" sz="1800" dirty="0">
                <a:latin typeface="Arial" panose="020B0604020202020204" pitchFamily="34" charset="0"/>
                <a:cs typeface="Arial" panose="020B0604020202020204" pitchFamily="34" charset="0"/>
              </a:rPr>
              <a:t>They knew Undark’s key ingredient was approximately </a:t>
            </a:r>
            <a:r>
              <a:rPr lang="en-US" sz="18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one million times more active than uranium</a:t>
            </a:r>
            <a:r>
              <a:rPr lang="en-US" sz="1800" dirty="0">
                <a:latin typeface="Arial" panose="020B0604020202020204" pitchFamily="34" charset="0"/>
                <a:cs typeface="Arial" panose="020B0604020202020204" pitchFamily="34" charset="0"/>
              </a:rPr>
              <a:t>.</a:t>
            </a:r>
          </a:p>
          <a:p>
            <a:pPr marL="457200" lvl="1" algn="just">
              <a:lnSpc>
                <a:spcPct val="100000"/>
              </a:lnSpc>
              <a:spcBef>
                <a:spcPts val="0"/>
              </a:spcBef>
              <a:spcAft>
                <a:spcPts val="300"/>
              </a:spcAft>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Despite this knowledge, several similar deaths had occurred by 1925, including USRC’s chief chemist, </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Dr. </a:t>
            </a:r>
            <a:r>
              <a:rPr kumimoji="0" lang="en-US" sz="1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Edwin E. Leman</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uLnTx/>
                <a:uFillTx/>
                <a:latin typeface="Arial" panose="020B0604020202020204" pitchFamily="34" charset="0"/>
                <a:ea typeface="+mn-ea"/>
                <a:cs typeface="Arial" panose="020B0604020202020204" pitchFamily="34" charset="0"/>
              </a:rPr>
              <a:t>(The </a:t>
            </a:r>
            <a:r>
              <a:rPr lang="en-US" sz="1400" dirty="0">
                <a:solidFill>
                  <a:prstClr val="black"/>
                </a:solidFill>
                <a:latin typeface="Arial" panose="020B0604020202020204" pitchFamily="34" charset="0"/>
                <a:cs typeface="Arial" panose="020B0604020202020204" pitchFamily="34" charset="0"/>
              </a:rPr>
              <a:t>1</a:t>
            </a:r>
            <a:r>
              <a:rPr kumimoji="0" lang="en-US" sz="1400" b="0" i="0" u="none" strike="noStrike" kern="1200" cap="none" spc="0" normalizeH="0" baseline="30000" noProof="0" dirty="0" err="1">
                <a:ln>
                  <a:noFill/>
                </a:ln>
                <a:solidFill>
                  <a:prstClr val="black"/>
                </a:solidFill>
                <a:uLnTx/>
                <a:uFillTx/>
                <a:latin typeface="Arial" panose="020B0604020202020204" pitchFamily="34" charset="0"/>
                <a:ea typeface="+mn-ea"/>
                <a:cs typeface="Arial" panose="020B0604020202020204" pitchFamily="34" charset="0"/>
              </a:rPr>
              <a:t>st.</a:t>
            </a:r>
            <a:r>
              <a:rPr kumimoji="0" lang="en-US" sz="1400" b="0" i="0" u="none" strike="noStrike" kern="1200" cap="none" spc="0" normalizeH="0" baseline="0" noProof="0" dirty="0">
                <a:ln>
                  <a:noFill/>
                </a:ln>
                <a:solidFill>
                  <a:prstClr val="black"/>
                </a:solidFill>
                <a:uLnTx/>
                <a:uFillTx/>
                <a:latin typeface="Arial" panose="020B0604020202020204" pitchFamily="34" charset="0"/>
                <a:ea typeface="+mn-ea"/>
                <a:cs typeface="Arial" panose="020B0604020202020204" pitchFamily="34" charset="0"/>
              </a:rPr>
              <a:t> recorded Male death from Radium)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discounted hazards &amp; flaunted the use of precautions</a:t>
            </a:r>
            <a:endParaRPr lang="en-US" sz="1800" dirty="0">
              <a:latin typeface="Arial" panose="020B0604020202020204" pitchFamily="34" charset="0"/>
              <a:cs typeface="Arial" panose="020B0604020202020204" pitchFamily="34" charset="0"/>
            </a:endParaRPr>
          </a:p>
          <a:p>
            <a:pPr algn="just">
              <a:lnSpc>
                <a:spcPct val="100000"/>
              </a:lnSpc>
              <a:spcBef>
                <a:spcPts val="0"/>
              </a:spcBef>
              <a:spcAft>
                <a:spcPts val="300"/>
              </a:spcAft>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several years, working at the radium plant was fun &amp; well-paid, so many employees encouraged their sisters, nieces, &amp; sisters-in-law to apply.</a:t>
            </a:r>
          </a:p>
          <a:p>
            <a:pPr marL="457200" lvl="1" algn="just">
              <a:lnSpc>
                <a:spcPct val="100000"/>
              </a:lnSpc>
              <a:spcBef>
                <a:spcPts val="0"/>
              </a:spcBef>
              <a:spcAft>
                <a:spcPts val="300"/>
              </a:spcAft>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1920</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several large families were working at USRC, totaling </a:t>
            </a: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300 radium girls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the peak of operations</a:t>
            </a:r>
          </a:p>
          <a:p>
            <a:pPr algn="just">
              <a:lnSpc>
                <a:spcPct val="100000"/>
              </a:lnSpc>
              <a:spcBef>
                <a:spcPts val="0"/>
              </a:spcBef>
              <a:spcAft>
                <a:spcPts val="300"/>
              </a:spcAft>
            </a:pP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USRC</a:t>
            </a:r>
            <a:r>
              <a:rPr lang="en-US" sz="1800" dirty="0">
                <a:latin typeface="Arial" panose="020B0604020202020204" pitchFamily="34" charset="0"/>
                <a:cs typeface="Arial" panose="020B0604020202020204" pitchFamily="34" charset="0"/>
              </a:rPr>
              <a:t> distributed literature to the medical community describing radium’s “injurious effects” around 1917.</a:t>
            </a:r>
          </a:p>
          <a:p>
            <a:pPr algn="just">
              <a:lnSpc>
                <a:spcPct val="100000"/>
              </a:lnSpc>
              <a:spcBef>
                <a:spcPts val="0"/>
              </a:spcBef>
              <a:spcAft>
                <a:spcPts val="300"/>
              </a:spcAft>
            </a:pPr>
            <a:r>
              <a:rPr lang="en-US" sz="1800" b="0" i="0" dirty="0">
                <a:solidFill>
                  <a:srgbClr val="000000"/>
                </a:solidFill>
                <a:effectLst/>
                <a:latin typeface="Arial" panose="020B0604020202020204" pitchFamily="34" charset="0"/>
                <a:cs typeface="Arial" panose="020B0604020202020204" pitchFamily="34" charset="0"/>
              </a:rPr>
              <a:t>The girls’ hair, faces, hands, arms, necks, dresses, underclothes, &amp; even the corsets of the dial painters were luminous. One of the girls showed luminous spots on her legs &amp; thighs.</a:t>
            </a:r>
            <a:endParaRPr lang="en-US" sz="1800" dirty="0">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Marie Curie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said, </a:t>
            </a:r>
            <a:r>
              <a:rPr kumimoji="0" lang="en-US" sz="1800" b="0" i="0" u="none" strike="noStrike" kern="1200" cap="none" spc="0" normalizeH="0" baseline="0" noProof="0" dirty="0">
                <a:ln>
                  <a:noFill/>
                </a:ln>
                <a:solidFill>
                  <a:schemeClr val="accent5">
                    <a:lumMod val="60000"/>
                    <a:lumOff val="40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r>
              <a:rPr kumimoji="0" lang="en-US" sz="1800" b="0" i="1" u="none" strike="noStrike" kern="1200" cap="none" spc="0" normalizeH="0" baseline="0" noProof="0" dirty="0">
                <a:ln>
                  <a:noFill/>
                </a:ln>
                <a:solidFill>
                  <a:schemeClr val="accent5">
                    <a:lumMod val="60000"/>
                    <a:lumOff val="40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There is no means of destroying radium once it enters the human body.”</a:t>
            </a:r>
            <a:endParaRPr lang="en-US" sz="1800" i="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algn="just">
              <a:lnSpc>
                <a:spcPct val="100000"/>
              </a:lnSpc>
              <a:spcBef>
                <a:spcPts val="0"/>
              </a:spcBef>
              <a:spcAft>
                <a:spcPts val="300"/>
              </a:spcAft>
            </a:pPr>
            <a:r>
              <a:rPr lang="en-US" sz="1800" dirty="0">
                <a:latin typeface="Arial" panose="020B0604020202020204" pitchFamily="34" charset="0"/>
                <a:cs typeface="Arial" panose="020B0604020202020204" pitchFamily="34" charset="0"/>
              </a:rPr>
              <a:t>The dial painters ingested anywhere from a few hundred to a few thousand </a:t>
            </a:r>
            <a:r>
              <a:rPr lang="en-US" sz="1800" i="1" dirty="0">
                <a:latin typeface="Arial" panose="020B0604020202020204" pitchFamily="34" charset="0"/>
                <a:cs typeface="Arial" panose="020B0604020202020204" pitchFamily="34" charset="0"/>
              </a:rPr>
              <a:t>microcuries</a:t>
            </a:r>
            <a:r>
              <a:rPr lang="en-US" sz="1800" dirty="0">
                <a:latin typeface="Arial" panose="020B0604020202020204" pitchFamily="34" charset="0"/>
                <a:cs typeface="Arial" panose="020B0604020202020204" pitchFamily="34" charset="0"/>
              </a:rPr>
              <a:t> of radium per year. </a:t>
            </a:r>
          </a:p>
          <a:p>
            <a:pPr marL="457200" lvl="1" algn="just">
              <a:lnSpc>
                <a:spcPct val="100000"/>
              </a:lnSpc>
              <a:spcBef>
                <a:spcPts val="0"/>
              </a:spcBef>
              <a:spcAft>
                <a:spcPts val="300"/>
              </a:spcAft>
            </a:pPr>
            <a:r>
              <a:rPr lang="en-US" sz="1800" dirty="0">
                <a:highlight>
                  <a:srgbClr val="00FFFF"/>
                </a:highlight>
                <a:latin typeface="Arial" panose="020B0604020202020204" pitchFamily="34" charset="0"/>
                <a:cs typeface="Arial" panose="020B0604020202020204" pitchFamily="34" charset="0"/>
              </a:rPr>
              <a:t>One-tenth of a </a:t>
            </a:r>
            <a:r>
              <a:rPr lang="en-US" sz="1800" i="1" dirty="0">
                <a:highlight>
                  <a:srgbClr val="00FFFF"/>
                </a:highlight>
                <a:latin typeface="Arial" panose="020B0604020202020204" pitchFamily="34" charset="0"/>
                <a:cs typeface="Arial" panose="020B0604020202020204" pitchFamily="34" charset="0"/>
              </a:rPr>
              <a:t>microcurie</a:t>
            </a:r>
            <a:r>
              <a:rPr lang="en-US" sz="1800" dirty="0">
                <a:highlight>
                  <a:srgbClr val="00FFFF"/>
                </a:highlight>
                <a:latin typeface="Arial" panose="020B0604020202020204" pitchFamily="34" charset="0"/>
                <a:cs typeface="Arial" panose="020B0604020202020204" pitchFamily="34" charset="0"/>
              </a:rPr>
              <a:t> is now considered to be the maximum safe exposure.</a:t>
            </a:r>
          </a:p>
          <a:p>
            <a:pPr algn="just">
              <a:lnSpc>
                <a:spcPct val="100000"/>
              </a:lnSpc>
              <a:spcBef>
                <a:spcPts val="0"/>
              </a:spcBef>
              <a:spcAft>
                <a:spcPts val="300"/>
              </a:spcAft>
            </a:pPr>
            <a:r>
              <a:rPr lang="en-US" sz="1800" b="0" i="0" dirty="0">
                <a:solidFill>
                  <a:srgbClr val="141414"/>
                </a:solidFill>
                <a:effectLst/>
                <a:latin typeface="Arial" panose="020B0604020202020204" pitchFamily="34" charset="0"/>
                <a:cs typeface="Arial" panose="020B0604020202020204" pitchFamily="34" charset="0"/>
              </a:rPr>
              <a:t>There is no medical test that can tell you how much Radium you were exposed to or predict whether you will develop harmful health effects. </a:t>
            </a:r>
            <a:r>
              <a:rPr lang="en-US" sz="1800" dirty="0">
                <a:latin typeface="Arial" panose="020B0604020202020204" pitchFamily="34" charset="0"/>
                <a:cs typeface="Arial" panose="020B0604020202020204" pitchFamily="34" charset="0"/>
              </a:rPr>
              <a:t>Urinalysis &amp; bone biopsy tests are sometimes used to determine if individuals have ingested radium. Radon, a decay product of radium, can also be measured in exhaled air.</a:t>
            </a:r>
          </a:p>
          <a:p>
            <a:pPr algn="just">
              <a:lnSpc>
                <a:spcPct val="100000"/>
              </a:lnSpc>
              <a:spcBef>
                <a:spcPts val="0"/>
              </a:spcBef>
              <a:spcAft>
                <a:spcPts val="300"/>
              </a:spcAft>
            </a:pPr>
            <a:r>
              <a:rPr lang="en-US" sz="1800" dirty="0">
                <a:latin typeface="Arial" panose="020B0604020202020204" pitchFamily="34" charset="0"/>
                <a:cs typeface="Arial" panose="020B0604020202020204" pitchFamily="34" charset="0"/>
              </a:rPr>
              <a:t>Today, </a:t>
            </a: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100 years later</a:t>
            </a:r>
            <a:r>
              <a:rPr lang="en-US" sz="1800" dirty="0">
                <a:latin typeface="Arial" panose="020B0604020202020204" pitchFamily="34" charset="0"/>
                <a:cs typeface="Arial" panose="020B0604020202020204" pitchFamily="34" charset="0"/>
              </a:rPr>
              <a:t>, the </a:t>
            </a:r>
            <a:r>
              <a:rPr lang="en-US" sz="1800" b="1" i="1" dirty="0">
                <a:solidFill>
                  <a:schemeClr val="accent6">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young women’s bodies still glow in their graves.</a:t>
            </a:r>
            <a:endParaRPr lang="en-US" sz="1800" dirty="0">
              <a:latin typeface="Arial" panose="020B0604020202020204" pitchFamily="34" charset="0"/>
              <a:cs typeface="Arial" panose="020B0604020202020204" pitchFamily="34" charset="0"/>
            </a:endParaRPr>
          </a:p>
          <a:p>
            <a:pPr algn="just">
              <a:spcAft>
                <a:spcPts val="300"/>
              </a:spcAft>
            </a:pPr>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5336C28-940C-B8E9-BF8E-525643057B4F}"/>
              </a:ext>
            </a:extLst>
          </p:cNvPr>
          <p:cNvSpPr>
            <a:spLocks noGrp="1"/>
          </p:cNvSpPr>
          <p:nvPr>
            <p:ph type="dt" sz="half" idx="10"/>
          </p:nvPr>
        </p:nvSpPr>
        <p:spPr/>
        <p:txBody>
          <a:bodyPr/>
          <a:lstStyle/>
          <a:p>
            <a:fld id="{F9B13A09-0D5A-4071-BA1A-77E9C3EA099F}" type="datetime1">
              <a:rPr lang="en-US" smtClean="0"/>
              <a:t>9/18/2024</a:t>
            </a:fld>
            <a:endParaRPr lang="en-US" dirty="0"/>
          </a:p>
        </p:txBody>
      </p:sp>
      <p:sp>
        <p:nvSpPr>
          <p:cNvPr id="5" name="Footer Placeholder 4">
            <a:extLst>
              <a:ext uri="{FF2B5EF4-FFF2-40B4-BE49-F238E27FC236}">
                <a16:creationId xmlns:a16="http://schemas.microsoft.com/office/drawing/2014/main" id="{ABBF40B8-D054-FA26-4970-CCEBA4C700E8}"/>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A1D09DB2-1E0D-5617-49FA-9328296FAA43}"/>
              </a:ext>
            </a:extLst>
          </p:cNvPr>
          <p:cNvSpPr>
            <a:spLocks noGrp="1"/>
          </p:cNvSpPr>
          <p:nvPr>
            <p:ph type="sldNum" sz="quarter" idx="12"/>
          </p:nvPr>
        </p:nvSpPr>
        <p:spPr/>
        <p:txBody>
          <a:bodyPr/>
          <a:lstStyle/>
          <a:p>
            <a:fld id="{452CB5AF-56B2-4F61-AE76-F487D0BF94A4}" type="slidenum">
              <a:rPr lang="en-US" smtClean="0"/>
              <a:t>12</a:t>
            </a:fld>
            <a:endParaRPr lang="en-US" dirty="0"/>
          </a:p>
        </p:txBody>
      </p:sp>
    </p:spTree>
    <p:extLst>
      <p:ext uri="{BB962C8B-B14F-4D97-AF65-F5344CB8AC3E}">
        <p14:creationId xmlns:p14="http://schemas.microsoft.com/office/powerpoint/2010/main" val="3671751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ith a mustache wearing glasses and a bow tie&#10;&#10;Description automatically generated">
            <a:extLst>
              <a:ext uri="{FF2B5EF4-FFF2-40B4-BE49-F238E27FC236}">
                <a16:creationId xmlns:a16="http://schemas.microsoft.com/office/drawing/2014/main" id="{C2601D46-ED23-3FD7-228B-F95467F071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639424" y="2265653"/>
            <a:ext cx="1295401" cy="1782471"/>
          </a:xfrm>
          <a:prstGeom prst="ellipse">
            <a:avLst/>
          </a:prstGeom>
          <a:ln>
            <a:noFill/>
          </a:ln>
          <a:effectLst>
            <a:softEdge rad="112500"/>
          </a:effectLst>
        </p:spPr>
      </p:pic>
      <p:sp>
        <p:nvSpPr>
          <p:cNvPr id="2" name="Title 1">
            <a:extLst>
              <a:ext uri="{FF2B5EF4-FFF2-40B4-BE49-F238E27FC236}">
                <a16:creationId xmlns:a16="http://schemas.microsoft.com/office/drawing/2014/main" id="{6249231E-CD62-0BA6-DA7D-0E756646D60D}"/>
              </a:ext>
            </a:extLst>
          </p:cNvPr>
          <p:cNvSpPr>
            <a:spLocks noGrp="1"/>
          </p:cNvSpPr>
          <p:nvPr>
            <p:ph type="title"/>
          </p:nvPr>
        </p:nvSpPr>
        <p:spPr>
          <a:xfrm>
            <a:off x="0" y="1"/>
            <a:ext cx="12192000" cy="609599"/>
          </a:xfrm>
        </p:spPr>
        <p:txBody>
          <a:bodyPr>
            <a:normAutofit fontScale="90000"/>
          </a:bodyPr>
          <a:lstStyle/>
          <a:p>
            <a:pPr algn="ctr"/>
            <a:r>
              <a:rPr lang="en-US" sz="4000" dirty="0">
                <a:solidFill>
                  <a:schemeClr val="accent6">
                    <a:lumMod val="50000"/>
                  </a:schemeClr>
                </a:solidFill>
                <a:latin typeface="Arial Black" panose="020B0A04020102020204" pitchFamily="34" charset="0"/>
              </a:rPr>
              <a:t>Investigations into the Hazards of Radium</a:t>
            </a:r>
          </a:p>
        </p:txBody>
      </p:sp>
      <p:sp>
        <p:nvSpPr>
          <p:cNvPr id="3" name="Content Placeholder 2">
            <a:extLst>
              <a:ext uri="{FF2B5EF4-FFF2-40B4-BE49-F238E27FC236}">
                <a16:creationId xmlns:a16="http://schemas.microsoft.com/office/drawing/2014/main" id="{17F82C5C-DAB9-9AF0-2162-5A0D6079A9D0}"/>
              </a:ext>
            </a:extLst>
          </p:cNvPr>
          <p:cNvSpPr>
            <a:spLocks noGrp="1"/>
          </p:cNvSpPr>
          <p:nvPr>
            <p:ph idx="1"/>
          </p:nvPr>
        </p:nvSpPr>
        <p:spPr>
          <a:xfrm>
            <a:off x="161925" y="555625"/>
            <a:ext cx="11334750" cy="5746750"/>
          </a:xfrm>
        </p:spPr>
        <p:txBody>
          <a:bodyPr>
            <a:normAutofit fontScale="85000" lnSpcReduction="20000"/>
          </a:bodyPr>
          <a:lstStyle/>
          <a:p>
            <a:pPr marL="457200" marR="0" lvl="0" indent="-457200" algn="just" defTabSz="914400" rtl="0" eaLnBrk="1" fontAlgn="auto" latinLnBrk="0" hangingPunct="1">
              <a:lnSpc>
                <a:spcPct val="120000"/>
              </a:lnSpc>
              <a:spcBef>
                <a:spcPts val="0"/>
              </a:spcBef>
              <a:spcAft>
                <a:spcPts val="0"/>
              </a:spcAft>
              <a:buClrTx/>
              <a:buSzTx/>
              <a:buFont typeface="+mj-lt"/>
              <a:buAutoNum type="arabicPeriod"/>
              <a:tabLst/>
              <a:defRPr/>
            </a:pPr>
            <a:r>
              <a:rPr lang="en-US" sz="2200" b="1" i="1" dirty="0">
                <a:latin typeface="Arial" panose="020B0604020202020204" pitchFamily="34" charset="0"/>
                <a:cs typeface="Arial" panose="020B0604020202020204" pitchFamily="34" charset="0"/>
              </a:rPr>
              <a:t>U.S. R</a:t>
            </a:r>
            <a:r>
              <a:rPr lang="en-US" sz="2200" i="1" dirty="0">
                <a:latin typeface="Arial" panose="020B0604020202020204" pitchFamily="34" charset="0"/>
                <a:cs typeface="Arial" panose="020B0604020202020204" pitchFamily="34" charset="0"/>
              </a:rPr>
              <a:t>adium </a:t>
            </a:r>
            <a:r>
              <a:rPr lang="en-US" sz="2200" b="1" i="1" dirty="0">
                <a:latin typeface="Arial" panose="020B0604020202020204" pitchFamily="34" charset="0"/>
                <a:cs typeface="Arial" panose="020B0604020202020204" pitchFamily="34" charset="0"/>
              </a:rPr>
              <a:t>C</a:t>
            </a:r>
            <a:r>
              <a:rPr lang="en-US" sz="2200" i="1" dirty="0">
                <a:latin typeface="Arial" panose="020B0604020202020204" pitchFamily="34" charset="0"/>
                <a:cs typeface="Arial" panose="020B0604020202020204" pitchFamily="34" charset="0"/>
              </a:rPr>
              <a:t>orporation</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President attempted to halt the growing concern around </a:t>
            </a:r>
            <a:r>
              <a:rPr kumimoji="0" lang="en-US" sz="2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1923</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USRC </a:t>
            </a:r>
            <a:r>
              <a:rPr lang="en-US" sz="2200" b="0" i="0" dirty="0">
                <a:solidFill>
                  <a:srgbClr val="000000"/>
                </a:solidFill>
                <a:effectLst/>
                <a:latin typeface="Arial" panose="020B0604020202020204" pitchFamily="34" charset="0"/>
                <a:cs typeface="Arial" panose="020B0604020202020204" pitchFamily="34" charset="0"/>
              </a:rPr>
              <a:t>conducted a covert internal investigation, h</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 hired a married couple, </a:t>
            </a:r>
            <a:r>
              <a:rPr kumimoji="0" lang="en-US" sz="2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Cecil &amp; </a:t>
            </a:r>
          </a:p>
          <a:p>
            <a:pPr marL="0" marR="0" lvl="0" indent="0" algn="just" defTabSz="914400" rtl="0" eaLnBrk="1" fontAlgn="auto" latinLnBrk="0" hangingPunct="1">
              <a:lnSpc>
                <a:spcPct val="120000"/>
              </a:lnSpc>
              <a:spcBef>
                <a:spcPts val="0"/>
              </a:spcBef>
              <a:spcAft>
                <a:spcPts val="0"/>
              </a:spcAft>
              <a:buClrTx/>
              <a:buSzTx/>
              <a:buNone/>
              <a:tabLst/>
              <a:defRPr/>
            </a:pPr>
            <a:r>
              <a:rPr lang="en-US" sz="2200"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sz="2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Katherine Drinker </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researcher at the Harvard School of Public Health.</a:t>
            </a:r>
            <a:r>
              <a:rPr lang="en-US" sz="2200" b="0" i="0" u="none" strike="noStrike" baseline="0" dirty="0">
                <a:latin typeface="Arial" panose="020B0604020202020204" pitchFamily="34" charset="0"/>
                <a:cs typeface="Arial" panose="020B0604020202020204" pitchFamily="34" charset="0"/>
              </a:rPr>
              <a:t> Drinker is a </a:t>
            </a:r>
          </a:p>
          <a:p>
            <a:pPr marL="0" marR="0" lvl="0" indent="0" algn="just" defTabSz="914400" rtl="0" eaLnBrk="1" fontAlgn="auto" latinLnBrk="0" hangingPunct="1">
              <a:lnSpc>
                <a:spcPct val="120000"/>
              </a:lnSpc>
              <a:spcBef>
                <a:spcPts val="0"/>
              </a:spcBef>
              <a:spcAft>
                <a:spcPts val="0"/>
              </a:spcAft>
              <a:buClrTx/>
              <a:buSzTx/>
              <a:buNone/>
              <a:tabLst/>
              <a:defRPr/>
            </a:pPr>
            <a:r>
              <a:rPr lang="en-US" sz="220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recognized expert &amp; published 250 articles, textbooks, &amp; reports during his career.</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1" algn="just">
              <a:spcBef>
                <a:spcPts val="1000"/>
              </a:spcBef>
              <a:defRPr/>
            </a:pPr>
            <a:r>
              <a:rPr lang="en-US" sz="1800" dirty="0">
                <a:latin typeface="Arial" panose="020B0604020202020204" pitchFamily="34" charset="0"/>
                <a:cs typeface="Arial" panose="020B0604020202020204" pitchFamily="34" charset="0"/>
              </a:rPr>
              <a:t>The Drinker’s June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1924</a:t>
            </a:r>
            <a:r>
              <a:rPr lang="en-US" sz="1800" dirty="0">
                <a:latin typeface="Arial" panose="020B0604020202020204" pitchFamily="34" charset="0"/>
                <a:cs typeface="Arial" panose="020B0604020202020204" pitchFamily="34" charset="0"/>
              </a:rPr>
              <a:t> report recommended changes in procedures to protect the workers, but Arthur Roeder, resisted the suggestions</a:t>
            </a:r>
            <a:r>
              <a:rPr lang="en-US" sz="1000" b="0" i="0" dirty="0">
                <a:solidFill>
                  <a:srgbClr val="333333"/>
                </a:solidFill>
                <a:effectLst/>
                <a:highlight>
                  <a:srgbClr val="FFFFFF"/>
                </a:highlight>
                <a:latin typeface="Georgia" panose="02040502050405020303" pitchFamily="18" charset="0"/>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1" algn="just">
              <a:spcBef>
                <a:spcPts val="1000"/>
              </a:spcBef>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Their report concluded that the total lack of safety precautions was putting the dial painters in danger," </a:t>
            </a:r>
          </a:p>
          <a:p>
            <a:pPr marL="457200" lvl="1" indent="0" algn="just">
              <a:buNone/>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However, USRC submitted a </a:t>
            </a:r>
            <a:r>
              <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falsified version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 the report to NJ officials </a:t>
            </a:r>
            <a:r>
              <a:rPr kumimoji="0" lang="en-US" sz="1800" b="0"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&amp; </a:t>
            </a:r>
            <a:r>
              <a:rPr kumimoji="0" lang="en-US" sz="18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suppressed</a:t>
            </a:r>
            <a:r>
              <a:rPr kumimoji="0" lang="en-US" sz="16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Drinker’s findings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continuing to refute the idea that its radium dial paint was making anyone sick.</a:t>
            </a:r>
            <a:endParaRPr lang="en-US" dirty="0">
              <a:latin typeface="Arial" panose="020B0604020202020204" pitchFamily="34" charset="0"/>
              <a:cs typeface="Arial" panose="020B0604020202020204" pitchFamily="34" charset="0"/>
            </a:endParaRPr>
          </a:p>
          <a:p>
            <a:pPr marL="457200" indent="-457200" algn="just">
              <a:buFont typeface="+mj-lt"/>
              <a:buAutoNum type="arabicPeriod" startAt="2"/>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July </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1925</a:t>
            </a:r>
            <a:r>
              <a:rPr lang="en-US" sz="2200" dirty="0">
                <a:latin typeface="Arial" panose="020B0604020202020204" pitchFamily="34" charset="0"/>
                <a:cs typeface="Arial" panose="020B0604020202020204" pitchFamily="34" charset="0"/>
              </a:rPr>
              <a:t>, Columbia University specialist </a:t>
            </a:r>
            <a:r>
              <a:rPr lang="en-US" sz="2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Frederick Flynn</a:t>
            </a:r>
            <a:r>
              <a:rPr lang="en-US" sz="2200" dirty="0">
                <a:latin typeface="Arial" panose="020B0604020202020204" pitchFamily="34" charset="0"/>
                <a:cs typeface="Arial" panose="020B0604020202020204" pitchFamily="34" charset="0"/>
              </a:rPr>
              <a:t> examined Grace Fryer.</a:t>
            </a:r>
          </a:p>
          <a:p>
            <a:pPr lvl="1" algn="just"/>
            <a:r>
              <a:rPr lang="en-US" sz="1900" dirty="0">
                <a:latin typeface="Arial" panose="020B0604020202020204" pitchFamily="34" charset="0"/>
                <a:cs typeface="Arial" panose="020B0604020202020204" pitchFamily="34" charset="0"/>
              </a:rPr>
              <a:t>He said, the exam showed that her health was good.</a:t>
            </a:r>
          </a:p>
          <a:p>
            <a:pPr lvl="1" algn="just"/>
            <a:r>
              <a:rPr lang="en-US" sz="1900" dirty="0">
                <a:latin typeface="Arial" panose="020B0604020202020204" pitchFamily="34" charset="0"/>
                <a:cs typeface="Arial" panose="020B0604020202020204" pitchFamily="34" charset="0"/>
              </a:rPr>
              <a:t>A consultant colleague who happened to be present emphatically agreed.</a:t>
            </a:r>
          </a:p>
          <a:p>
            <a:pPr marL="457200" lvl="1" indent="0" algn="just">
              <a:buNone/>
            </a:pPr>
            <a:r>
              <a:rPr lang="en-US" sz="1800" dirty="0">
                <a:latin typeface="Arial" panose="020B0604020202020204" pitchFamily="34" charset="0"/>
                <a:cs typeface="Arial" panose="020B0604020202020204" pitchFamily="34" charset="0"/>
              </a:rPr>
              <a:t>Fryer later discovered that Flynn’s examination was part of a campaign of misinformation started by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USRC</a:t>
            </a:r>
            <a:r>
              <a:rPr lang="en-US" sz="1800" dirty="0">
                <a:latin typeface="Arial" panose="020B0604020202020204" pitchFamily="34" charset="0"/>
                <a:cs typeface="Arial" panose="020B0604020202020204" pitchFamily="34" charset="0"/>
              </a:rPr>
              <a:t>. The Columbia specialist was not licensed to practice medicine — he </a:t>
            </a:r>
            <a:r>
              <a:rPr lang="en-US" sz="1800" dirty="0">
                <a:highlight>
                  <a:srgbClr val="FFFF00"/>
                </a:highlight>
                <a:latin typeface="Arial" panose="020B0604020202020204" pitchFamily="34" charset="0"/>
                <a:cs typeface="Arial" panose="020B0604020202020204" pitchFamily="34" charset="0"/>
              </a:rPr>
              <a:t>was an industrial toxicologist </a:t>
            </a:r>
            <a:r>
              <a:rPr lang="en-US" sz="1800" u="sng" dirty="0">
                <a:highlight>
                  <a:srgbClr val="FFFF00"/>
                </a:highlight>
                <a:latin typeface="Arial" panose="020B0604020202020204" pitchFamily="34" charset="0"/>
                <a:cs typeface="Arial" panose="020B0604020202020204" pitchFamily="34" charset="0"/>
              </a:rPr>
              <a:t>on contract with her former employer</a:t>
            </a:r>
            <a:r>
              <a:rPr lang="en-US" sz="1800" dirty="0">
                <a:highlight>
                  <a:srgbClr val="FFFF00"/>
                </a:highlight>
                <a:latin typeface="Arial" panose="020B0604020202020204" pitchFamily="34" charset="0"/>
                <a:cs typeface="Arial" panose="020B0604020202020204" pitchFamily="34" charset="0"/>
              </a:rPr>
              <a:t>.</a:t>
            </a:r>
          </a:p>
          <a:p>
            <a:pPr lvl="1" algn="just"/>
            <a:r>
              <a:rPr lang="en-US" sz="1900" dirty="0">
                <a:latin typeface="Arial" panose="020B0604020202020204" pitchFamily="34" charset="0"/>
                <a:cs typeface="Arial" panose="020B0604020202020204" pitchFamily="34" charset="0"/>
              </a:rPr>
              <a:t>The colleague had no medical training either — </a:t>
            </a:r>
            <a:r>
              <a:rPr lang="en-US" sz="1900" dirty="0">
                <a:highlight>
                  <a:srgbClr val="FFFF00"/>
                </a:highlight>
                <a:latin typeface="Arial" panose="020B0604020202020204" pitchFamily="34" charset="0"/>
                <a:cs typeface="Arial" panose="020B0604020202020204" pitchFamily="34" charset="0"/>
              </a:rPr>
              <a:t>he was a vice president of U.S. Radium</a:t>
            </a:r>
            <a:r>
              <a:rPr lang="en-US" sz="1600" dirty="0">
                <a:latin typeface="Arial" panose="020B0604020202020204" pitchFamily="34" charset="0"/>
                <a:cs typeface="Arial" panose="020B0604020202020204" pitchFamily="34" charset="0"/>
              </a:rPr>
              <a:t>. </a:t>
            </a:r>
          </a:p>
          <a:p>
            <a:pPr marL="457200" indent="-457200" algn="just" fontAlgn="base">
              <a:buFont typeface="+mj-lt"/>
              <a:buAutoNum type="arabicPeriod" startAt="3"/>
            </a:pPr>
            <a:r>
              <a:rPr lang="en-US" sz="2200" dirty="0">
                <a:latin typeface="Arial" panose="020B0604020202020204" pitchFamily="34" charset="0"/>
                <a:cs typeface="Arial" panose="020B0604020202020204" pitchFamily="34" charset="0"/>
              </a:rPr>
              <a:t>In </a:t>
            </a:r>
            <a:r>
              <a:rPr lang="en-US" sz="2200" b="1" dirty="0">
                <a:latin typeface="Arial" panose="020B0604020202020204" pitchFamily="34" charset="0"/>
                <a:cs typeface="Arial" panose="020B0604020202020204" pitchFamily="34" charset="0"/>
              </a:rPr>
              <a:t>April</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1925</a:t>
            </a:r>
            <a:r>
              <a:rPr lang="en-US" sz="2200" dirty="0">
                <a:latin typeface="Arial" panose="020B0604020202020204" pitchFamily="34" charset="0"/>
                <a:cs typeface="Arial" panose="020B0604020202020204" pitchFamily="34" charset="0"/>
              </a:rPr>
              <a:t>, </a:t>
            </a:r>
            <a:r>
              <a:rPr lang="en-US" sz="22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Alice Hamilton </a:t>
            </a:r>
            <a:r>
              <a:rPr lang="en-US" sz="2200" dirty="0">
                <a:latin typeface="Arial" panose="020B0604020202020204" pitchFamily="34" charset="0"/>
                <a:cs typeface="Arial" panose="020B0604020202020204" pitchFamily="34" charset="0"/>
              </a:rPr>
              <a:t>wrote to Katherine Drinker, in the letter, “Mr. Roeder is not giving you &amp; Dr. Drinker a square deal. He tells everyone he is safe because he has a report from </a:t>
            </a:r>
            <a:r>
              <a:rPr lang="en-US" sz="2200" b="1" dirty="0">
                <a:latin typeface="Arial" panose="020B0604020202020204" pitchFamily="34" charset="0"/>
                <a:cs typeface="Arial" panose="020B0604020202020204" pitchFamily="34" charset="0"/>
              </a:rPr>
              <a:t>you</a:t>
            </a:r>
            <a:r>
              <a:rPr lang="en-US" sz="2200" dirty="0">
                <a:latin typeface="Arial" panose="020B0604020202020204" pitchFamily="34" charset="0"/>
                <a:cs typeface="Arial" panose="020B0604020202020204" pitchFamily="34" charset="0"/>
              </a:rPr>
              <a:t> exonerating him from any possible responsibility in the illness of the girls.</a:t>
            </a:r>
          </a:p>
          <a:p>
            <a:pPr marL="457200" indent="-457200" algn="just" fontAlgn="base">
              <a:buFont typeface="+mj-lt"/>
              <a:buAutoNum type="arabicPeriod" startAt="3"/>
            </a:pPr>
            <a:r>
              <a:rPr lang="en-US" sz="2200" b="1" dirty="0">
                <a:latin typeface="Arial" panose="020B0604020202020204" pitchFamily="34" charset="0"/>
                <a:cs typeface="Arial" panose="020B0604020202020204" pitchFamily="34" charset="0"/>
              </a:rPr>
              <a:t>Later in 1925</a:t>
            </a:r>
            <a:r>
              <a:rPr lang="en-US" sz="2200" dirty="0">
                <a:latin typeface="Arial" panose="020B0604020202020204" pitchFamily="34" charset="0"/>
                <a:cs typeface="Arial" panose="020B0604020202020204" pitchFamily="34" charset="0"/>
              </a:rPr>
              <a:t>, </a:t>
            </a:r>
            <a:r>
              <a:rPr lang="en-US" sz="2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Katherine Wiley </a:t>
            </a:r>
            <a:r>
              <a:rPr lang="en-US" sz="2200" dirty="0">
                <a:latin typeface="Arial" panose="020B0604020202020204" pitchFamily="34" charset="0"/>
                <a:cs typeface="Arial" panose="020B0604020202020204" pitchFamily="34" charset="0"/>
              </a:rPr>
              <a:t>of the </a:t>
            </a:r>
            <a:r>
              <a:rPr lang="en-US" sz="2200" b="1" dirty="0">
                <a:latin typeface="Arial" panose="020B0604020202020204" pitchFamily="34" charset="0"/>
                <a:cs typeface="Arial" panose="020B0604020202020204" pitchFamily="34" charset="0"/>
              </a:rPr>
              <a:t>NJ Consumers’ League </a:t>
            </a:r>
            <a:r>
              <a:rPr lang="en-US" sz="2200" dirty="0">
                <a:latin typeface="Arial" panose="020B0604020202020204" pitchFamily="34" charset="0"/>
                <a:cs typeface="Arial" panose="020B0604020202020204" pitchFamily="34" charset="0"/>
              </a:rPr>
              <a:t>was informed by Dr. Hamilton that she would arrange to get Katherine appointed by the U.S. Bureau of Labor Statistics to come &amp; investigate the cases in Orange, N.J.</a:t>
            </a:r>
          </a:p>
          <a:p>
            <a:pPr algn="just"/>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F4302CB-B07F-2FB0-CD74-6E18D79D0623}"/>
              </a:ext>
            </a:extLst>
          </p:cNvPr>
          <p:cNvSpPr>
            <a:spLocks noGrp="1"/>
          </p:cNvSpPr>
          <p:nvPr>
            <p:ph type="dt" sz="half" idx="10"/>
          </p:nvPr>
        </p:nvSpPr>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F6627B1C-5BAD-58F0-7C0B-2F4347A34590}"/>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9FCA2F60-4878-FEE6-55F2-185D5AE0FD22}"/>
              </a:ext>
            </a:extLst>
          </p:cNvPr>
          <p:cNvSpPr>
            <a:spLocks noGrp="1"/>
          </p:cNvSpPr>
          <p:nvPr>
            <p:ph type="sldNum" sz="quarter" idx="12"/>
          </p:nvPr>
        </p:nvSpPr>
        <p:spPr/>
        <p:txBody>
          <a:bodyPr/>
          <a:lstStyle/>
          <a:p>
            <a:fld id="{452CB5AF-56B2-4F61-AE76-F487D0BF94A4}" type="slidenum">
              <a:rPr lang="en-US" smtClean="0"/>
              <a:pPr/>
              <a:t>13</a:t>
            </a:fld>
            <a:endParaRPr lang="en-US" dirty="0"/>
          </a:p>
        </p:txBody>
      </p:sp>
      <p:grpSp>
        <p:nvGrpSpPr>
          <p:cNvPr id="13" name="Group 12">
            <a:extLst>
              <a:ext uri="{FF2B5EF4-FFF2-40B4-BE49-F238E27FC236}">
                <a16:creationId xmlns:a16="http://schemas.microsoft.com/office/drawing/2014/main" id="{7A653336-EA96-1025-2B0D-31A9EC5BC038}"/>
              </a:ext>
            </a:extLst>
          </p:cNvPr>
          <p:cNvGrpSpPr/>
          <p:nvPr/>
        </p:nvGrpSpPr>
        <p:grpSpPr>
          <a:xfrm>
            <a:off x="9919160" y="809625"/>
            <a:ext cx="2017871" cy="1123950"/>
            <a:chOff x="9919160" y="809625"/>
            <a:chExt cx="2017871" cy="1123950"/>
          </a:xfrm>
        </p:grpSpPr>
        <p:pic>
          <p:nvPicPr>
            <p:cNvPr id="11" name="Picture 10">
              <a:extLst>
                <a:ext uri="{FF2B5EF4-FFF2-40B4-BE49-F238E27FC236}">
                  <a16:creationId xmlns:a16="http://schemas.microsoft.com/office/drawing/2014/main" id="{E51625FD-C58F-FD19-6E53-EBA3C441E0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06601" y="809625"/>
              <a:ext cx="1230430" cy="1123950"/>
            </a:xfrm>
            <a:prstGeom prst="ellipse">
              <a:avLst/>
            </a:prstGeom>
            <a:ln>
              <a:noFill/>
            </a:ln>
            <a:effectLst>
              <a:softEdge rad="112500"/>
            </a:effectLst>
          </p:spPr>
        </p:pic>
        <p:pic>
          <p:nvPicPr>
            <p:cNvPr id="12" name="Picture 11">
              <a:extLst>
                <a:ext uri="{FF2B5EF4-FFF2-40B4-BE49-F238E27FC236}">
                  <a16:creationId xmlns:a16="http://schemas.microsoft.com/office/drawing/2014/main" id="{45B9C45C-644C-9A54-961D-81644741E3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919160" y="900114"/>
              <a:ext cx="805989" cy="1023936"/>
            </a:xfrm>
            <a:prstGeom prst="ellipse">
              <a:avLst/>
            </a:prstGeom>
            <a:ln>
              <a:noFill/>
            </a:ln>
            <a:effectLst>
              <a:softEdge rad="112500"/>
            </a:effectLst>
          </p:spPr>
        </p:pic>
      </p:grpSp>
    </p:spTree>
    <p:extLst>
      <p:ext uri="{BB962C8B-B14F-4D97-AF65-F5344CB8AC3E}">
        <p14:creationId xmlns:p14="http://schemas.microsoft.com/office/powerpoint/2010/main" val="1750953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4E3BC5B-C442-FC80-E5D6-3BA5E8E61D20}"/>
              </a:ext>
            </a:extLst>
          </p:cNvPr>
          <p:cNvSpPr/>
          <p:nvPr/>
        </p:nvSpPr>
        <p:spPr>
          <a:xfrm>
            <a:off x="571022" y="5733305"/>
            <a:ext cx="11258550" cy="7341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5075E65-8EED-6554-6202-D1544FA0E992}"/>
              </a:ext>
            </a:extLst>
          </p:cNvPr>
          <p:cNvSpPr>
            <a:spLocks noGrp="1"/>
          </p:cNvSpPr>
          <p:nvPr>
            <p:ph type="title"/>
          </p:nvPr>
        </p:nvSpPr>
        <p:spPr>
          <a:xfrm>
            <a:off x="0" y="1"/>
            <a:ext cx="12192000" cy="669928"/>
          </a:xfrm>
        </p:spPr>
        <p:txBody>
          <a:bodyPr>
            <a:normAutofit/>
          </a:bodyPr>
          <a:lstStyle/>
          <a:p>
            <a:pPr algn="ctr"/>
            <a:r>
              <a:rPr lang="en-US" sz="4000" dirty="0">
                <a:solidFill>
                  <a:schemeClr val="accent6">
                    <a:lumMod val="50000"/>
                  </a:schemeClr>
                </a:solidFill>
                <a:latin typeface="Arial Black" panose="020B0A04020102020204" pitchFamily="34" charset="0"/>
              </a:rPr>
              <a:t>Radiation Poisoning Discovered</a:t>
            </a:r>
            <a:endParaRPr lang="en-US" dirty="0">
              <a:solidFill>
                <a:schemeClr val="accent6">
                  <a:lumMod val="50000"/>
                </a:schemeClr>
              </a:solidFill>
            </a:endParaRPr>
          </a:p>
        </p:txBody>
      </p:sp>
      <p:sp>
        <p:nvSpPr>
          <p:cNvPr id="3" name="Content Placeholder 2">
            <a:extLst>
              <a:ext uri="{FF2B5EF4-FFF2-40B4-BE49-F238E27FC236}">
                <a16:creationId xmlns:a16="http://schemas.microsoft.com/office/drawing/2014/main" id="{2CDE47CD-874F-1EE4-9754-1223D6D013D9}"/>
              </a:ext>
            </a:extLst>
          </p:cNvPr>
          <p:cNvSpPr>
            <a:spLocks noGrp="1"/>
          </p:cNvSpPr>
          <p:nvPr>
            <p:ph idx="1"/>
          </p:nvPr>
        </p:nvSpPr>
        <p:spPr>
          <a:xfrm>
            <a:off x="314325" y="581026"/>
            <a:ext cx="11877675" cy="5908674"/>
          </a:xfrm>
        </p:spPr>
        <p:txBody>
          <a:bodyPr>
            <a:normAutofit fontScale="77500" lnSpcReduction="20000"/>
          </a:bodyPr>
          <a:lstStyle/>
          <a:p>
            <a:pPr algn="just">
              <a:lnSpc>
                <a:spcPct val="110000"/>
              </a:lnSpc>
              <a:spcBef>
                <a:spcPts val="0"/>
              </a:spcBef>
              <a:spcAft>
                <a:spcPts val="200"/>
              </a:spcAft>
            </a:pP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Dentists</a:t>
            </a:r>
            <a:r>
              <a:rPr lang="en-US" sz="1900" dirty="0">
                <a:latin typeface="Arial" panose="020B0604020202020204" pitchFamily="34" charset="0"/>
                <a:cs typeface="Arial" panose="020B0604020202020204" pitchFamily="34" charset="0"/>
              </a:rPr>
              <a:t> were among the first to see numerous problems among dial painters. Dental pain, loose teeth, lesions, ulcers, &amp; the failure of tooth extractions to heal were some of these conditions. There was a black ooze with a strong garlic odor.</a:t>
            </a:r>
          </a:p>
          <a:p>
            <a:pPr algn="just">
              <a:lnSpc>
                <a:spcPct val="110000"/>
              </a:lnSpc>
              <a:spcBef>
                <a:spcPts val="0"/>
              </a:spcBef>
              <a:spcAft>
                <a:spcPts val="200"/>
              </a:spcAft>
            </a:pPr>
            <a:r>
              <a:rPr lang="en-US" sz="1900" dirty="0">
                <a:latin typeface="Arial" panose="020B0604020202020204" pitchFamily="34" charset="0"/>
                <a:cs typeface="Arial" panose="020B0604020202020204" pitchFamily="34" charset="0"/>
              </a:rPr>
              <a:t>Radium is commonly referred to as a bone seeker. The women later began to develop anemia, bone fractures, &amp; </a:t>
            </a:r>
            <a:r>
              <a:rPr lang="en-US" sz="1900" i="1" u="sng" dirty="0">
                <a:latin typeface="Arial" panose="020B0604020202020204" pitchFamily="34" charset="0"/>
                <a:cs typeface="Arial" panose="020B0604020202020204" pitchFamily="34" charset="0"/>
              </a:rPr>
              <a:t>necrosis</a:t>
            </a:r>
            <a:r>
              <a:rPr lang="en-US" sz="1900" dirty="0">
                <a:latin typeface="Arial" panose="020B0604020202020204" pitchFamily="34" charset="0"/>
                <a:cs typeface="Arial" panose="020B0604020202020204" pitchFamily="34" charset="0"/>
              </a:rPr>
              <a:t> (From the Greek, </a:t>
            </a:r>
            <a:r>
              <a:rPr lang="en-US" sz="19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necrosis</a:t>
            </a:r>
            <a:r>
              <a:rPr lang="en-US" sz="1900" dirty="0">
                <a:latin typeface="Arial" panose="020B0604020202020204" pitchFamily="34" charset="0"/>
                <a:cs typeface="Arial" panose="020B0604020202020204" pitchFamily="34" charset="0"/>
              </a:rPr>
              <a:t> (</a:t>
            </a:r>
            <a:r>
              <a:rPr lang="en-US" sz="1900" dirty="0">
                <a:solidFill>
                  <a:schemeClr val="accent5"/>
                </a:solidFill>
                <a:latin typeface="Arial" panose="020B0604020202020204" pitchFamily="34" charset="0"/>
                <a:cs typeface="Arial" panose="020B0604020202020204" pitchFamily="34" charset="0"/>
              </a:rPr>
              <a:t>making dead</a:t>
            </a:r>
            <a:r>
              <a:rPr lang="en-US" sz="1900" dirty="0">
                <a:latin typeface="Arial" panose="020B0604020202020204" pitchFamily="34" charset="0"/>
                <a:cs typeface="Arial" panose="020B0604020202020204" pitchFamily="34" charset="0"/>
              </a:rPr>
              <a:t>)) of the jaw. The women also experienced suppression of menstruation &amp; sterility.</a:t>
            </a:r>
          </a:p>
          <a:p>
            <a:pPr algn="just">
              <a:lnSpc>
                <a:spcPct val="110000"/>
              </a:lnSpc>
              <a:spcBef>
                <a:spcPts val="0"/>
              </a:spcBef>
              <a:spcAft>
                <a:spcPts val="200"/>
              </a:spcAft>
            </a:pPr>
            <a:r>
              <a:rPr lang="en-US" sz="1900" dirty="0">
                <a:latin typeface="Arial" panose="020B0604020202020204" pitchFamily="34" charset="0"/>
                <a:cs typeface="Arial" panose="020B0604020202020204" pitchFamily="34" charset="0"/>
              </a:rPr>
              <a:t>In </a:t>
            </a:r>
            <a:r>
              <a:rPr lang="en-US" sz="1900" b="1" dirty="0">
                <a:latin typeface="Arial" panose="020B0604020202020204" pitchFamily="34" charset="0"/>
                <a:cs typeface="Arial" panose="020B0604020202020204" pitchFamily="34" charset="0"/>
              </a:rPr>
              <a:t>1923</a:t>
            </a:r>
            <a:r>
              <a:rPr lang="en-US" sz="1900" dirty="0">
                <a:latin typeface="Arial" panose="020B0604020202020204" pitchFamily="34" charset="0"/>
                <a:cs typeface="Arial" panose="020B0604020202020204" pitchFamily="34" charset="0"/>
              </a:rPr>
              <a:t>, the first dial painter died, &amp; before her death, </a:t>
            </a:r>
            <a:r>
              <a:rPr lang="en-US" sz="19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jaw fell away from her skull</a:t>
            </a:r>
            <a:r>
              <a:rPr lang="en-US" sz="1900" dirty="0">
                <a:latin typeface="Arial" panose="020B0604020202020204" pitchFamily="34" charset="0"/>
                <a:cs typeface="Arial" panose="020B0604020202020204" pitchFamily="34" charset="0"/>
              </a:rPr>
              <a:t>. By 1924, </a:t>
            </a:r>
            <a:r>
              <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50</a:t>
            </a:r>
            <a:r>
              <a:rPr lang="en-US" sz="1900" dirty="0">
                <a:latin typeface="Arial" panose="020B0604020202020204" pitchFamily="34" charset="0"/>
                <a:cs typeface="Arial" panose="020B0604020202020204" pitchFamily="34" charset="0"/>
              </a:rPr>
              <a:t> women who had worked at the NJ plant were ill, &amp; a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dozen</a:t>
            </a:r>
            <a:r>
              <a:rPr lang="en-US" sz="1900" dirty="0">
                <a:latin typeface="Arial" panose="020B0604020202020204" pitchFamily="34" charset="0"/>
                <a:cs typeface="Arial" panose="020B0604020202020204" pitchFamily="34" charset="0"/>
              </a:rPr>
              <a:t> had died. </a:t>
            </a:r>
          </a:p>
          <a:p>
            <a:pPr marL="457200" lvl="1" algn="just">
              <a:lnSpc>
                <a:spcPct val="120000"/>
              </a:lnSpc>
              <a:spcBef>
                <a:spcPts val="0"/>
              </a:spcBef>
              <a:spcAft>
                <a:spcPts val="200"/>
              </a:spcAft>
            </a:pPr>
            <a:r>
              <a:rPr lang="en-US" sz="1900" dirty="0">
                <a:highlight>
                  <a:srgbClr val="FFFF00"/>
                </a:highlight>
                <a:latin typeface="Arial" panose="020B0604020202020204" pitchFamily="34" charset="0"/>
                <a:cs typeface="Arial" panose="020B0604020202020204" pitchFamily="34" charset="0"/>
              </a:rPr>
              <a:t>Local physicians were </a:t>
            </a:r>
            <a:r>
              <a:rPr lang="en-US" sz="1900" i="1" u="sng"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bribed</a:t>
            </a:r>
            <a:r>
              <a:rPr lang="en-US" sz="1900" u="sng" dirty="0">
                <a:highlight>
                  <a:srgbClr val="FFFF00"/>
                </a:highlight>
                <a:latin typeface="Arial" panose="020B0604020202020204" pitchFamily="34" charset="0"/>
                <a:cs typeface="Arial" panose="020B0604020202020204" pitchFamily="34" charset="0"/>
              </a:rPr>
              <a:t>,</a:t>
            </a:r>
            <a:r>
              <a:rPr lang="en-US" sz="1900" dirty="0">
                <a:highlight>
                  <a:srgbClr val="FFFF00"/>
                </a:highlight>
                <a:latin typeface="Arial" panose="020B0604020202020204" pitchFamily="34" charset="0"/>
                <a:cs typeface="Arial" panose="020B0604020202020204" pitchFamily="34" charset="0"/>
              </a:rPr>
              <a:t> by the company, to attribute worker deaths to </a:t>
            </a:r>
            <a:r>
              <a:rPr lang="en-US" sz="1900" i="1"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Syphilis</a:t>
            </a:r>
            <a:r>
              <a:rPr lang="en-US" sz="1900" dirty="0">
                <a:latin typeface="Arial" panose="020B0604020202020204" pitchFamily="34" charset="0"/>
                <a:cs typeface="Arial" panose="020B0604020202020204" pitchFamily="34" charset="0"/>
              </a:rPr>
              <a:t>, a notorious sexually transmitted </a:t>
            </a:r>
          </a:p>
          <a:p>
            <a:pPr marL="228600" lvl="1" indent="0" algn="just">
              <a:lnSpc>
                <a:spcPct val="120000"/>
              </a:lnSpc>
              <a:spcBef>
                <a:spcPts val="0"/>
              </a:spcBef>
              <a:spcAft>
                <a:spcPts val="200"/>
              </a:spcAft>
              <a:buNone/>
            </a:pPr>
            <a:r>
              <a:rPr lang="en-US" sz="1900" dirty="0">
                <a:latin typeface="Arial" panose="020B0604020202020204" pitchFamily="34" charset="0"/>
                <a:cs typeface="Arial" panose="020B0604020202020204" pitchFamily="34" charset="0"/>
              </a:rPr>
              <a:t>     infection, which was cited in attempts to smear the reputations of the women.</a:t>
            </a:r>
          </a:p>
          <a:p>
            <a:pPr algn="just">
              <a:lnSpc>
                <a:spcPct val="110000"/>
              </a:lnSpc>
              <a:spcBef>
                <a:spcPts val="0"/>
              </a:spcBef>
              <a:spcAft>
                <a:spcPts val="200"/>
              </a:spcAft>
            </a:pP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radiation-induced disease </a:t>
            </a:r>
            <a:r>
              <a:rPr lang="en-US" sz="1900" dirty="0">
                <a:latin typeface="Arial" panose="020B0604020202020204" pitchFamily="34" charset="0"/>
                <a:cs typeface="Arial" panose="020B0604020202020204" pitchFamily="34" charset="0"/>
              </a:rPr>
              <a:t>was </a:t>
            </a:r>
            <a:r>
              <a:rPr lang="en-US" sz="1900" u="sng" dirty="0">
                <a:latin typeface="Arial" panose="020B0604020202020204" pitchFamily="34" charset="0"/>
                <a:cs typeface="Arial" panose="020B0604020202020204" pitchFamily="34" charset="0"/>
              </a:rPr>
              <a:t>first defined</a:t>
            </a:r>
            <a:r>
              <a:rPr lang="en-US" sz="1900" dirty="0">
                <a:latin typeface="Arial" panose="020B0604020202020204" pitchFamily="34" charset="0"/>
                <a:cs typeface="Arial" panose="020B0604020202020204" pitchFamily="34" charset="0"/>
              </a:rPr>
              <a:t> by pathologist Dr. </a:t>
            </a:r>
            <a:r>
              <a:rPr lang="en-US" sz="19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H.S. Martland </a:t>
            </a:r>
            <a:r>
              <a:rPr lang="en-US" sz="1900" dirty="0">
                <a:latin typeface="Arial" panose="020B0604020202020204" pitchFamily="34" charset="0"/>
                <a:cs typeface="Arial" panose="020B0604020202020204" pitchFamily="34" charset="0"/>
              </a:rPr>
              <a:t>in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1924</a:t>
            </a:r>
            <a:r>
              <a:rPr lang="en-US" sz="1900" dirty="0">
                <a:latin typeface="Arial" panose="020B0604020202020204" pitchFamily="34" charset="0"/>
                <a:cs typeface="Arial" panose="020B0604020202020204" pitchFamily="34" charset="0"/>
              </a:rPr>
              <a:t> to be symptomatic of radium </a:t>
            </a:r>
          </a:p>
          <a:p>
            <a:pPr marL="0" indent="0" algn="just">
              <a:lnSpc>
                <a:spcPct val="110000"/>
              </a:lnSpc>
              <a:spcBef>
                <a:spcPts val="0"/>
              </a:spcBef>
              <a:spcAft>
                <a:spcPts val="200"/>
              </a:spcAft>
              <a:buNone/>
            </a:pPr>
            <a:r>
              <a:rPr lang="en-US" sz="1900" dirty="0">
                <a:latin typeface="Arial" panose="020B0604020202020204" pitchFamily="34" charset="0"/>
                <a:cs typeface="Arial" panose="020B0604020202020204" pitchFamily="34" charset="0"/>
              </a:rPr>
              <a:t>     paint ingestion after many female workers from various radium paint companies reported similar dental &amp; </a:t>
            </a:r>
          </a:p>
          <a:p>
            <a:pPr marL="0" indent="0" algn="just">
              <a:lnSpc>
                <a:spcPct val="110000"/>
              </a:lnSpc>
              <a:spcBef>
                <a:spcPts val="0"/>
              </a:spcBef>
              <a:spcAft>
                <a:spcPts val="200"/>
              </a:spcAft>
              <a:buNone/>
            </a:pPr>
            <a:r>
              <a:rPr lang="en-US" sz="1900" dirty="0">
                <a:latin typeface="Arial" panose="020B0604020202020204" pitchFamily="34" charset="0"/>
                <a:cs typeface="Arial" panose="020B0604020202020204" pitchFamily="34" charset="0"/>
              </a:rPr>
              <a:t>     mandibular pain. </a:t>
            </a:r>
            <a:r>
              <a:rPr lang="en-US" sz="19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He devised a method to measure the amount of radioactivity stored in the bones </a:t>
            </a:r>
            <a:r>
              <a:rPr lang="en-US" sz="1900" dirty="0">
                <a:latin typeface="Arial" panose="020B0604020202020204" pitchFamily="34" charset="0"/>
                <a:cs typeface="Arial" panose="020B0604020202020204" pitchFamily="34" charset="0"/>
              </a:rPr>
              <a:t>of the radium paint workers. He was</a:t>
            </a:r>
          </a:p>
          <a:p>
            <a:pPr marL="0" indent="0" algn="just">
              <a:lnSpc>
                <a:spcPct val="110000"/>
              </a:lnSpc>
              <a:spcBef>
                <a:spcPts val="0"/>
              </a:spcBef>
              <a:spcAft>
                <a:spcPts val="200"/>
              </a:spcAft>
              <a:buNone/>
            </a:pPr>
            <a:r>
              <a:rPr lang="en-US" sz="1900" dirty="0">
                <a:latin typeface="Arial" panose="020B0604020202020204" pitchFamily="34" charset="0"/>
                <a:cs typeface="Arial" panose="020B0604020202020204" pitchFamily="34" charset="0"/>
              </a:rPr>
              <a:t>     also able to measure the breath of the workers to record radiation levels &amp; correlate this with their disease</a:t>
            </a:r>
            <a:r>
              <a:rPr lang="en-US" sz="2100" dirty="0">
                <a:latin typeface="Arial" panose="020B0604020202020204" pitchFamily="34" charset="0"/>
                <a:cs typeface="Arial" panose="020B0604020202020204" pitchFamily="34" charset="0"/>
              </a:rPr>
              <a:t>. He described the cases of</a:t>
            </a:r>
          </a:p>
          <a:p>
            <a:pPr marL="0" indent="0" algn="just">
              <a:lnSpc>
                <a:spcPct val="110000"/>
              </a:lnSpc>
              <a:spcBef>
                <a:spcPts val="0"/>
              </a:spcBef>
              <a:spcAft>
                <a:spcPts val="200"/>
              </a:spcAft>
              <a:buNone/>
            </a:pPr>
            <a:r>
              <a:rPr lang="en-US" sz="2100" dirty="0">
                <a:latin typeface="Arial" panose="020B0604020202020204" pitchFamily="34" charset="0"/>
                <a:cs typeface="Arial" panose="020B0604020202020204" pitchFamily="34" charset="0"/>
              </a:rPr>
              <a:t>    18 dial painters who died of cancer at ages 20 to 54 years old. Causes of death were listed as anemia, necrosis of the jaw, &amp;</a:t>
            </a:r>
          </a:p>
          <a:p>
            <a:pPr marL="0" indent="0" algn="just">
              <a:lnSpc>
                <a:spcPct val="110000"/>
              </a:lnSpc>
              <a:spcBef>
                <a:spcPts val="0"/>
              </a:spcBef>
              <a:spcAft>
                <a:spcPts val="200"/>
              </a:spcAft>
              <a:buNone/>
            </a:pPr>
            <a:r>
              <a:rPr lang="en-US" sz="2100" dirty="0">
                <a:latin typeface="Arial" panose="020B0604020202020204" pitchFamily="34" charset="0"/>
                <a:cs typeface="Arial" panose="020B0604020202020204" pitchFamily="34" charset="0"/>
              </a:rPr>
              <a:t>     osteogenic sarcoma. </a:t>
            </a:r>
            <a:r>
              <a:rPr lang="en-US" sz="2100" dirty="0">
                <a:highlight>
                  <a:srgbClr val="00FFFF"/>
                </a:highlight>
                <a:latin typeface="Arial" panose="020B0604020202020204" pitchFamily="34" charset="0"/>
                <a:cs typeface="Arial" panose="020B0604020202020204" pitchFamily="34" charset="0"/>
              </a:rPr>
              <a:t>The typical period of exposure was about two years.</a:t>
            </a:r>
          </a:p>
          <a:p>
            <a:pPr algn="just">
              <a:lnSpc>
                <a:spcPct val="110000"/>
              </a:lnSpc>
              <a:spcBef>
                <a:spcPts val="0"/>
              </a:spcBef>
              <a:spcAft>
                <a:spcPts val="200"/>
              </a:spcAft>
            </a:pPr>
            <a:r>
              <a:rPr lang="en-US" sz="1900" dirty="0">
                <a:latin typeface="Arial" panose="020B0604020202020204" pitchFamily="34" charset="0"/>
                <a:cs typeface="Arial" panose="020B0604020202020204" pitchFamily="34" charset="0"/>
              </a:rPr>
              <a:t>The first </a:t>
            </a:r>
            <a:r>
              <a:rPr lang="en-US" sz="1900" u="sng" dirty="0">
                <a:latin typeface="Arial" panose="020B0604020202020204" pitchFamily="34" charset="0"/>
                <a:cs typeface="Arial" panose="020B0604020202020204" pitchFamily="34" charset="0"/>
              </a:rPr>
              <a:t>written reference</a:t>
            </a:r>
            <a:r>
              <a:rPr lang="en-US" sz="1900" dirty="0">
                <a:latin typeface="Arial" panose="020B0604020202020204" pitchFamily="34" charset="0"/>
                <a:cs typeface="Arial" panose="020B0604020202020204" pitchFamily="34" charset="0"/>
              </a:rPr>
              <a:t> to the disease was by dentist,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 Theodor Blum,</a:t>
            </a:r>
            <a:r>
              <a:rPr lang="en-US" sz="1900" dirty="0">
                <a:latin typeface="Arial" panose="020B0604020202020204" pitchFamily="34" charset="0"/>
                <a:cs typeface="Arial" panose="020B0604020202020204" pitchFamily="34" charset="0"/>
              </a:rPr>
              <a:t> in 1924, who described an unusual mandibular osteomyelitis in a dial painter,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naming it </a:t>
            </a:r>
            <a:r>
              <a:rPr lang="en-US" sz="1900" dirty="0">
                <a:latin typeface="Arial" panose="020B0604020202020204" pitchFamily="34" charset="0"/>
                <a:cs typeface="Arial" panose="020B0604020202020204" pitchFamily="34" charset="0"/>
              </a:rPr>
              <a:t>"</a:t>
            </a:r>
            <a:r>
              <a:rPr lang="en-US" sz="19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Jaw</a:t>
            </a:r>
            <a:r>
              <a:rPr lang="en-US" sz="1900" dirty="0">
                <a:latin typeface="Arial" panose="020B0604020202020204" pitchFamily="34" charset="0"/>
                <a:cs typeface="Arial" panose="020B0604020202020204" pitchFamily="34" charset="0"/>
              </a:rPr>
              <a:t>.“ </a:t>
            </a:r>
          </a:p>
          <a:p>
            <a:pPr algn="just">
              <a:lnSpc>
                <a:spcPct val="110000"/>
              </a:lnSpc>
              <a:spcBef>
                <a:spcPts val="0"/>
              </a:spcBef>
              <a:spcAft>
                <a:spcPts val="200"/>
              </a:spcAft>
            </a:pPr>
            <a:r>
              <a:rPr lang="en-US" sz="1900" dirty="0">
                <a:latin typeface="Arial" panose="020B0604020202020204" pitchFamily="34" charset="0"/>
                <a:cs typeface="Arial" panose="020B0604020202020204" pitchFamily="34" charset="0"/>
              </a:rPr>
              <a:t>If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pregnant</a:t>
            </a:r>
            <a:r>
              <a:rPr lang="en-US" sz="1900" dirty="0">
                <a:latin typeface="Arial" panose="020B0604020202020204" pitchFamily="34" charset="0"/>
                <a:cs typeface="Arial" panose="020B0604020202020204" pitchFamily="34" charset="0"/>
              </a:rPr>
              <a:t>, the women were prone to stillbirths, or “</a:t>
            </a:r>
            <a:r>
              <a:rPr lang="en-US"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terminations</a:t>
            </a:r>
            <a:r>
              <a:rPr lang="en-US" sz="1900" dirty="0">
                <a:latin typeface="Arial" panose="020B0604020202020204" pitchFamily="34" charset="0"/>
                <a:cs typeface="Arial" panose="020B0604020202020204" pitchFamily="34" charset="0"/>
              </a:rPr>
              <a:t>” of pregnancy as the doctors </a:t>
            </a:r>
          </a:p>
          <a:p>
            <a:pPr marL="0" indent="0" algn="just">
              <a:lnSpc>
                <a:spcPct val="110000"/>
              </a:lnSpc>
              <a:spcBef>
                <a:spcPts val="0"/>
              </a:spcBef>
              <a:spcAft>
                <a:spcPts val="200"/>
              </a:spcAft>
              <a:buNone/>
            </a:pPr>
            <a:r>
              <a:rPr lang="en-US" sz="19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would not permit development</a:t>
            </a:r>
            <a:r>
              <a:rPr lang="en-US" sz="1900" dirty="0">
                <a:latin typeface="Arial" panose="020B0604020202020204" pitchFamily="34" charset="0"/>
                <a:cs typeface="Arial" panose="020B0604020202020204" pitchFamily="34" charset="0"/>
              </a:rPr>
              <a:t>” of the fetus, because there were extreme deformities in the body </a:t>
            </a:r>
          </a:p>
          <a:p>
            <a:pPr marL="0" indent="0" algn="just">
              <a:lnSpc>
                <a:spcPct val="110000"/>
              </a:lnSpc>
              <a:spcBef>
                <a:spcPts val="0"/>
              </a:spcBef>
              <a:spcAft>
                <a:spcPts val="200"/>
              </a:spcAft>
              <a:buNone/>
            </a:pPr>
            <a:r>
              <a:rPr lang="en-US" sz="1900" dirty="0">
                <a:latin typeface="Arial" panose="020B0604020202020204" pitchFamily="34" charset="0"/>
                <a:cs typeface="Arial" panose="020B0604020202020204" pitchFamily="34" charset="0"/>
              </a:rPr>
              <a:t>    structure, fractures, &amp; shortening of limbs.  (Yes, Radium</a:t>
            </a:r>
            <a:r>
              <a:rPr lang="en-US" sz="1900" dirty="0">
                <a:solidFill>
                  <a:srgbClr val="002110"/>
                </a:solidFill>
                <a:latin typeface="Arial" panose="020B0604020202020204" pitchFamily="34" charset="0"/>
                <a:cs typeface="Arial" panose="020B0604020202020204" pitchFamily="34" charset="0"/>
              </a:rPr>
              <a:t> is a </a:t>
            </a:r>
            <a:r>
              <a:rPr lang="en-US" sz="1900" b="1" i="1" dirty="0">
                <a:solidFill>
                  <a:srgbClr val="00211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Teratogen</a:t>
            </a:r>
            <a:r>
              <a:rPr lang="en-US" sz="1900" dirty="0">
                <a:solidFill>
                  <a:srgbClr val="002110"/>
                </a:solidFill>
                <a:latin typeface="Arial" panose="020B0604020202020204" pitchFamily="34" charset="0"/>
                <a:cs typeface="Arial" panose="020B0604020202020204" pitchFamily="34" charset="0"/>
              </a:rPr>
              <a:t>)</a:t>
            </a:r>
          </a:p>
          <a:p>
            <a:pPr algn="just">
              <a:lnSpc>
                <a:spcPct val="110000"/>
              </a:lnSpc>
              <a:spcBef>
                <a:spcPts val="0"/>
              </a:spcBef>
              <a:spcAft>
                <a:spcPts val="200"/>
              </a:spcAft>
            </a:pPr>
            <a:r>
              <a:rPr lang="en-US" sz="2100" dirty="0">
                <a:latin typeface="Arial" panose="020B0604020202020204" pitchFamily="34" charset="0"/>
                <a:cs typeface="Arial" panose="020B0604020202020204" pitchFamily="34" charset="0"/>
              </a:rPr>
              <a:t>There was </a:t>
            </a:r>
            <a:r>
              <a:rPr lang="en-US" sz="2100" b="1" dirty="0">
                <a:solidFill>
                  <a:srgbClr val="FF0000"/>
                </a:solidFill>
                <a:latin typeface="Arial" panose="020B0604020202020204" pitchFamily="34" charset="0"/>
                <a:cs typeface="Arial" panose="020B0604020202020204" pitchFamily="34" charset="0"/>
              </a:rPr>
              <a:t>no</a:t>
            </a:r>
            <a:r>
              <a:rPr lang="en-US" sz="2100" dirty="0">
                <a:latin typeface="Arial" panose="020B0604020202020204" pitchFamily="34" charset="0"/>
                <a:cs typeface="Arial" panose="020B0604020202020204" pitchFamily="34" charset="0"/>
              </a:rPr>
              <a:t> treatment &amp; </a:t>
            </a:r>
            <a:r>
              <a:rPr lang="en-US" sz="2100" b="1" dirty="0">
                <a:solidFill>
                  <a:srgbClr val="FF0000"/>
                </a:solidFill>
                <a:latin typeface="Arial" panose="020B0604020202020204" pitchFamily="34" charset="0"/>
                <a:cs typeface="Arial" panose="020B0604020202020204" pitchFamily="34" charset="0"/>
              </a:rPr>
              <a:t>no</a:t>
            </a:r>
            <a:r>
              <a:rPr lang="en-US" sz="2100" dirty="0">
                <a:latin typeface="Arial" panose="020B0604020202020204" pitchFamily="34" charset="0"/>
                <a:cs typeface="Arial" panose="020B0604020202020204" pitchFamily="34" charset="0"/>
              </a:rPr>
              <a:t> cure.  Radiation poisoning was a </a:t>
            </a:r>
            <a:r>
              <a:rPr lang="en-US" sz="21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death sentence. </a:t>
            </a:r>
          </a:p>
          <a:p>
            <a:pPr algn="just">
              <a:lnSpc>
                <a:spcPct val="110000"/>
              </a:lnSpc>
              <a:spcBef>
                <a:spcPts val="0"/>
              </a:spcBef>
            </a:pPr>
            <a:r>
              <a:rPr lang="en-US" sz="1900" dirty="0">
                <a:latin typeface="Arial" panose="020B0604020202020204" pitchFamily="34" charset="0"/>
                <a:cs typeface="Arial" panose="020B0604020202020204" pitchFamily="34" charset="0"/>
              </a:rPr>
              <a:t>The last Radium dial worker died in </a:t>
            </a:r>
            <a:r>
              <a:rPr lang="en-US"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1988.   </a:t>
            </a:r>
          </a:p>
          <a:p>
            <a:pPr marL="0" indent="0" algn="just">
              <a:lnSpc>
                <a:spcPct val="110000"/>
              </a:lnSpc>
              <a:spcBef>
                <a:spcPts val="0"/>
              </a:spcBef>
              <a:buNone/>
            </a:pPr>
            <a:endParaRPr lang="en-US" sz="800" dirty="0">
              <a:latin typeface="Arial" panose="020B0604020202020204" pitchFamily="34" charset="0"/>
              <a:cs typeface="Arial" panose="020B0604020202020204" pitchFamily="34" charset="0"/>
            </a:endParaRPr>
          </a:p>
          <a:p>
            <a:pPr marL="0" indent="0" algn="just">
              <a:lnSpc>
                <a:spcPct val="110000"/>
              </a:lnSpc>
              <a:spcBef>
                <a:spcPts val="0"/>
              </a:spcBef>
              <a:buNone/>
            </a:pPr>
            <a:r>
              <a:rPr lang="en-US" dirty="0"/>
              <a:t>     </a:t>
            </a:r>
          </a:p>
          <a:p>
            <a:pPr marL="0" indent="0" algn="just">
              <a:lnSpc>
                <a:spcPct val="110000"/>
              </a:lnSpc>
              <a:spcBef>
                <a:spcPts val="0"/>
              </a:spcBef>
              <a:buNone/>
            </a:pPr>
            <a:r>
              <a:rPr lang="en-US" dirty="0"/>
              <a:t>    </a:t>
            </a:r>
            <a:r>
              <a:rPr lang="en-US" sz="1800" dirty="0">
                <a:latin typeface="Arial" panose="020B0604020202020204" pitchFamily="34" charset="0"/>
                <a:cs typeface="Arial" panose="020B0604020202020204" pitchFamily="34" charset="0"/>
              </a:rPr>
              <a:t>Sometimes, the moment a woman realized she had radium poisoning was when she caught sight of herself in a mirror in the middle of the </a:t>
            </a:r>
          </a:p>
          <a:p>
            <a:pPr marL="0" indent="0" algn="just">
              <a:lnSpc>
                <a:spcPct val="110000"/>
              </a:lnSpc>
              <a:spcBef>
                <a:spcPts val="0"/>
              </a:spcBef>
              <a:buNone/>
            </a:pPr>
            <a:r>
              <a:rPr lang="en-US" sz="1800" dirty="0">
                <a:latin typeface="Arial" panose="020B0604020202020204" pitchFamily="34" charset="0"/>
                <a:cs typeface="Arial" panose="020B0604020202020204" pitchFamily="34" charset="0"/>
              </a:rPr>
              <a:t>       night — for a </a:t>
            </a:r>
            <a:r>
              <a:rPr lang="en-US" sz="1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ghost girl </a:t>
            </a:r>
            <a:r>
              <a:rPr lang="en-US" sz="1800" dirty="0">
                <a:latin typeface="Arial" panose="020B0604020202020204" pitchFamily="34" charset="0"/>
                <a:cs typeface="Arial" panose="020B0604020202020204" pitchFamily="34" charset="0"/>
              </a:rPr>
              <a:t>was reflected there, shining with an unnatural </a:t>
            </a:r>
            <a:r>
              <a:rPr lang="en-US" sz="1800" dirty="0">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luminosity</a:t>
            </a:r>
            <a:r>
              <a:rPr lang="en-US" sz="1800" dirty="0">
                <a:latin typeface="Arial" panose="020B0604020202020204" pitchFamily="34" charset="0"/>
                <a:cs typeface="Arial" panose="020B0604020202020204" pitchFamily="34" charset="0"/>
              </a:rPr>
              <a:t> that sealed her fate.</a:t>
            </a:r>
            <a:endParaRPr lang="en-US" sz="21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7EE9325-8F96-DDA9-5BCD-C7B1B0D5E14F}"/>
              </a:ext>
            </a:extLst>
          </p:cNvPr>
          <p:cNvSpPr>
            <a:spLocks noGrp="1"/>
          </p:cNvSpPr>
          <p:nvPr>
            <p:ph type="dt" sz="half" idx="10"/>
          </p:nvPr>
        </p:nvSpPr>
        <p:spPr>
          <a:xfrm>
            <a:off x="838200" y="6489700"/>
            <a:ext cx="1647548" cy="368300"/>
          </a:xfrm>
        </p:spPr>
        <p:txBody>
          <a:bodyPr/>
          <a:lstStyle/>
          <a:p>
            <a:fld id="{D059DAD0-E52E-499A-BC33-18B1E4179315}" type="datetime1">
              <a:rPr lang="en-US" smtClean="0"/>
              <a:t>9/18/2024</a:t>
            </a:fld>
            <a:endParaRPr lang="en-US" dirty="0"/>
          </a:p>
        </p:txBody>
      </p:sp>
      <p:sp>
        <p:nvSpPr>
          <p:cNvPr id="5" name="Footer Placeholder 4">
            <a:extLst>
              <a:ext uri="{FF2B5EF4-FFF2-40B4-BE49-F238E27FC236}">
                <a16:creationId xmlns:a16="http://schemas.microsoft.com/office/drawing/2014/main" id="{A49D7AE6-FA48-0930-CD92-277EC98D8B77}"/>
              </a:ext>
            </a:extLst>
          </p:cNvPr>
          <p:cNvSpPr>
            <a:spLocks noGrp="1"/>
          </p:cNvSpPr>
          <p:nvPr>
            <p:ph type="ftr" sz="quarter" idx="11"/>
          </p:nvPr>
        </p:nvSpPr>
        <p:spPr>
          <a:xfrm>
            <a:off x="3692366" y="6480175"/>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C7B298B1-A37D-527D-0136-6A234C8E4734}"/>
              </a:ext>
            </a:extLst>
          </p:cNvPr>
          <p:cNvSpPr>
            <a:spLocks noGrp="1"/>
          </p:cNvSpPr>
          <p:nvPr>
            <p:ph type="sldNum" sz="quarter" idx="12"/>
          </p:nvPr>
        </p:nvSpPr>
        <p:spPr/>
        <p:txBody>
          <a:bodyPr/>
          <a:lstStyle/>
          <a:p>
            <a:fld id="{452CB5AF-56B2-4F61-AE76-F487D0BF94A4}" type="slidenum">
              <a:rPr lang="en-US" b="1" smtClean="0"/>
              <a:t>14</a:t>
            </a:fld>
            <a:endParaRPr lang="en-US" b="1" dirty="0"/>
          </a:p>
        </p:txBody>
      </p:sp>
      <p:pic>
        <p:nvPicPr>
          <p:cNvPr id="1030" name="Picture 6">
            <a:extLst>
              <a:ext uri="{FF2B5EF4-FFF2-40B4-BE49-F238E27FC236}">
                <a16:creationId xmlns:a16="http://schemas.microsoft.com/office/drawing/2014/main" id="{294E7EDC-3E99-BB41-C88C-A818F086B7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9963150" y="4110996"/>
            <a:ext cx="1969960" cy="15390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rt">
            <a:extLst>
              <a:ext uri="{FF2B5EF4-FFF2-40B4-BE49-F238E27FC236}">
                <a16:creationId xmlns:a16="http://schemas.microsoft.com/office/drawing/2014/main" id="{F7B5813B-2FBE-779A-4966-61E35D6785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2" t="-61490" r="-1172" b="-10778"/>
          <a:stretch/>
        </p:blipFill>
        <p:spPr bwMode="auto">
          <a:xfrm>
            <a:off x="10772774" y="1207972"/>
            <a:ext cx="1133476" cy="1891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708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20" end="20"/>
                                            </p:tx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25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elia Malia “Mollie” Maggia (1896-1922) - Find a Grave Memorial">
            <a:extLst>
              <a:ext uri="{FF2B5EF4-FFF2-40B4-BE49-F238E27FC236}">
                <a16:creationId xmlns:a16="http://schemas.microsoft.com/office/drawing/2014/main" id="{DF15B119-E2FB-37DC-3A7B-3E732563F476}"/>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a:stretch/>
        </p:blipFill>
        <p:spPr bwMode="auto">
          <a:xfrm>
            <a:off x="8905627" y="5572327"/>
            <a:ext cx="1616909" cy="1285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ith curly hair&#10;&#10;Description automatically generated">
            <a:extLst>
              <a:ext uri="{FF2B5EF4-FFF2-40B4-BE49-F238E27FC236}">
                <a16:creationId xmlns:a16="http://schemas.microsoft.com/office/drawing/2014/main" id="{B742DD16-EE48-7909-1499-05C37B53BA3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1112281"/>
            <a:ext cx="1582074" cy="1352550"/>
          </a:xfrm>
          <a:prstGeom prst="ellipse">
            <a:avLst/>
          </a:prstGeom>
          <a:ln w="6350" cap="rnd">
            <a:solidFill>
              <a:srgbClr val="333333"/>
            </a:solid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D79D51B4-C151-CBE2-2AE8-68EAD374EFA5}"/>
              </a:ext>
            </a:extLst>
          </p:cNvPr>
          <p:cNvSpPr>
            <a:spLocks noGrp="1"/>
          </p:cNvSpPr>
          <p:nvPr>
            <p:ph type="title"/>
          </p:nvPr>
        </p:nvSpPr>
        <p:spPr>
          <a:xfrm>
            <a:off x="0" y="1"/>
            <a:ext cx="12192000" cy="866774"/>
          </a:xfrm>
        </p:spPr>
        <p:txBody>
          <a:bodyPr>
            <a:normAutofit/>
          </a:bodyPr>
          <a:lstStyle/>
          <a:p>
            <a:pPr algn="ctr"/>
            <a:r>
              <a:rPr lang="en-US" sz="4000" dirty="0">
                <a:solidFill>
                  <a:schemeClr val="accent6">
                    <a:lumMod val="50000"/>
                  </a:schemeClr>
                </a:solidFill>
                <a:latin typeface="Arial Black" panose="020B0A04020102020204" pitchFamily="34" charset="0"/>
              </a:rPr>
              <a:t>What is it like to have Radium poisoning?</a:t>
            </a:r>
          </a:p>
        </p:txBody>
      </p:sp>
      <p:sp>
        <p:nvSpPr>
          <p:cNvPr id="3" name="Content Placeholder 2">
            <a:extLst>
              <a:ext uri="{FF2B5EF4-FFF2-40B4-BE49-F238E27FC236}">
                <a16:creationId xmlns:a16="http://schemas.microsoft.com/office/drawing/2014/main" id="{0E68F762-F4D0-A074-B12C-4CA4F2D21240}"/>
              </a:ext>
            </a:extLst>
          </p:cNvPr>
          <p:cNvSpPr>
            <a:spLocks noGrp="1"/>
          </p:cNvSpPr>
          <p:nvPr>
            <p:ph idx="1"/>
          </p:nvPr>
        </p:nvSpPr>
        <p:spPr>
          <a:xfrm>
            <a:off x="390526" y="1112282"/>
            <a:ext cx="11382374" cy="5244067"/>
          </a:xfrm>
          <a:effectLst>
            <a:softEdge rad="63500"/>
          </a:effectLst>
        </p:spPr>
        <p:txBody>
          <a:bodyPr>
            <a:normAutofit/>
          </a:bodyPr>
          <a:lstStyle/>
          <a:p>
            <a:pPr lvl="2" algn="just"/>
            <a:r>
              <a:rPr lang="en-US" sz="1800" dirty="0">
                <a:latin typeface="Arial" panose="020B0604020202020204" pitchFamily="34" charset="0"/>
                <a:cs typeface="Arial" panose="020B0604020202020204" pitchFamily="34" charset="0"/>
              </a:rPr>
              <a:t>19-year-old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Mollie Maggia</a:t>
            </a:r>
            <a:r>
              <a:rPr lang="en-US" sz="1800" dirty="0">
                <a:latin typeface="Arial" panose="020B0604020202020204" pitchFamily="34" charset="0"/>
                <a:cs typeface="Arial" panose="020B0604020202020204" pitchFamily="34" charset="0"/>
              </a:rPr>
              <a:t> started at </a:t>
            </a:r>
            <a:r>
              <a:rPr lang="en-US" b="1" dirty="0">
                <a:latin typeface="Arial" panose="020B0604020202020204" pitchFamily="34" charset="0"/>
                <a:cs typeface="Arial" panose="020B0604020202020204" pitchFamily="34" charset="0"/>
              </a:rPr>
              <a:t>R</a:t>
            </a:r>
            <a:r>
              <a:rPr lang="en-US" sz="1800" dirty="0">
                <a:latin typeface="Arial" panose="020B0604020202020204" pitchFamily="34" charset="0"/>
                <a:cs typeface="Arial" panose="020B0604020202020204" pitchFamily="34" charset="0"/>
              </a:rPr>
              <a:t>adium </a:t>
            </a:r>
            <a:r>
              <a:rPr lang="en-US" b="1" dirty="0">
                <a:latin typeface="Arial" panose="020B0604020202020204" pitchFamily="34" charset="0"/>
                <a:cs typeface="Arial" panose="020B0604020202020204" pitchFamily="34" charset="0"/>
              </a:rPr>
              <a:t>L</a:t>
            </a:r>
            <a:r>
              <a:rPr lang="en-US" sz="1800" dirty="0">
                <a:latin typeface="Arial" panose="020B0604020202020204" pitchFamily="34" charset="0"/>
                <a:cs typeface="Arial" panose="020B0604020202020204" pitchFamily="34" charset="0"/>
              </a:rPr>
              <a:t>uminous </a:t>
            </a:r>
            <a:r>
              <a:rPr lang="en-US" b="1" dirty="0">
                <a:latin typeface="Arial" panose="020B0604020202020204" pitchFamily="34" charset="0"/>
                <a:cs typeface="Arial" panose="020B0604020202020204" pitchFamily="34" charset="0"/>
              </a:rPr>
              <a:t>M</a:t>
            </a:r>
            <a:r>
              <a:rPr lang="en-US" sz="1800" dirty="0">
                <a:latin typeface="Arial" panose="020B0604020202020204" pitchFamily="34" charset="0"/>
                <a:cs typeface="Arial" panose="020B0604020202020204" pitchFamily="34" charset="0"/>
              </a:rPr>
              <a:t>aterials Corp. in Orange, NJ, in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1917</a:t>
            </a:r>
          </a:p>
          <a:p>
            <a:pPr lvl="2" algn="just"/>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January of 1922</a:t>
            </a:r>
            <a:r>
              <a:rPr lang="en-US" sz="1800" dirty="0">
                <a:latin typeface="Arial" panose="020B0604020202020204" pitchFamily="34" charset="0"/>
                <a:cs typeface="Arial" panose="020B0604020202020204" pitchFamily="34" charset="0"/>
              </a:rPr>
              <a:t>, she</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got a toothache. Her dentist </a:t>
            </a: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Joseph P. Knef </a:t>
            </a:r>
            <a:r>
              <a:rPr lang="en-US" sz="1800" dirty="0">
                <a:latin typeface="Arial" panose="020B0604020202020204" pitchFamily="34" charset="0"/>
                <a:cs typeface="Arial" panose="020B0604020202020204" pitchFamily="34" charset="0"/>
              </a:rPr>
              <a:t>told her the molar needed to come out.</a:t>
            </a:r>
          </a:p>
          <a:p>
            <a:pPr lvl="2" algn="just"/>
            <a:r>
              <a:rPr lang="en-US" sz="1800" dirty="0">
                <a:latin typeface="Arial" panose="020B0604020202020204" pitchFamily="34" charset="0"/>
                <a:cs typeface="Arial" panose="020B0604020202020204" pitchFamily="34" charset="0"/>
              </a:rPr>
              <a:t>A few weeks later, she was back to have the tooth next to that one pulled. Neither wound healed, but they grew together &amp; seeped </a:t>
            </a:r>
            <a:r>
              <a:rPr lang="en-US" sz="1800"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blood</a:t>
            </a:r>
            <a:r>
              <a:rPr lang="en-US" sz="1800" dirty="0">
                <a:latin typeface="Arial" panose="020B0604020202020204" pitchFamily="34" charset="0"/>
                <a:cs typeface="Arial" panose="020B0604020202020204" pitchFamily="34" charset="0"/>
              </a:rPr>
              <a:t> &amp; </a:t>
            </a:r>
            <a:r>
              <a:rPr lang="en-US" sz="1800" b="1" i="1" dirty="0">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pus</a:t>
            </a:r>
            <a:r>
              <a:rPr lang="en-US" sz="1800" dirty="0">
                <a:latin typeface="Arial" panose="020B0604020202020204" pitchFamily="34" charset="0"/>
                <a:cs typeface="Arial" panose="020B0604020202020204" pitchFamily="34" charset="0"/>
              </a:rPr>
              <a:t> into Mollie’s mouth. </a:t>
            </a:r>
          </a:p>
          <a:p>
            <a:pPr algn="just"/>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By May</a:t>
            </a:r>
            <a:r>
              <a:rPr lang="en-US" sz="2000" dirty="0">
                <a:latin typeface="Arial" panose="020B0604020202020204" pitchFamily="34" charset="0"/>
                <a:cs typeface="Arial" panose="020B0604020202020204" pitchFamily="34" charset="0"/>
              </a:rPr>
              <a:t>, her dentist thought Mollie needed surgery to remove a fast-growing abscess he’d found on her jaw. When he got the gum open, the bone didn’t look right as it was </a:t>
            </a:r>
            <a:r>
              <a:rPr lang="en-US" sz="2000"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ashy</a:t>
            </a:r>
            <a:r>
              <a:rPr lang="en-US" sz="2000" dirty="0">
                <a:latin typeface="Arial" panose="020B0604020202020204" pitchFamily="34" charset="0"/>
                <a:cs typeface="Arial" panose="020B0604020202020204" pitchFamily="34" charset="0"/>
              </a:rPr>
              <a:t> &amp; </a:t>
            </a:r>
            <a:r>
              <a:rPr lang="en-US" sz="20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gray</a:t>
            </a:r>
            <a:r>
              <a:rPr lang="en-US" sz="2000" dirty="0">
                <a:latin typeface="Arial" panose="020B0604020202020204" pitchFamily="34" charset="0"/>
                <a:cs typeface="Arial" panose="020B0604020202020204" pitchFamily="34" charset="0"/>
              </a:rPr>
              <a:t>, so he gently prodded it with his finger. To his shock, the whole bone crumbled under his fingertip.</a:t>
            </a:r>
          </a:p>
          <a:p>
            <a:pPr algn="just"/>
            <a:r>
              <a:rPr lang="en-US" sz="2000" dirty="0"/>
              <a:t>Instead of removing a tumor, he wound up digging Mollie’s entire left jaw out with his fingers. Unbeknownst to him, </a:t>
            </a:r>
            <a:r>
              <a:rPr lang="en-US" sz="2000" i="1" dirty="0">
                <a:highlight>
                  <a:srgbClr val="FFFF00"/>
                </a:highlight>
                <a:latin typeface="Arial" panose="020B0604020202020204" pitchFamily="34" charset="0"/>
                <a:cs typeface="Arial" panose="020B0604020202020204" pitchFamily="34" charset="0"/>
              </a:rPr>
              <a:t>the radium had perforated the bone cells &amp; stripped them of </a:t>
            </a:r>
            <a:r>
              <a:rPr lang="en-US" sz="20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calcium</a:t>
            </a:r>
            <a:r>
              <a:rPr lang="en-US" sz="2000" i="1" dirty="0">
                <a:highlight>
                  <a:srgbClr val="FFFF00"/>
                </a:highlight>
                <a:latin typeface="Arial" panose="020B0604020202020204" pitchFamily="34" charset="0"/>
                <a:cs typeface="Arial" panose="020B0604020202020204" pitchFamily="34" charset="0"/>
              </a:rPr>
              <a:t>. It had, shredded the </a:t>
            </a:r>
            <a:r>
              <a:rPr lang="en-US" sz="20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collagen</a:t>
            </a:r>
            <a:r>
              <a:rPr lang="en-US" sz="2000" i="1" dirty="0">
                <a:highlight>
                  <a:srgbClr val="FFFF00"/>
                </a:highlight>
                <a:latin typeface="Arial" panose="020B0604020202020204" pitchFamily="34" charset="0"/>
                <a:cs typeface="Arial" panose="020B0604020202020204" pitchFamily="34" charset="0"/>
              </a:rPr>
              <a:t> inside &amp; left it as little more than a pile of splinters.</a:t>
            </a:r>
            <a:r>
              <a:rPr lang="en-US" dirty="0">
                <a:highlight>
                  <a:srgbClr val="FFFF00"/>
                </a:highlight>
              </a:rPr>
              <a:t> </a:t>
            </a:r>
            <a:r>
              <a:rPr lang="en-US" sz="2100" dirty="0">
                <a:highlight>
                  <a:srgbClr val="FFFF00"/>
                </a:highlight>
                <a:latin typeface="Arial" panose="020B0604020202020204" pitchFamily="34" charset="0"/>
                <a:cs typeface="Arial" panose="020B0604020202020204" pitchFamily="34" charset="0"/>
              </a:rPr>
              <a:t>It was boring holes inside her jaw </a:t>
            </a:r>
            <a:r>
              <a:rPr lang="en-US" sz="2100" i="1" dirty="0">
                <a:highlight>
                  <a:srgbClr val="FFFF00"/>
                </a:highlight>
                <a:latin typeface="Arial" panose="020B0604020202020204" pitchFamily="34" charset="0"/>
                <a:cs typeface="Arial" panose="020B0604020202020204" pitchFamily="34" charset="0"/>
              </a:rPr>
              <a:t>while she was </a:t>
            </a:r>
            <a:r>
              <a:rPr lang="en-US" sz="2100" i="1" u="sng" dirty="0">
                <a:highlight>
                  <a:srgbClr val="FFFF00"/>
                </a:highlight>
                <a:latin typeface="Arial" panose="020B0604020202020204" pitchFamily="34" charset="0"/>
                <a:cs typeface="Arial" panose="020B0604020202020204" pitchFamily="34" charset="0"/>
              </a:rPr>
              <a:t>alive</a:t>
            </a:r>
            <a:r>
              <a:rPr lang="en-US" sz="2100" dirty="0">
                <a:highlight>
                  <a:srgbClr val="FFFF00"/>
                </a:highlight>
                <a:latin typeface="Arial" panose="020B0604020202020204" pitchFamily="34" charset="0"/>
                <a:cs typeface="Arial" panose="020B0604020202020204" pitchFamily="34" charset="0"/>
              </a:rPr>
              <a:t>. </a:t>
            </a:r>
            <a:endParaRPr lang="en-US" sz="2100" i="1" dirty="0">
              <a:highlight>
                <a:srgbClr val="FFFF00"/>
              </a:highlight>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On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 12, 1922</a:t>
            </a:r>
            <a:r>
              <a:rPr lang="en-US" sz="2000" dirty="0">
                <a:latin typeface="Arial" panose="020B0604020202020204" pitchFamily="34" charset="0"/>
                <a:cs typeface="Arial" panose="020B0604020202020204" pitchFamily="34" charset="0"/>
              </a:rPr>
              <a:t>, </a:t>
            </a:r>
            <a:r>
              <a:rPr lang="en-US"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eight months </a:t>
            </a:r>
            <a:r>
              <a:rPr lang="en-US" sz="2000" dirty="0">
                <a:latin typeface="Arial" panose="020B0604020202020204" pitchFamily="34" charset="0"/>
                <a:cs typeface="Arial" panose="020B0604020202020204" pitchFamily="34" charset="0"/>
              </a:rPr>
              <a:t>after her first toothache, Mollie Maggia was </a:t>
            </a: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a:t>
            </a: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tumors had cut into her jugular vein &amp; flooded her throat with blood, </a:t>
            </a:r>
            <a:r>
              <a:rPr lang="en-US" sz="2000" i="1" u="sng"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choking her to death in bed</a:t>
            </a:r>
            <a:r>
              <a:rPr lang="en-US" sz="2000"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10000"/>
              </a:lnSpc>
              <a:spcBef>
                <a:spcPts val="0"/>
              </a:spcBef>
            </a:pPr>
            <a:r>
              <a:rPr lang="en-US" sz="2000" dirty="0">
                <a:latin typeface="Arial" panose="020B0604020202020204" pitchFamily="34" charset="0"/>
                <a:cs typeface="Arial" panose="020B0604020202020204" pitchFamily="34" charset="0"/>
              </a:rPr>
              <a:t>She died at the age of 24 after only 5 years of employment at RLM, she </a:t>
            </a:r>
          </a:p>
          <a:p>
            <a:pPr marL="0" indent="0" algn="just">
              <a:lnSpc>
                <a:spcPct val="110000"/>
              </a:lnSpc>
              <a:spcBef>
                <a:spcPts val="0"/>
              </a:spcBef>
              <a:buNone/>
            </a:pPr>
            <a:r>
              <a:rPr lang="en-US" sz="2000" dirty="0">
                <a:latin typeface="Arial" panose="020B0604020202020204" pitchFamily="34" charset="0"/>
                <a:cs typeface="Arial" panose="020B0604020202020204" pitchFamily="34" charset="0"/>
              </a:rPr>
              <a:t>   is buried in Orange's Rosedale Cemetery.</a:t>
            </a:r>
            <a:endParaRPr lang="en-US" sz="2000"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89B0CCE-1965-5172-0C8F-788745D4E238}"/>
              </a:ext>
            </a:extLst>
          </p:cNvPr>
          <p:cNvSpPr>
            <a:spLocks noGrp="1"/>
          </p:cNvSpPr>
          <p:nvPr>
            <p:ph type="dt" sz="half" idx="10"/>
          </p:nvPr>
        </p:nvSpPr>
        <p:spPr/>
        <p:txBody>
          <a:bodyPr/>
          <a:lstStyle/>
          <a:p>
            <a:fld id="{76F01ED8-9FEC-4CB7-8835-B25883C51F24}" type="datetime1">
              <a:rPr lang="en-US" smtClean="0"/>
              <a:t>9/18/2024</a:t>
            </a:fld>
            <a:endParaRPr lang="en-US" dirty="0"/>
          </a:p>
        </p:txBody>
      </p:sp>
      <p:sp>
        <p:nvSpPr>
          <p:cNvPr id="5" name="Footer Placeholder 4">
            <a:extLst>
              <a:ext uri="{FF2B5EF4-FFF2-40B4-BE49-F238E27FC236}">
                <a16:creationId xmlns:a16="http://schemas.microsoft.com/office/drawing/2014/main" id="{FC238AC5-AA2E-B045-655C-84AD40B870FE}"/>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7B0FC1C6-697E-8E15-B12C-ACF313C8767A}"/>
              </a:ext>
            </a:extLst>
          </p:cNvPr>
          <p:cNvSpPr>
            <a:spLocks noGrp="1"/>
          </p:cNvSpPr>
          <p:nvPr>
            <p:ph type="sldNum" sz="quarter" idx="12"/>
          </p:nvPr>
        </p:nvSpPr>
        <p:spPr/>
        <p:txBody>
          <a:bodyPr/>
          <a:lstStyle/>
          <a:p>
            <a:fld id="{452CB5AF-56B2-4F61-AE76-F487D0BF94A4}" type="slidenum">
              <a:rPr lang="en-US" smtClean="0"/>
              <a:t>15</a:t>
            </a:fld>
            <a:endParaRPr lang="en-US" dirty="0"/>
          </a:p>
        </p:txBody>
      </p:sp>
      <p:sp>
        <p:nvSpPr>
          <p:cNvPr id="7" name="TextBox 6">
            <a:extLst>
              <a:ext uri="{FF2B5EF4-FFF2-40B4-BE49-F238E27FC236}">
                <a16:creationId xmlns:a16="http://schemas.microsoft.com/office/drawing/2014/main" id="{A20F2F43-112E-268C-CCD2-AB33463D8AB6}"/>
              </a:ext>
            </a:extLst>
          </p:cNvPr>
          <p:cNvSpPr txBox="1"/>
          <p:nvPr/>
        </p:nvSpPr>
        <p:spPr>
          <a:xfrm>
            <a:off x="171450" y="742950"/>
            <a:ext cx="11715750" cy="369332"/>
          </a:xfrm>
          <a:prstGeom prst="rect">
            <a:avLst/>
          </a:prstGeom>
          <a:noFill/>
        </p:spPr>
        <p:txBody>
          <a:bodyPr wrap="square" rtlCol="0">
            <a:spAutoFit/>
          </a:bodyPr>
          <a:lstStyle/>
          <a:p>
            <a:pPr algn="ctr"/>
            <a:r>
              <a:rPr lang="en-US" dirty="0">
                <a:solidFill>
                  <a:srgbClr val="FF0000"/>
                </a:solidFill>
                <a:latin typeface="Arial Black" panose="020B0A04020102020204" pitchFamily="34" charset="0"/>
              </a:rPr>
              <a:t>The following is very gruesome, so do not visualize the revulsion of this woman’s story</a:t>
            </a:r>
          </a:p>
        </p:txBody>
      </p:sp>
    </p:spTree>
    <p:extLst>
      <p:ext uri="{BB962C8B-B14F-4D97-AF65-F5344CB8AC3E}">
        <p14:creationId xmlns:p14="http://schemas.microsoft.com/office/powerpoint/2010/main" val="2736733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50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50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F1DE6A-6B5E-E82D-E170-7792175BDFE7}"/>
              </a:ext>
            </a:extLst>
          </p:cNvPr>
          <p:cNvSpPr/>
          <p:nvPr/>
        </p:nvSpPr>
        <p:spPr>
          <a:xfrm>
            <a:off x="292772" y="4800600"/>
            <a:ext cx="11642053" cy="128587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EC546-CC33-166A-D7B4-F8FA918F4B2E}"/>
              </a:ext>
            </a:extLst>
          </p:cNvPr>
          <p:cNvSpPr>
            <a:spLocks noGrp="1"/>
          </p:cNvSpPr>
          <p:nvPr>
            <p:ph type="title"/>
          </p:nvPr>
        </p:nvSpPr>
        <p:spPr>
          <a:xfrm>
            <a:off x="0" y="1"/>
            <a:ext cx="12192000" cy="609599"/>
          </a:xfrm>
        </p:spPr>
        <p:txBody>
          <a:bodyPr>
            <a:normAutofit fontScale="90000"/>
          </a:bodyPr>
          <a:lstStyle/>
          <a:p>
            <a:pPr algn="ctr"/>
            <a:r>
              <a:rPr lang="en-US" sz="4000" dirty="0">
                <a:solidFill>
                  <a:srgbClr val="40560E"/>
                </a:solidFill>
                <a:latin typeface="Arial Black" panose="020B0A04020102020204" pitchFamily="34" charset="0"/>
              </a:rPr>
              <a:t>Occupational Disease Labor Law</a:t>
            </a:r>
            <a:endParaRPr lang="en-US" sz="4000" dirty="0">
              <a:solidFill>
                <a:srgbClr val="0070C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E8589EF-F12D-A30D-F023-6EBDF6AEF0ED}"/>
              </a:ext>
            </a:extLst>
          </p:cNvPr>
          <p:cNvSpPr>
            <a:spLocks noGrp="1"/>
          </p:cNvSpPr>
          <p:nvPr>
            <p:ph idx="1"/>
          </p:nvPr>
        </p:nvSpPr>
        <p:spPr>
          <a:xfrm>
            <a:off x="295275" y="1108650"/>
            <a:ext cx="11439525" cy="5101650"/>
          </a:xfrm>
        </p:spPr>
        <p:txBody>
          <a:bodyPr>
            <a:normAutofit fontScale="92500" lnSpcReduction="20000"/>
          </a:bodyPr>
          <a:lstStyle/>
          <a:p>
            <a:pPr algn="just">
              <a:lnSpc>
                <a:spcPct val="110000"/>
              </a:lnSpc>
              <a:spcBef>
                <a:spcPts val="0"/>
              </a:spcBef>
            </a:pPr>
            <a:r>
              <a:rPr lang="en-US" sz="1700" dirty="0">
                <a:latin typeface="Arial" panose="020B0604020202020204" pitchFamily="34" charset="0"/>
                <a:cs typeface="Arial" panose="020B0604020202020204" pitchFamily="34" charset="0"/>
              </a:rPr>
              <a:t>The </a:t>
            </a:r>
            <a:r>
              <a:rPr lang="en-US" sz="17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Consumers League of New Jersey</a:t>
            </a:r>
            <a:r>
              <a:rPr lang="en-US" sz="1700" i="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successfully campaigned to have radium necrosis recognized as an occupational disease by the NJ State Workmen’s Compensation Board in </a:t>
            </a:r>
            <a:r>
              <a:rPr lang="en-US" sz="1700" b="1" dirty="0">
                <a:latin typeface="Arial" panose="020B0604020202020204" pitchFamily="34" charset="0"/>
                <a:cs typeface="Arial" panose="020B0604020202020204" pitchFamily="34" charset="0"/>
              </a:rPr>
              <a:t>1926</a:t>
            </a:r>
            <a:r>
              <a:rPr lang="en-US" sz="1700" dirty="0">
                <a:latin typeface="Arial" panose="020B0604020202020204" pitchFamily="34" charset="0"/>
                <a:cs typeface="Arial" panose="020B0604020202020204" pitchFamily="34" charset="0"/>
              </a:rPr>
              <a:t>. Until then, radium poisoning was not compensable, Only the </a:t>
            </a:r>
            <a:r>
              <a:rPr lang="en-US" sz="1700" b="1" dirty="0">
                <a:latin typeface="Arial" panose="020B0604020202020204" pitchFamily="34" charset="0"/>
                <a:cs typeface="Arial" panose="020B0604020202020204" pitchFamily="34" charset="0"/>
              </a:rPr>
              <a:t>9</a:t>
            </a:r>
            <a:r>
              <a:rPr lang="en-US" sz="1700" dirty="0">
                <a:latin typeface="Arial" panose="020B0604020202020204" pitchFamily="34" charset="0"/>
                <a:cs typeface="Arial" panose="020B0604020202020204" pitchFamily="34" charset="0"/>
              </a:rPr>
              <a:t> on the list. </a:t>
            </a:r>
            <a:r>
              <a:rPr lang="en-US" sz="1700" i="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Only R</a:t>
            </a:r>
            <a:r>
              <a:rPr lang="en-US" sz="1700" i="1" dirty="0">
                <a:solidFill>
                  <a:srgbClr val="21252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adium necrosis </a:t>
            </a:r>
            <a:r>
              <a:rPr lang="en-US" sz="1700" dirty="0">
                <a:solidFill>
                  <a:srgbClr val="212529"/>
                </a:solidFill>
                <a:highlight>
                  <a:srgbClr val="FFFF00"/>
                </a:highlight>
                <a:latin typeface="Arial" panose="020B0604020202020204" pitchFamily="34" charset="0"/>
                <a:cs typeface="Arial" panose="020B0604020202020204" pitchFamily="34" charset="0"/>
              </a:rPr>
              <a:t>was added as a compensable disease &amp; had a </a:t>
            </a:r>
            <a:r>
              <a:rPr lang="en-US" sz="1700" b="1" dirty="0">
                <a:solidFill>
                  <a:srgbClr val="212529"/>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2-year</a:t>
            </a:r>
            <a:r>
              <a:rPr lang="en-US" sz="1700" dirty="0">
                <a:solidFill>
                  <a:srgbClr val="212529"/>
                </a:solidFill>
                <a:highlight>
                  <a:srgbClr val="FFFF00"/>
                </a:highlight>
                <a:latin typeface="Arial" panose="020B0604020202020204" pitchFamily="34" charset="0"/>
                <a:cs typeface="Arial" panose="020B0604020202020204" pitchFamily="34" charset="0"/>
              </a:rPr>
              <a:t> statute of limitations</a:t>
            </a:r>
            <a:r>
              <a:rPr lang="en-US" sz="1700" dirty="0">
                <a:solidFill>
                  <a:prstClr val="black"/>
                </a:solidFill>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However, it was too late to benefit any radium girls because the federal </a:t>
            </a:r>
            <a:r>
              <a:rPr lang="en-US" sz="1700" b="1" u="sng" dirty="0">
                <a:highlight>
                  <a:srgbClr val="FFFF00"/>
                </a:highlight>
                <a:latin typeface="Arial" panose="020B0604020202020204" pitchFamily="34" charset="0"/>
                <a:cs typeface="Arial" panose="020B0604020202020204" pitchFamily="34" charset="0"/>
              </a:rPr>
              <a:t>two-year</a:t>
            </a:r>
            <a:r>
              <a:rPr lang="en-US" sz="1700" u="sng" dirty="0">
                <a:latin typeface="Arial" panose="020B0604020202020204" pitchFamily="34" charset="0"/>
                <a:cs typeface="Arial" panose="020B0604020202020204" pitchFamily="34" charset="0"/>
              </a:rPr>
              <a:t> statute of limitations </a:t>
            </a:r>
            <a:r>
              <a:rPr lang="en-US" sz="1700" dirty="0">
                <a:latin typeface="Arial" panose="020B0604020202020204" pitchFamily="34" charset="0"/>
                <a:cs typeface="Arial" panose="020B0604020202020204" pitchFamily="34" charset="0"/>
              </a:rPr>
              <a:t>had </a:t>
            </a:r>
            <a:r>
              <a:rPr lang="en-US" sz="17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out</a:t>
            </a:r>
            <a:r>
              <a:rPr lang="en-US" sz="1700" dirty="0">
                <a:solidFill>
                  <a:srgbClr val="FF0000"/>
                </a:solidFill>
                <a:latin typeface="Arial" panose="020B0604020202020204" pitchFamily="34" charset="0"/>
                <a:cs typeface="Arial" panose="020B0604020202020204" pitchFamily="34" charset="0"/>
              </a:rPr>
              <a:t>!  </a:t>
            </a:r>
            <a:r>
              <a:rPr lang="en-US" sz="17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new law wasn’t retroactive.</a:t>
            </a:r>
          </a:p>
          <a:p>
            <a:pPr algn="just"/>
            <a:r>
              <a:rPr lang="en-US" sz="2000" dirty="0">
                <a:latin typeface="Arial" panose="020B0604020202020204" pitchFamily="34" charset="0"/>
                <a:cs typeface="Arial" panose="020B0604020202020204" pitchFamily="34" charset="0"/>
              </a:rPr>
              <a:t>In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1929</a:t>
            </a:r>
            <a:r>
              <a:rPr lang="en-US" sz="2000" dirty="0">
                <a:latin typeface="Arial" panose="020B0604020202020204" pitchFamily="34" charset="0"/>
                <a:cs typeface="Arial" panose="020B0604020202020204" pitchFamily="34" charset="0"/>
              </a:rPr>
              <a:t>, the US Department of Labor identified </a:t>
            </a:r>
            <a:r>
              <a:rPr lang="en-US" sz="2000" b="1" dirty="0">
                <a:latin typeface="Arial" panose="020B0604020202020204" pitchFamily="34" charset="0"/>
                <a:cs typeface="Arial" panose="020B0604020202020204" pitchFamily="34" charset="0"/>
              </a:rPr>
              <a:t>23</a:t>
            </a:r>
            <a:r>
              <a:rPr lang="en-US" sz="2000" dirty="0">
                <a:latin typeface="Arial" panose="020B0604020202020204" pitchFamily="34" charset="0"/>
                <a:cs typeface="Arial" panose="020B0604020202020204" pitchFamily="34" charset="0"/>
              </a:rPr>
              <a:t> fatalities attributed to radium poisoning. </a:t>
            </a:r>
          </a:p>
          <a:p>
            <a:pPr algn="just"/>
            <a:r>
              <a:rPr lang="en-US" sz="2000" dirty="0">
                <a:latin typeface="Arial" panose="020B0604020202020204" pitchFamily="34" charset="0"/>
                <a:cs typeface="Arial" panose="020B0604020202020204" pitchFamily="34" charset="0"/>
              </a:rPr>
              <a:t>In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1941</a:t>
            </a:r>
            <a:r>
              <a:rPr lang="en-US" sz="2000" dirty="0">
                <a:latin typeface="Arial" panose="020B0604020202020204" pitchFamily="34" charset="0"/>
                <a:cs typeface="Arial" panose="020B0604020202020204" pitchFamily="34" charset="0"/>
              </a:rPr>
              <a:t>, New Jersey passed a bill making </a:t>
            </a:r>
            <a:r>
              <a:rPr lang="en-US" sz="2000" b="1" u="sng" dirty="0">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 industrial diseases compensable.</a:t>
            </a:r>
          </a:p>
          <a:p>
            <a:pPr lvl="1" algn="just"/>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than a </a:t>
            </a:r>
            <a:r>
              <a:rPr kumimoji="0" lang="en-US" sz="1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dozen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“Radium Girls”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were compensated for their injuries.</a:t>
            </a:r>
            <a:endParaRPr lang="en-US" sz="1800" dirty="0">
              <a:latin typeface="Arial" panose="020B0604020202020204" pitchFamily="34" charset="0"/>
              <a:cs typeface="Arial" panose="020B0604020202020204" pitchFamily="34" charset="0"/>
            </a:endParaRPr>
          </a:p>
          <a:p>
            <a:pPr algn="just"/>
            <a:r>
              <a:rPr lang="en-US" sz="2000" b="0" i="0" dirty="0">
                <a:solidFill>
                  <a:srgbClr val="000000"/>
                </a:solidFill>
                <a:effectLst/>
                <a:latin typeface="Arial" panose="020B0604020202020204" pitchFamily="34" charset="0"/>
                <a:cs typeface="Arial" panose="020B0604020202020204" pitchFamily="34" charset="0"/>
              </a:rPr>
              <a:t>In </a:t>
            </a:r>
            <a:r>
              <a:rPr lang="en-US" sz="2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1949</a:t>
            </a:r>
            <a:r>
              <a:rPr lang="en-US" sz="2000" b="0" i="0" dirty="0">
                <a:solidFill>
                  <a:srgbClr val="000000"/>
                </a:solidFill>
                <a:effectLst/>
                <a:latin typeface="Arial" panose="020B0604020202020204" pitchFamily="34" charset="0"/>
                <a:cs typeface="Arial" panose="020B0604020202020204" pitchFamily="34" charset="0"/>
              </a:rPr>
              <a:t>, the US Congress passed a law that gave workers the right to receive compensation for occupational illnesses</a:t>
            </a:r>
            <a:r>
              <a:rPr lang="en-US" sz="1400" b="0" i="0" dirty="0">
                <a:solidFill>
                  <a:srgbClr val="000000"/>
                </a:solidFill>
                <a:effectLst/>
                <a:latin typeface="roboto" panose="02000000000000000000" pitchFamily="2" charset="0"/>
              </a:rPr>
              <a:t>.</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Today, the OSHA PEL-TWA for radium is </a:t>
            </a:r>
            <a:r>
              <a:rPr lang="en-US" sz="2000" i="1" dirty="0">
                <a:latin typeface="Arial" panose="020B0604020202020204" pitchFamily="34" charset="0"/>
                <a:cs typeface="Arial" panose="020B0604020202020204" pitchFamily="34" charset="0"/>
              </a:rPr>
              <a:t>0.2 mg/m</a:t>
            </a:r>
            <a:r>
              <a:rPr lang="en-US" sz="2000" i="1"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The EPA has set a drinking water limit of 5 picocuries per liter (</a:t>
            </a:r>
            <a:r>
              <a:rPr lang="en-US" sz="2000" i="1" dirty="0">
                <a:latin typeface="Arial" panose="020B0604020202020204" pitchFamily="34" charset="0"/>
                <a:cs typeface="Arial" panose="020B0604020202020204" pitchFamily="34" charset="0"/>
              </a:rPr>
              <a:t>5 pCi/L</a:t>
            </a:r>
            <a:r>
              <a:rPr lang="en-US" sz="2000" dirty="0">
                <a:latin typeface="Arial" panose="020B0604020202020204" pitchFamily="34" charset="0"/>
                <a:cs typeface="Arial" panose="020B0604020202020204" pitchFamily="34" charset="0"/>
              </a:rPr>
              <a:t>) for radium-226 &amp; radium-228 (combined).</a:t>
            </a:r>
          </a:p>
          <a:p>
            <a:pPr algn="just"/>
            <a:r>
              <a:rPr lang="en-US" sz="2000" dirty="0">
                <a:latin typeface="Arial" panose="020B0604020202020204" pitchFamily="34" charset="0"/>
                <a:cs typeface="Arial" panose="020B0604020202020204" pitchFamily="34" charset="0"/>
              </a:rPr>
              <a:t>The EPA &amp; the National Academy of Sciences, Committee on Biological Effects of Ionizing Radiation, have stated that radium is a </a:t>
            </a:r>
            <a:r>
              <a:rPr lang="en-US" sz="20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known human carcinogen</a:t>
            </a:r>
            <a:r>
              <a:rPr lang="en-US" sz="2000" dirty="0">
                <a:latin typeface="Arial" panose="020B0604020202020204" pitchFamily="34" charset="0"/>
                <a:cs typeface="Arial" panose="020B0604020202020204" pitchFamily="34" charset="0"/>
              </a:rPr>
              <a:t>.</a:t>
            </a:r>
          </a:p>
          <a:p>
            <a:pPr marL="0" indent="0" algn="just">
              <a:lnSpc>
                <a:spcPct val="120000"/>
              </a:lnSpc>
              <a:spcBef>
                <a:spcPts val="0"/>
              </a:spcBef>
              <a:spcAft>
                <a:spcPts val="400"/>
              </a:spcAft>
              <a:buNone/>
            </a:pPr>
            <a:r>
              <a:rPr lang="en-US" sz="2000" dirty="0">
                <a:latin typeface="Arial" panose="020B0604020202020204" pitchFamily="34" charset="0"/>
                <a:cs typeface="Arial" panose="020B0604020202020204" pitchFamily="34" charset="0"/>
              </a:rPr>
              <a:t>The Radium Girls saga holds an important place in the history of both the field of health physics &amp; the labor rights movement. The right of individual workers to sue for damages from corporations due to labor abuse was established because of the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Girls' </a:t>
            </a:r>
            <a:r>
              <a:rPr lang="en-US" sz="2000" dirty="0">
                <a:latin typeface="Arial" panose="020B0604020202020204" pitchFamily="34" charset="0"/>
                <a:cs typeface="Arial" panose="020B0604020202020204" pitchFamily="34" charset="0"/>
              </a:rPr>
              <a:t>case. In the wake of the case, industrial safety standards were demonstrably enhanced for many decades.</a:t>
            </a:r>
          </a:p>
        </p:txBody>
      </p:sp>
      <p:sp>
        <p:nvSpPr>
          <p:cNvPr id="4" name="Date Placeholder 3">
            <a:extLst>
              <a:ext uri="{FF2B5EF4-FFF2-40B4-BE49-F238E27FC236}">
                <a16:creationId xmlns:a16="http://schemas.microsoft.com/office/drawing/2014/main" id="{2E09AD56-4D0B-B731-A64C-FF454795A09B}"/>
              </a:ext>
            </a:extLst>
          </p:cNvPr>
          <p:cNvSpPr>
            <a:spLocks noGrp="1"/>
          </p:cNvSpPr>
          <p:nvPr>
            <p:ph type="dt" sz="half" idx="10"/>
          </p:nvPr>
        </p:nvSpPr>
        <p:spPr/>
        <p:txBody>
          <a:bodyPr/>
          <a:lstStyle/>
          <a:p>
            <a:fld id="{FD4A61D7-5252-4838-85A3-22512BD5DEAC}" type="datetime1">
              <a:rPr lang="en-US" smtClean="0"/>
              <a:t>9/18/2024</a:t>
            </a:fld>
            <a:endParaRPr lang="en-US" dirty="0"/>
          </a:p>
        </p:txBody>
      </p:sp>
      <p:sp>
        <p:nvSpPr>
          <p:cNvPr id="5" name="Footer Placeholder 4">
            <a:extLst>
              <a:ext uri="{FF2B5EF4-FFF2-40B4-BE49-F238E27FC236}">
                <a16:creationId xmlns:a16="http://schemas.microsoft.com/office/drawing/2014/main" id="{987383A4-72D8-9562-974C-4BF4612FBB73}"/>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97132F07-D0FC-23B2-BB4A-6FCEA49E9463}"/>
              </a:ext>
            </a:extLst>
          </p:cNvPr>
          <p:cNvSpPr>
            <a:spLocks noGrp="1"/>
          </p:cNvSpPr>
          <p:nvPr>
            <p:ph type="sldNum" sz="quarter" idx="12"/>
          </p:nvPr>
        </p:nvSpPr>
        <p:spPr/>
        <p:txBody>
          <a:bodyPr/>
          <a:lstStyle/>
          <a:p>
            <a:fld id="{452CB5AF-56B2-4F61-AE76-F487D0BF94A4}" type="slidenum">
              <a:rPr lang="en-US" smtClean="0"/>
              <a:t>16</a:t>
            </a:fld>
            <a:endParaRPr lang="en-US" dirty="0"/>
          </a:p>
        </p:txBody>
      </p:sp>
      <p:sp>
        <p:nvSpPr>
          <p:cNvPr id="9" name="TextBox 8">
            <a:extLst>
              <a:ext uri="{FF2B5EF4-FFF2-40B4-BE49-F238E27FC236}">
                <a16:creationId xmlns:a16="http://schemas.microsoft.com/office/drawing/2014/main" id="{E5BF65CA-6461-7FC5-0D05-298F0EDDA110}"/>
              </a:ext>
            </a:extLst>
          </p:cNvPr>
          <p:cNvSpPr txBox="1"/>
          <p:nvPr/>
        </p:nvSpPr>
        <p:spPr>
          <a:xfrm>
            <a:off x="333376" y="504825"/>
            <a:ext cx="11601450" cy="646331"/>
          </a:xfrm>
          <a:prstGeom prst="rect">
            <a:avLst/>
          </a:prstGeom>
          <a:noFill/>
        </p:spPr>
        <p:txBody>
          <a:bodyPr wrap="square" rtlCol="0">
            <a:spAutoFit/>
          </a:bodyPr>
          <a:lstStyle/>
          <a:p>
            <a:pPr algn="ctr"/>
            <a:r>
              <a:rPr kumimoji="0" lang="en-US" b="0" i="0" u="none" strike="noStrike" kern="1200" cap="none" spc="0" normalizeH="0" baseline="0" noProof="0" dirty="0">
                <a:ln>
                  <a:noFill/>
                </a:ln>
                <a:solidFill>
                  <a:srgbClr val="0070C0"/>
                </a:solidFill>
                <a:effectLst/>
                <a:uLnTx/>
                <a:uFillTx/>
                <a:latin typeface="Arial Black" panose="020B0A04020102020204" pitchFamily="34" charset="0"/>
                <a:ea typeface="+mj-ea"/>
                <a:cs typeface="+mj-cs"/>
              </a:rPr>
              <a:t>It was a system of non-compensation because of the legal doctrines that impeded recovery &amp; other barriers that reflected the "resources &amp; power" of defendants</a:t>
            </a:r>
            <a:endParaRPr lang="en-US" sz="2000" dirty="0"/>
          </a:p>
        </p:txBody>
      </p:sp>
    </p:spTree>
    <p:extLst>
      <p:ext uri="{BB962C8B-B14F-4D97-AF65-F5344CB8AC3E}">
        <p14:creationId xmlns:p14="http://schemas.microsoft.com/office/powerpoint/2010/main" val="1144038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E947A-FFDA-B3BF-5D32-6CCA068B6F36}"/>
              </a:ext>
            </a:extLst>
          </p:cNvPr>
          <p:cNvSpPr>
            <a:spLocks noGrp="1"/>
          </p:cNvSpPr>
          <p:nvPr>
            <p:ph type="title"/>
          </p:nvPr>
        </p:nvSpPr>
        <p:spPr>
          <a:xfrm>
            <a:off x="-1" y="2"/>
            <a:ext cx="6248401" cy="664432"/>
          </a:xfrm>
        </p:spPr>
        <p:txBody>
          <a:bodyPr anchor="b">
            <a:normAutofit/>
          </a:bodyPr>
          <a:lstStyle/>
          <a:p>
            <a:r>
              <a:rPr lang="en-US" sz="4000" dirty="0">
                <a:solidFill>
                  <a:schemeClr val="accent6">
                    <a:lumMod val="50000"/>
                  </a:schemeClr>
                </a:solidFill>
                <a:latin typeface="Arial Black" panose="020B0A04020102020204" pitchFamily="34" charset="0"/>
              </a:rPr>
              <a:t>The Role of the Press</a:t>
            </a:r>
          </a:p>
        </p:txBody>
      </p:sp>
      <p:sp>
        <p:nvSpPr>
          <p:cNvPr id="20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C399AD48-D0EF-F456-1F8C-28B61DF18E5C}"/>
              </a:ext>
            </a:extLst>
          </p:cNvPr>
          <p:cNvSpPr>
            <a:spLocks noGrp="1"/>
          </p:cNvSpPr>
          <p:nvPr>
            <p:ph type="dt" sz="half" idx="10"/>
          </p:nvPr>
        </p:nvSpPr>
        <p:spPr>
          <a:xfrm>
            <a:off x="838200" y="6356350"/>
            <a:ext cx="2743200" cy="365125"/>
          </a:xfrm>
        </p:spPr>
        <p:txBody>
          <a:bodyPr>
            <a:normAutofit/>
          </a:bodyPr>
          <a:lstStyle/>
          <a:p>
            <a:pPr>
              <a:spcAft>
                <a:spcPts val="600"/>
              </a:spcAft>
            </a:pPr>
            <a:fld id="{29CEB98B-7281-40A8-9831-A1B663EE38D2}" type="datetime1">
              <a:rPr lang="en-US" smtClean="0"/>
              <a:pPr>
                <a:spcAft>
                  <a:spcPts val="600"/>
                </a:spcAft>
              </a:pPr>
              <a:t>9/18/2024</a:t>
            </a:fld>
            <a:endParaRPr lang="en-US"/>
          </a:p>
        </p:txBody>
      </p:sp>
      <p:pic>
        <p:nvPicPr>
          <p:cNvPr id="2050" name="Picture 2" descr="News coverage of Radium Girls">
            <a:extLst>
              <a:ext uri="{FF2B5EF4-FFF2-40B4-BE49-F238E27FC236}">
                <a16:creationId xmlns:a16="http://schemas.microsoft.com/office/drawing/2014/main" id="{BC1FE444-9FB9-0DDF-D487-096791DE6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287" r="8293"/>
          <a:stretch/>
        </p:blipFill>
        <p:spPr bwMode="auto">
          <a:xfrm>
            <a:off x="5812758" y="21473"/>
            <a:ext cx="6405069" cy="633487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421D507C-5F48-4867-2C4E-6B573531ACF8}"/>
              </a:ext>
            </a:extLst>
          </p:cNvPr>
          <p:cNvSpPr>
            <a:spLocks noGrp="1"/>
          </p:cNvSpPr>
          <p:nvPr>
            <p:ph type="ftr" sz="quarter" idx="11"/>
          </p:nvPr>
        </p:nvSpPr>
        <p:spPr>
          <a:xfrm>
            <a:off x="4695825" y="6489700"/>
            <a:ext cx="4114800" cy="365125"/>
          </a:xfrm>
        </p:spPr>
        <p:txBody>
          <a:bodyPr>
            <a:normAutofit/>
          </a:bodyPr>
          <a:lstStyle/>
          <a:p>
            <a:pPr algn="l">
              <a:lnSpc>
                <a:spcPct val="90000"/>
              </a:lnSpc>
              <a:spcAft>
                <a:spcPts val="600"/>
              </a:spcAft>
            </a:pPr>
            <a:r>
              <a:rPr lang="en-US" sz="1200" dirty="0">
                <a:solidFill>
                  <a:schemeClr val="tx1"/>
                </a:solidFill>
              </a:rPr>
              <a:t>The Preventable Tragedy of The Radium Girls</a:t>
            </a:r>
          </a:p>
        </p:txBody>
      </p:sp>
      <p:sp>
        <p:nvSpPr>
          <p:cNvPr id="6" name="Slide Number Placeholder 5">
            <a:extLst>
              <a:ext uri="{FF2B5EF4-FFF2-40B4-BE49-F238E27FC236}">
                <a16:creationId xmlns:a16="http://schemas.microsoft.com/office/drawing/2014/main" id="{98C28440-9439-7F7C-D4B8-C78E938BDA2B}"/>
              </a:ext>
            </a:extLst>
          </p:cNvPr>
          <p:cNvSpPr>
            <a:spLocks noGrp="1"/>
          </p:cNvSpPr>
          <p:nvPr>
            <p:ph type="sldNum" sz="quarter" idx="12"/>
          </p:nvPr>
        </p:nvSpPr>
        <p:spPr>
          <a:xfrm>
            <a:off x="10439400" y="6356350"/>
            <a:ext cx="914400" cy="365125"/>
          </a:xfrm>
        </p:spPr>
        <p:txBody>
          <a:bodyPr>
            <a:normAutofit/>
          </a:bodyPr>
          <a:lstStyle/>
          <a:p>
            <a:pPr>
              <a:spcAft>
                <a:spcPts val="600"/>
              </a:spcAft>
            </a:pPr>
            <a:fld id="{452CB5AF-56B2-4F61-AE76-F487D0BF94A4}" type="slidenum">
              <a:rPr lang="en-US">
                <a:solidFill>
                  <a:schemeClr val="tx1"/>
                </a:solidFill>
              </a:rPr>
              <a:pPr>
                <a:spcAft>
                  <a:spcPts val="600"/>
                </a:spcAft>
              </a:pPr>
              <a:t>17</a:t>
            </a:fld>
            <a:endParaRPr lang="en-US" dirty="0">
              <a:solidFill>
                <a:schemeClr val="tx1"/>
              </a:solidFill>
            </a:endParaRPr>
          </a:p>
        </p:txBody>
      </p:sp>
      <p:sp>
        <p:nvSpPr>
          <p:cNvPr id="3" name="TextBox 2">
            <a:extLst>
              <a:ext uri="{FF2B5EF4-FFF2-40B4-BE49-F238E27FC236}">
                <a16:creationId xmlns:a16="http://schemas.microsoft.com/office/drawing/2014/main" id="{F22C3F42-7A76-3C5B-0719-549771842DEC}"/>
              </a:ext>
            </a:extLst>
          </p:cNvPr>
          <p:cNvSpPr txBox="1"/>
          <p:nvPr/>
        </p:nvSpPr>
        <p:spPr>
          <a:xfrm>
            <a:off x="85726" y="781050"/>
            <a:ext cx="6010274" cy="590931"/>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Radium Girls brought out the best &amp; worst of the press in its raw &amp; erratic form.</a:t>
            </a:r>
          </a:p>
        </p:txBody>
      </p:sp>
      <p:sp>
        <p:nvSpPr>
          <p:cNvPr id="7" name="TextBox 6">
            <a:extLst>
              <a:ext uri="{FF2B5EF4-FFF2-40B4-BE49-F238E27FC236}">
                <a16:creationId xmlns:a16="http://schemas.microsoft.com/office/drawing/2014/main" id="{46D9F694-D545-0085-D278-1E4D45B356CD}"/>
              </a:ext>
            </a:extLst>
          </p:cNvPr>
          <p:cNvSpPr txBox="1"/>
          <p:nvPr/>
        </p:nvSpPr>
        <p:spPr>
          <a:xfrm>
            <a:off x="8524" y="2655175"/>
            <a:ext cx="5718507" cy="1338828"/>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Despite the sensationalism, a moment arrived in the case when the “</a:t>
            </a:r>
            <a:r>
              <a:rPr kumimoji="0" lang="en-US" sz="1800" b="0"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Radium Girls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needed a champion. Their physical condition was deteriorating &amp; their financial situation was pitiful. Time was running out!</a:t>
            </a:r>
            <a:endParaRPr kumimoji="0" lang="en-US" sz="1200" b="0" i="0" u="none" strike="noStrike" kern="1200" cap="none" spc="0" normalizeH="0" baseline="0" noProof="0" dirty="0">
              <a:ln>
                <a:noFill/>
              </a:ln>
              <a:solidFill>
                <a:srgbClr val="333333"/>
              </a:solidFill>
              <a:effectLst/>
              <a:highlight>
                <a:srgbClr val="FFFFFF"/>
              </a:highlight>
              <a:uLnTx/>
              <a:uFillTx/>
              <a:latin typeface="Georgia" panose="02040502050405020303" pitchFamily="18" charset="0"/>
              <a:ea typeface="+mn-ea"/>
              <a:cs typeface="+mn-cs"/>
            </a:endParaRPr>
          </a:p>
        </p:txBody>
      </p:sp>
      <p:sp>
        <p:nvSpPr>
          <p:cNvPr id="8" name="TextBox 7">
            <a:extLst>
              <a:ext uri="{FF2B5EF4-FFF2-40B4-BE49-F238E27FC236}">
                <a16:creationId xmlns:a16="http://schemas.microsoft.com/office/drawing/2014/main" id="{93D009FA-76BD-45F4-A505-074300225265}"/>
              </a:ext>
            </a:extLst>
          </p:cNvPr>
          <p:cNvSpPr txBox="1"/>
          <p:nvPr/>
        </p:nvSpPr>
        <p:spPr>
          <a:xfrm>
            <a:off x="85726" y="1487000"/>
            <a:ext cx="5814560" cy="840230"/>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news media suddenly found the story irresistible. Headlines included: </a:t>
            </a:r>
            <a:r>
              <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t>
            </a:r>
            <a:r>
              <a:rPr kumimoji="0" lang="en-US" sz="1800" b="0" i="1"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Woman Awaiting Death Tells How Radium Poison Slowly, Painfully Kills”.</a:t>
            </a:r>
          </a:p>
        </p:txBody>
      </p:sp>
      <p:sp>
        <p:nvSpPr>
          <p:cNvPr id="10" name="TextBox 9">
            <a:extLst>
              <a:ext uri="{FF2B5EF4-FFF2-40B4-BE49-F238E27FC236}">
                <a16:creationId xmlns:a16="http://schemas.microsoft.com/office/drawing/2014/main" id="{7BF7C62F-A702-197E-D8B1-3AC0F20B984E}"/>
              </a:ext>
            </a:extLst>
          </p:cNvPr>
          <p:cNvSpPr txBox="1"/>
          <p:nvPr/>
        </p:nvSpPr>
        <p:spPr>
          <a:xfrm>
            <a:off x="28875" y="3967421"/>
            <a:ext cx="5755008" cy="1477328"/>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Alice Hamilton’s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long-time friend was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World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editor </a:t>
            </a:r>
            <a:r>
              <a:rPr kumimoji="0" lang="en-US" sz="1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Walter Lippmann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who editorialized: </a:t>
            </a:r>
            <a:r>
              <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r>
              <a:rPr kumimoji="0" lang="en-US" sz="16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The whole thing becomes a legal nightmare when to obtain justice, 5 women go to court &amp; prove that they are dying. … This is a case which calls not for fine-spun litigation but for simple, quick, direct justice.”</a:t>
            </a:r>
            <a:endParaRPr kumimoji="0" lang="en-US" sz="1800" b="0"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9FCD4765-BA82-1CBC-5694-507704F4E5FB}"/>
              </a:ext>
            </a:extLst>
          </p:cNvPr>
          <p:cNvSpPr txBox="1"/>
          <p:nvPr/>
        </p:nvSpPr>
        <p:spPr>
          <a:xfrm>
            <a:off x="-18451" y="5399781"/>
            <a:ext cx="5918737"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With Lippmann &amp; the newspapers outraged &amp; public opinion building in favor of the victims, pressure to settle the case built on U.S. Radium.</a:t>
            </a:r>
          </a:p>
        </p:txBody>
      </p:sp>
    </p:spTree>
    <p:extLst>
      <p:ext uri="{BB962C8B-B14F-4D97-AF65-F5344CB8AC3E}">
        <p14:creationId xmlns:p14="http://schemas.microsoft.com/office/powerpoint/2010/main" val="2014552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in a suit&#10;&#10;Description automatically generated">
            <a:extLst>
              <a:ext uri="{FF2B5EF4-FFF2-40B4-BE49-F238E27FC236}">
                <a16:creationId xmlns:a16="http://schemas.microsoft.com/office/drawing/2014/main" id="{0BF98A9E-F83C-4C47-3E94-0E100B4D569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953750" y="2290007"/>
            <a:ext cx="1238250" cy="1672393"/>
          </a:xfrm>
          <a:prstGeom prst="ellipse">
            <a:avLst/>
          </a:prstGeom>
          <a:ln>
            <a:noFill/>
          </a:ln>
          <a:effectLst>
            <a:softEdge rad="112500"/>
          </a:effectLst>
        </p:spPr>
      </p:pic>
      <p:sp>
        <p:nvSpPr>
          <p:cNvPr id="2" name="Title 1">
            <a:extLst>
              <a:ext uri="{FF2B5EF4-FFF2-40B4-BE49-F238E27FC236}">
                <a16:creationId xmlns:a16="http://schemas.microsoft.com/office/drawing/2014/main" id="{71D8F049-2818-B04B-4AC3-3B9C19384104}"/>
              </a:ext>
            </a:extLst>
          </p:cNvPr>
          <p:cNvSpPr>
            <a:spLocks noGrp="1"/>
          </p:cNvSpPr>
          <p:nvPr>
            <p:ph type="title"/>
          </p:nvPr>
        </p:nvSpPr>
        <p:spPr>
          <a:xfrm>
            <a:off x="1" y="1"/>
            <a:ext cx="10744200" cy="581024"/>
          </a:xfrm>
          <a:ln w="12700">
            <a:noFill/>
          </a:ln>
        </p:spPr>
        <p:txBody>
          <a:bodyPr>
            <a:normAutofit fontScale="90000"/>
          </a:bodyPr>
          <a:lstStyle/>
          <a:p>
            <a:r>
              <a:rPr kumimoji="0" lang="en-US" sz="4000" b="0" i="0" u="none" strike="noStrike" kern="1200" cap="none" spc="0" normalizeH="0" baseline="0" noProof="0" dirty="0">
                <a:ln>
                  <a:noFill/>
                </a:ln>
                <a:solidFill>
                  <a:srgbClr val="4EA72E">
                    <a:lumMod val="50000"/>
                  </a:srgbClr>
                </a:solidFill>
                <a:effectLst/>
                <a:uLnTx/>
                <a:uFillTx/>
                <a:latin typeface="Arial Black" panose="020B0A04020102020204" pitchFamily="34" charset="0"/>
                <a:ea typeface="+mj-ea"/>
                <a:cs typeface="Arial" panose="020B0604020202020204" pitchFamily="34" charset="0"/>
              </a:rPr>
              <a:t>Litigation - </a:t>
            </a:r>
            <a:r>
              <a:rPr lang="en-US" sz="4000" dirty="0">
                <a:solidFill>
                  <a:schemeClr val="accent6">
                    <a:lumMod val="50000"/>
                  </a:schemeClr>
                </a:solidFill>
                <a:latin typeface="Arial Black" panose="020B0A04020102020204" pitchFamily="34" charset="0"/>
                <a:cs typeface="Arial" panose="020B0604020202020204" pitchFamily="34" charset="0"/>
              </a:rPr>
              <a:t>Naming, Blaming, &amp; Claiming </a:t>
            </a:r>
            <a:endParaRPr lang="en-US" dirty="0">
              <a:solidFill>
                <a:schemeClr val="accent6">
                  <a:lumMod val="50000"/>
                </a:schemeClr>
              </a:solidFill>
              <a:latin typeface="Arial Black" panose="020B0A040201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194C19-824F-731B-20C2-AA2AC10DCC2D}"/>
              </a:ext>
            </a:extLst>
          </p:cNvPr>
          <p:cNvSpPr>
            <a:spLocks noGrp="1"/>
          </p:cNvSpPr>
          <p:nvPr>
            <p:ph idx="1"/>
          </p:nvPr>
        </p:nvSpPr>
        <p:spPr>
          <a:xfrm>
            <a:off x="238487" y="638175"/>
            <a:ext cx="11801114" cy="5702410"/>
          </a:xfrm>
        </p:spPr>
        <p:txBody>
          <a:bodyPr>
            <a:noAutofit/>
            <a:scene3d>
              <a:camera prst="orthographicFront"/>
              <a:lightRig rig="threePt" dir="t"/>
            </a:scene3d>
            <a:sp3d>
              <a:bevelT h="6350"/>
              <a:bevelB w="6350"/>
            </a:sp3d>
          </a:bodyPr>
          <a:lstStyle/>
          <a:p>
            <a:pPr algn="just">
              <a:lnSpc>
                <a:spcPct val="100000"/>
              </a:lnSpc>
              <a:spcBef>
                <a:spcPts val="0"/>
              </a:spcBef>
            </a:pPr>
            <a:r>
              <a:rPr lang="en-US" sz="1400" dirty="0">
                <a:latin typeface="Arial" panose="020B0604020202020204" pitchFamily="34" charset="0"/>
                <a:cs typeface="Arial" panose="020B0604020202020204" pitchFamily="34" charset="0"/>
              </a:rPr>
              <a:t>Under NJ law, employees had 2 years to file an injury claim, from their end of employment, against their employer. However, </a:t>
            </a:r>
          </a:p>
          <a:p>
            <a:pPr marL="0" indent="0" algn="just">
              <a:lnSpc>
                <a:spcPct val="100000"/>
              </a:lnSpc>
              <a:spcBef>
                <a:spcPts val="0"/>
              </a:spcBef>
              <a:buNone/>
            </a:pPr>
            <a:r>
              <a:rPr lang="en-US" sz="1400" dirty="0">
                <a:latin typeface="Arial" panose="020B0604020202020204" pitchFamily="34" charset="0"/>
                <a:cs typeface="Arial" panose="020B0604020202020204" pitchFamily="34" charset="0"/>
              </a:rPr>
              <a:t>     many of these women didn’t have symptoms of radiation poisoning until much later.</a:t>
            </a:r>
          </a:p>
          <a:p>
            <a:pPr algn="just">
              <a:lnSpc>
                <a:spcPct val="100000"/>
              </a:lnSpc>
              <a:spcBef>
                <a:spcPts val="0"/>
              </a:spcBef>
            </a:pPr>
            <a:r>
              <a:rPr lang="en-US" sz="1400" dirty="0">
                <a:latin typeface="Arial" panose="020B0604020202020204" pitchFamily="34" charset="0"/>
                <a:cs typeface="Arial" panose="020B0604020202020204" pitchFamily="34" charset="0"/>
              </a:rPr>
              <a:t>In 1925, </a:t>
            </a:r>
            <a:r>
              <a:rPr lang="en-US" sz="1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Harrison Martland </a:t>
            </a:r>
            <a:r>
              <a:rPr lang="en-US" sz="1400" dirty="0">
                <a:latin typeface="Arial" panose="020B0604020202020204" pitchFamily="34" charset="0"/>
                <a:cs typeface="Arial" panose="020B0604020202020204" pitchFamily="34" charset="0"/>
              </a:rPr>
              <a:t>studied the issue for himself &amp; reopened the case of </a:t>
            </a:r>
            <a:r>
              <a:rPr lang="en-US" sz="1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Mollie Maggia</a:t>
            </a:r>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lvl="1" algn="just">
              <a:lnSpc>
                <a:spcPct val="100000"/>
              </a:lnSpc>
              <a:spcBef>
                <a:spcPts val="0"/>
              </a:spcBef>
            </a:pPr>
            <a:r>
              <a:rPr lang="en-US" sz="1400" dirty="0">
                <a:latin typeface="Arial" panose="020B0604020202020204" pitchFamily="34" charset="0"/>
                <a:cs typeface="Arial" panose="020B0604020202020204" pitchFamily="34" charset="0"/>
              </a:rPr>
              <a:t>Mollie had died in 1922. </a:t>
            </a:r>
            <a:r>
              <a:rPr kumimoji="0" lang="en-US" sz="14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Mollie’s</a:t>
            </a:r>
            <a:r>
              <a:rPr lang="en-US" sz="1400" dirty="0">
                <a:latin typeface="Arial" panose="020B0604020202020204" pitchFamily="34" charset="0"/>
                <a:cs typeface="Arial" panose="020B0604020202020204" pitchFamily="34" charset="0"/>
              </a:rPr>
              <a:t> body was exhumed on October 16, 1927. </a:t>
            </a:r>
          </a:p>
          <a:p>
            <a:pPr marL="457200" lvl="1" algn="just">
              <a:lnSpc>
                <a:spcPct val="100000"/>
              </a:lnSpc>
              <a:spcBef>
                <a:spcPts val="0"/>
              </a:spcBef>
            </a:pPr>
            <a:r>
              <a:rPr lang="en-US" sz="1400" dirty="0">
                <a:latin typeface="Arial" panose="020B0604020202020204" pitchFamily="34" charset="0"/>
                <a:cs typeface="Arial" panose="020B0604020202020204" pitchFamily="34" charset="0"/>
              </a:rPr>
              <a:t>The autopsy confirmed that her bones were </a:t>
            </a:r>
            <a:r>
              <a:rPr lang="en-US" sz="1400" i="1" u="sng" dirty="0">
                <a:latin typeface="Arial" panose="020B0604020202020204" pitchFamily="34" charset="0"/>
                <a:cs typeface="Arial" panose="020B0604020202020204" pitchFamily="34" charset="0"/>
              </a:rPr>
              <a:t>highly radioactive</a:t>
            </a:r>
            <a:r>
              <a:rPr lang="en-US" sz="1400" dirty="0">
                <a:latin typeface="Arial" panose="020B0604020202020204" pitchFamily="34" charset="0"/>
                <a:cs typeface="Arial" panose="020B0604020202020204" pitchFamily="34" charset="0"/>
              </a:rPr>
              <a:t>.                                              </a:t>
            </a:r>
          </a:p>
          <a:p>
            <a:pPr algn="just">
              <a:lnSpc>
                <a:spcPct val="100000"/>
              </a:lnSpc>
              <a:spcBef>
                <a:spcPts val="0"/>
              </a:spcBef>
            </a:pPr>
            <a:r>
              <a:rPr lang="en-US" sz="1400" dirty="0">
                <a:latin typeface="Arial" panose="020B0604020202020204" pitchFamily="34" charset="0"/>
                <a:cs typeface="Arial" panose="020B0604020202020204" pitchFamily="34" charset="0"/>
              </a:rPr>
              <a:t>It took U.S. Radium dial painter </a:t>
            </a:r>
            <a:r>
              <a:rPr lang="en-US" sz="1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Grace Fryer </a:t>
            </a:r>
            <a:r>
              <a:rPr lang="en-US" sz="1400" dirty="0">
                <a:latin typeface="Arial" panose="020B0604020202020204" pitchFamily="34" charset="0"/>
                <a:cs typeface="Arial" panose="020B0604020202020204" pitchFamily="34" charset="0"/>
              </a:rPr>
              <a:t>2 years to find a lawyer.  On May 18, 1927, </a:t>
            </a:r>
            <a:r>
              <a:rPr lang="en-US" sz="1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Raymond Berry</a:t>
            </a:r>
            <a:r>
              <a:rPr lang="en-US" sz="1400" dirty="0">
                <a:latin typeface="Arial" panose="020B0604020202020204" pitchFamily="34" charset="0"/>
                <a:cs typeface="Arial" panose="020B0604020202020204" pitchFamily="34" charset="0"/>
              </a:rPr>
              <a:t>, a young Newark</a:t>
            </a:r>
          </a:p>
          <a:p>
            <a:pPr marL="0" indent="0" algn="just">
              <a:lnSpc>
                <a:spcPct val="100000"/>
              </a:lnSpc>
              <a:spcBef>
                <a:spcPts val="0"/>
              </a:spcBef>
              <a:buNone/>
            </a:pPr>
            <a:r>
              <a:rPr lang="en-US" sz="1400" dirty="0">
                <a:latin typeface="Arial" panose="020B0604020202020204" pitchFamily="34" charset="0"/>
                <a:cs typeface="Arial" panose="020B0604020202020204" pitchFamily="34" charset="0"/>
              </a:rPr>
              <a:t>     was willing to take her case. She was joined by 4 others: </a:t>
            </a:r>
            <a:r>
              <a:rPr lang="en-US" sz="1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Edna Hussman, Katherine Schaub, &amp; sisters Quinta McDonald &amp; Albina Larice</a:t>
            </a:r>
            <a:r>
              <a:rPr lang="en-US" sz="1400" dirty="0">
                <a:latin typeface="Arial" panose="020B0604020202020204" pitchFamily="34" charset="0"/>
                <a:cs typeface="Arial" panose="020B0604020202020204" pitchFamily="34" charset="0"/>
              </a:rPr>
              <a:t>.</a:t>
            </a:r>
          </a:p>
          <a:p>
            <a:pPr marL="457200" lvl="1" algn="just">
              <a:lnSpc>
                <a:spcPct val="100000"/>
              </a:lnSpc>
              <a:spcBef>
                <a:spcPts val="0"/>
              </a:spcBef>
            </a:pPr>
            <a:r>
              <a:rPr lang="en-US" sz="1400" dirty="0">
                <a:latin typeface="Arial" panose="020B0604020202020204" pitchFamily="34" charset="0"/>
                <a:cs typeface="Arial" panose="020B0604020202020204" pitchFamily="34" charset="0"/>
              </a:rPr>
              <a:t>The women were unable to claim relief under the Workers’ Compensation statute. Eight other states, including NJ, had a provision containing an exclusive listing of </a:t>
            </a:r>
            <a:r>
              <a:rPr lang="en-US" sz="1400" dirty="0">
                <a:highlight>
                  <a:srgbClr val="00FFFF"/>
                </a:highlight>
                <a:latin typeface="Arial" panose="020B0604020202020204" pitchFamily="34" charset="0"/>
                <a:cs typeface="Arial" panose="020B0604020202020204" pitchFamily="34" charset="0"/>
              </a:rPr>
              <a:t>9 compensable occupational diseases </a:t>
            </a:r>
            <a:r>
              <a:rPr lang="en-US" sz="1400" dirty="0">
                <a:latin typeface="Arial" panose="020B0604020202020204" pitchFamily="34" charset="0"/>
                <a:cs typeface="Arial" panose="020B0604020202020204" pitchFamily="34" charset="0"/>
              </a:rPr>
              <a:t>such as </a:t>
            </a:r>
            <a:r>
              <a:rPr lang="en-US" sz="1400" dirty="0">
                <a:highlight>
                  <a:srgbClr val="FFFF00"/>
                </a:highlight>
                <a:latin typeface="Arial" panose="020B0604020202020204" pitchFamily="34" charset="0"/>
                <a:cs typeface="Arial" panose="020B0604020202020204" pitchFamily="34" charset="0"/>
              </a:rPr>
              <a:t>anthrax, &amp; lead, mercury, phosphorus, &amp; wood alcohol poisoning</a:t>
            </a:r>
            <a:r>
              <a:rPr lang="en-US" sz="1400" dirty="0">
                <a:latin typeface="Arial" panose="020B0604020202020204" pitchFamily="34" charset="0"/>
                <a:cs typeface="Arial" panose="020B0604020202020204" pitchFamily="34" charset="0"/>
              </a:rPr>
              <a:t>. Radiation poisoning, a relatively new &amp; rare malady, was not included on the list of compensable diseases.</a:t>
            </a:r>
          </a:p>
          <a:p>
            <a:pPr marL="457200" lvl="1" algn="just">
              <a:lnSpc>
                <a:spcPct val="100000"/>
              </a:lnSpc>
              <a:spcBef>
                <a:spcPts val="0"/>
              </a:spcBef>
            </a:pPr>
            <a:r>
              <a:rPr lang="en-US" sz="1400" dirty="0">
                <a:latin typeface="Arial" panose="020B0604020202020204" pitchFamily="34" charset="0"/>
                <a:cs typeface="Arial" panose="020B0604020202020204" pitchFamily="34" charset="0"/>
              </a:rPr>
              <a:t>Berry alleged that U.S. Radium’s misrepresentation of scientific opinion &amp; campaign of misinformation was the reason </a:t>
            </a:r>
          </a:p>
          <a:p>
            <a:pPr marL="228600" lvl="1" indent="0" algn="just">
              <a:lnSpc>
                <a:spcPct val="100000"/>
              </a:lnSpc>
              <a:spcBef>
                <a:spcPts val="0"/>
              </a:spcBef>
              <a:buNone/>
            </a:pPr>
            <a:r>
              <a:rPr lang="en-US" sz="1400" dirty="0">
                <a:latin typeface="Arial" panose="020B0604020202020204" pitchFamily="34" charset="0"/>
                <a:cs typeface="Arial" panose="020B0604020202020204" pitchFamily="34" charset="0"/>
              </a:rPr>
              <a:t>      that the women were not informed &amp; did not take legal action within the statute of limitations</a:t>
            </a:r>
          </a:p>
          <a:p>
            <a:pPr marL="457200" lvl="1" algn="just">
              <a:lnSpc>
                <a:spcPct val="100000"/>
              </a:lnSpc>
              <a:spcBef>
                <a:spcPts val="0"/>
              </a:spcBef>
            </a:pPr>
            <a:r>
              <a:rPr lang="en-US" sz="1400" dirty="0">
                <a:highlight>
                  <a:srgbClr val="FFFF00"/>
                </a:highlight>
                <a:latin typeface="Arial" panose="020B0604020202020204" pitchFamily="34" charset="0"/>
                <a:cs typeface="Arial" panose="020B0604020202020204" pitchFamily="34" charset="0"/>
              </a:rPr>
              <a:t>In NJ the Statue of Limitation clock started at the end of employment, </a:t>
            </a:r>
            <a:r>
              <a:rPr lang="en-US" sz="1400" b="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NOT</a:t>
            </a:r>
            <a:r>
              <a:rPr lang="en-US" sz="1400" dirty="0">
                <a:highlight>
                  <a:srgbClr val="FFFF00"/>
                </a:highlight>
                <a:latin typeface="Arial" panose="020B0604020202020204" pitchFamily="34" charset="0"/>
                <a:cs typeface="Arial" panose="020B0604020202020204" pitchFamily="34" charset="0"/>
              </a:rPr>
              <a:t> inception of Disease</a:t>
            </a:r>
          </a:p>
          <a:p>
            <a:pPr marL="228600" marR="0" lvl="0" indent="-228600" algn="just"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They sought </a:t>
            </a:r>
            <a:r>
              <a:rPr lang="en-US" sz="1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$250,000 each in damages.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took eight appeals before the former radium girls finally had a victory, in October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1939</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US" sz="1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00000"/>
              </a:lnSpc>
              <a:spcBef>
                <a:spcPts val="0"/>
              </a:spcBef>
              <a:spcAft>
                <a:spcPts val="100"/>
              </a:spcAft>
            </a:pPr>
            <a:r>
              <a:rPr lang="en-US" sz="1400" b="0" i="0" dirty="0">
                <a:solidFill>
                  <a:srgbClr val="000000"/>
                </a:solidFill>
                <a:effectLst/>
                <a:latin typeface="Arial" panose="020B0604020202020204" pitchFamily="34" charset="0"/>
                <a:cs typeface="Arial" panose="020B0604020202020204" pitchFamily="34" charset="0"/>
              </a:rPr>
              <a:t>Berry, hired physicist </a:t>
            </a:r>
            <a:r>
              <a:rPr lang="en-US" sz="1400" b="0"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Elizabeth Hughes, </a:t>
            </a:r>
            <a:r>
              <a:rPr lang="en-US" sz="1400" b="0" dirty="0">
                <a:solidFill>
                  <a:srgbClr val="000000"/>
                </a:solidFill>
                <a:latin typeface="Arial" panose="020B0604020202020204" pitchFamily="34" charset="0"/>
                <a:cs typeface="Arial" panose="020B0604020202020204" pitchFamily="34" charset="0"/>
              </a:rPr>
              <a:t>from the </a:t>
            </a:r>
            <a:r>
              <a:rPr lang="en-US" sz="1400" b="1" dirty="0">
                <a:latin typeface="Arial" panose="020B0604020202020204" pitchFamily="34" charset="0"/>
                <a:cs typeface="Arial" panose="020B0604020202020204" pitchFamily="34" charset="0"/>
              </a:rPr>
              <a:t>N</a:t>
            </a:r>
            <a:r>
              <a:rPr lang="en-US" sz="1400" dirty="0">
                <a:latin typeface="Arial" panose="020B0604020202020204" pitchFamily="34" charset="0"/>
                <a:cs typeface="Arial" panose="020B0604020202020204" pitchFamily="34" charset="0"/>
              </a:rPr>
              <a:t>ational </a:t>
            </a:r>
            <a:r>
              <a:rPr lang="en-US" sz="1400" b="1" dirty="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ureau of </a:t>
            </a:r>
            <a:r>
              <a:rPr lang="en-US" sz="1400" b="1"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tandards </a:t>
            </a:r>
            <a:r>
              <a:rPr lang="en-US" sz="1400" b="0" i="0" dirty="0">
                <a:solidFill>
                  <a:srgbClr val="000000"/>
                </a:solidFill>
                <a:effectLst/>
                <a:latin typeface="Arial" panose="020B0604020202020204" pitchFamily="34" charset="0"/>
                <a:cs typeface="Arial" panose="020B0604020202020204" pitchFamily="34" charset="0"/>
              </a:rPr>
              <a:t>who used an electroscope to </a:t>
            </a:r>
            <a:r>
              <a:rPr lang="en-US" sz="1400" b="0" i="0" dirty="0">
                <a:effectLst/>
                <a:latin typeface="Arial" panose="020B0604020202020204" pitchFamily="34" charset="0"/>
                <a:cs typeface="Arial" panose="020B0604020202020204" pitchFamily="34" charset="0"/>
              </a:rPr>
              <a:t>measure radioactivity</a:t>
            </a:r>
            <a:r>
              <a:rPr lang="en-US" sz="1400" b="0" i="0" dirty="0">
                <a:solidFill>
                  <a:srgbClr val="000000"/>
                </a:solidFill>
                <a:effectLst/>
                <a:latin typeface="Arial" panose="020B0604020202020204" pitchFamily="34" charset="0"/>
                <a:cs typeface="Arial" panose="020B0604020202020204" pitchFamily="34" charset="0"/>
              </a:rPr>
              <a:t> in the</a:t>
            </a:r>
          </a:p>
          <a:p>
            <a:pPr marL="0" indent="0" algn="just">
              <a:lnSpc>
                <a:spcPct val="100000"/>
              </a:lnSpc>
              <a:spcBef>
                <a:spcPts val="0"/>
              </a:spcBef>
              <a:spcAft>
                <a:spcPts val="100"/>
              </a:spcAft>
              <a:buNone/>
            </a:pPr>
            <a:r>
              <a:rPr lang="en-US" sz="1400" dirty="0">
                <a:solidFill>
                  <a:srgbClr val="000000"/>
                </a:solidFill>
                <a:latin typeface="Arial" panose="020B0604020202020204" pitchFamily="34" charset="0"/>
                <a:cs typeface="Arial" panose="020B0604020202020204" pitchFamily="34" charset="0"/>
              </a:rPr>
              <a:t>     </a:t>
            </a:r>
            <a:r>
              <a:rPr lang="en-US" sz="1400" b="0" i="0" dirty="0">
                <a:solidFill>
                  <a:srgbClr val="000000"/>
                </a:solidFill>
                <a:effectLst/>
                <a:latin typeface="Arial" panose="020B0604020202020204" pitchFamily="34" charset="0"/>
                <a:cs typeface="Arial" panose="020B0604020202020204" pitchFamily="34" charset="0"/>
              </a:rPr>
              <a:t>breath of the 5 dial painters. </a:t>
            </a:r>
            <a:r>
              <a:rPr lang="en-US" sz="1400" b="0" i="0" dirty="0">
                <a:effectLst/>
                <a:latin typeface="Arial" panose="020B0604020202020204" pitchFamily="34" charset="0"/>
                <a:cs typeface="Arial" panose="020B0604020202020204" pitchFamily="34" charset="0"/>
              </a:rPr>
              <a:t>Hughes testified that</a:t>
            </a:r>
            <a:r>
              <a:rPr lang="en-US" sz="1400" b="0" i="0" dirty="0">
                <a:solidFill>
                  <a:srgbClr val="000000"/>
                </a:solidFill>
                <a:effectLst/>
                <a:latin typeface="Arial" panose="020B0604020202020204" pitchFamily="34" charset="0"/>
                <a:cs typeface="Arial" panose="020B0604020202020204" pitchFamily="34" charset="0"/>
              </a:rPr>
              <a:t> all 5 women had ingested enough radium that their breath was toxic.</a:t>
            </a:r>
            <a:endParaRPr lang="en-US" sz="1400" dirty="0">
              <a:latin typeface="Arial" panose="020B0604020202020204" pitchFamily="34" charset="0"/>
              <a:cs typeface="Arial" panose="020B0604020202020204" pitchFamily="34" charset="0"/>
            </a:endParaRPr>
          </a:p>
          <a:p>
            <a:pPr algn="just">
              <a:lnSpc>
                <a:spcPct val="100000"/>
              </a:lnSpc>
              <a:spcBef>
                <a:spcPts val="0"/>
              </a:spcBef>
              <a:spcAft>
                <a:spcPts val="100"/>
              </a:spcAft>
            </a:pPr>
            <a:r>
              <a:rPr lang="en-US" sz="1400" dirty="0">
                <a:latin typeface="Arial" panose="020B0604020202020204" pitchFamily="34" charset="0"/>
                <a:cs typeface="Arial" panose="020B0604020202020204" pitchFamily="34" charset="0"/>
              </a:rPr>
              <a:t>U.S. District Court Judge </a:t>
            </a:r>
            <a:r>
              <a:rPr lang="en-US" sz="1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William Clark, </a:t>
            </a:r>
            <a:r>
              <a:rPr lang="en-US" sz="1400" dirty="0">
                <a:highlight>
                  <a:srgbClr val="00FFFF"/>
                </a:highlight>
                <a:latin typeface="Arial" panose="020B0604020202020204" pitchFamily="34" charset="0"/>
                <a:cs typeface="Arial" panose="020B0604020202020204" pitchFamily="34" charset="0"/>
              </a:rPr>
              <a:t>(a USRC stockholder), </a:t>
            </a:r>
            <a:r>
              <a:rPr lang="en-US" sz="1400" dirty="0">
                <a:latin typeface="Arial" panose="020B0604020202020204" pitchFamily="34" charset="0"/>
                <a:cs typeface="Arial" panose="020B0604020202020204" pitchFamily="34" charset="0"/>
              </a:rPr>
              <a:t>mediated an out-of-court settlement, in 1928, in which the 5 young women settled with the company, which admitted no wrongdoing. They were given </a:t>
            </a:r>
            <a:r>
              <a:rPr lang="en-US" sz="1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$10,000 each &amp; $600 </a:t>
            </a:r>
            <a:r>
              <a:rPr lang="en-US" sz="1400" dirty="0">
                <a:latin typeface="Arial" panose="020B0604020202020204" pitchFamily="34" charset="0"/>
                <a:cs typeface="Arial" panose="020B0604020202020204" pitchFamily="34" charset="0"/>
              </a:rPr>
              <a:t>a year for each year they lived, plus have their medical &amp; legal expenses paid. They all died by 1932.</a:t>
            </a:r>
          </a:p>
          <a:p>
            <a:pPr algn="just">
              <a:lnSpc>
                <a:spcPct val="100000"/>
              </a:lnSpc>
              <a:spcBef>
                <a:spcPts val="0"/>
              </a:spcBef>
              <a:spcAft>
                <a:spcPts val="100"/>
              </a:spcAft>
            </a:pPr>
            <a:r>
              <a:rPr lang="en-US" sz="1400" dirty="0">
                <a:latin typeface="Arial" panose="020B0604020202020204" pitchFamily="34" charset="0"/>
                <a:cs typeface="Arial" panose="020B0604020202020204" pitchFamily="34" charset="0"/>
              </a:rPr>
              <a:t>It wasn’t until </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1938</a:t>
            </a:r>
            <a:r>
              <a:rPr lang="en-US" sz="1400" dirty="0">
                <a:latin typeface="Arial" panose="020B0604020202020204" pitchFamily="34" charset="0"/>
                <a:cs typeface="Arial" panose="020B0604020202020204" pitchFamily="34" charset="0"/>
              </a:rPr>
              <a:t> when a dying radium worker named </a:t>
            </a:r>
            <a:r>
              <a:rPr lang="en-US" sz="1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Catherine Wolfe Donohue </a:t>
            </a:r>
            <a:r>
              <a:rPr lang="en-US" sz="1400" dirty="0">
                <a:latin typeface="Arial" panose="020B0604020202020204" pitchFamily="34" charset="0"/>
                <a:cs typeface="Arial" panose="020B0604020202020204" pitchFamily="34" charset="0"/>
              </a:rPr>
              <a:t>successfully sued the </a:t>
            </a:r>
            <a:r>
              <a:rPr lang="en-US" sz="1400" i="1" dirty="0">
                <a:latin typeface="Arial" panose="020B0604020202020204" pitchFamily="34" charset="0"/>
                <a:cs typeface="Arial" panose="020B0604020202020204" pitchFamily="34" charset="0"/>
              </a:rPr>
              <a:t>Radium Dial Co. </a:t>
            </a:r>
            <a:r>
              <a:rPr lang="en-US" sz="1400" dirty="0">
                <a:latin typeface="Arial" panose="020B0604020202020204" pitchFamily="34" charset="0"/>
                <a:cs typeface="Arial" panose="020B0604020202020204" pitchFamily="34" charset="0"/>
              </a:rPr>
              <a:t>in </a:t>
            </a:r>
          </a:p>
          <a:p>
            <a:pPr marL="0" indent="0" algn="just">
              <a:lnSpc>
                <a:spcPct val="100000"/>
              </a:lnSpc>
              <a:spcBef>
                <a:spcPts val="0"/>
              </a:spcBef>
              <a:spcAft>
                <a:spcPts val="100"/>
              </a:spcAft>
              <a:buNone/>
            </a:pPr>
            <a:r>
              <a:rPr lang="en-US" sz="1400" dirty="0">
                <a:latin typeface="Arial" panose="020B0604020202020204" pitchFamily="34" charset="0"/>
                <a:cs typeface="Arial" panose="020B0604020202020204" pitchFamily="34" charset="0"/>
              </a:rPr>
              <a:t>     Ottawa over her illness. As Catherine testified, she appeared ancient &amp; emancipated at only </a:t>
            </a:r>
            <a:r>
              <a:rPr lang="en-US" sz="1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71 pounds</a:t>
            </a:r>
            <a:r>
              <a:rPr lang="en-US" sz="1400" dirty="0">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company only had </a:t>
            </a:r>
          </a:p>
          <a:p>
            <a:pPr marL="0" indent="0" algn="just">
              <a:lnSpc>
                <a:spcPct val="100000"/>
              </a:lnSpc>
              <a:spcBef>
                <a:spcPts val="0"/>
              </a:spcBef>
              <a:spcAft>
                <a:spcPts val="100"/>
              </a:spcAft>
              <a:buNone/>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pay $10,000 to the women, collectively. </a:t>
            </a:r>
            <a:r>
              <a:rPr lang="en-US" sz="1400" dirty="0">
                <a:latin typeface="Arial" panose="020B0604020202020204" pitchFamily="34" charset="0"/>
                <a:cs typeface="Arial" panose="020B0604020202020204" pitchFamily="34" charset="0"/>
              </a:rPr>
              <a:t>RDI’s actions to hush up the scandal went as far as interfering in the girls’ autopsies </a:t>
            </a:r>
          </a:p>
          <a:p>
            <a:pPr marL="0" indent="0" algn="just">
              <a:lnSpc>
                <a:spcPct val="100000"/>
              </a:lnSpc>
              <a:spcBef>
                <a:spcPts val="0"/>
              </a:spcBef>
              <a:spcAft>
                <a:spcPts val="100"/>
              </a:spcAft>
              <a:buNone/>
            </a:pPr>
            <a:r>
              <a:rPr lang="en-US" sz="1400" dirty="0">
                <a:latin typeface="Arial" panose="020B0604020202020204" pitchFamily="34" charset="0"/>
                <a:cs typeface="Arial" panose="020B0604020202020204" pitchFamily="34" charset="0"/>
              </a:rPr>
              <a:t>     when the Illinois workers began to die. </a:t>
            </a:r>
            <a:r>
              <a:rPr lang="en-US" sz="1400" dirty="0">
                <a:highlight>
                  <a:srgbClr val="FFFF00"/>
                </a:highlight>
                <a:latin typeface="Arial" panose="020B0604020202020204" pitchFamily="34" charset="0"/>
                <a:cs typeface="Arial" panose="020B0604020202020204" pitchFamily="34" charset="0"/>
              </a:rPr>
              <a:t>Company officials stole their radium-riddled bones in their callous cover-up.</a:t>
            </a:r>
          </a:p>
          <a:p>
            <a:pPr algn="just">
              <a:lnSpc>
                <a:spcPct val="100000"/>
              </a:lnSpc>
              <a:spcBef>
                <a:spcPts val="0"/>
              </a:spcBef>
              <a:spcAft>
                <a:spcPts val="100"/>
              </a:spcAft>
            </a:pPr>
            <a:r>
              <a:rPr lang="en-US" sz="1400" b="0" i="0" dirty="0">
                <a:solidFill>
                  <a:srgbClr val="000000"/>
                </a:solidFill>
                <a:effectLst/>
                <a:latin typeface="Arial" panose="020B0604020202020204" pitchFamily="34" charset="0"/>
                <a:cs typeface="Arial" panose="020B0604020202020204" pitchFamily="34" charset="0"/>
              </a:rPr>
              <a:t>It is estimated that radium was responsible for the deaths of </a:t>
            </a:r>
            <a:r>
              <a:rPr lang="en-US" sz="1400" b="1" i="0" dirty="0">
                <a:solidFill>
                  <a:srgbClr val="0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112 </a:t>
            </a:r>
            <a:r>
              <a:rPr lang="en-US" sz="1400" i="0" dirty="0">
                <a:solidFill>
                  <a:srgbClr val="000000"/>
                </a:solidFill>
                <a:latin typeface="Arial" panose="020B0604020202020204" pitchFamily="34" charset="0"/>
                <a:cs typeface="Arial" panose="020B0604020202020204" pitchFamily="34" charset="0"/>
              </a:rPr>
              <a:t>young women.</a:t>
            </a:r>
          </a:p>
          <a:p>
            <a:pPr marL="457200" lvl="1" indent="0" algn="just">
              <a:lnSpc>
                <a:spcPct val="100000"/>
              </a:lnSpc>
              <a:spcBef>
                <a:spcPts val="0"/>
              </a:spcBef>
              <a:spcAft>
                <a:spcPts val="100"/>
              </a:spcAft>
              <a:buNone/>
            </a:pPr>
            <a:r>
              <a:rPr lang="en-US" sz="14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Strange Fact: </a:t>
            </a:r>
            <a:r>
              <a:rPr lang="en-US" sz="1400" dirty="0">
                <a:solidFill>
                  <a:srgbClr val="0070C0"/>
                </a:solidFill>
                <a:latin typeface="Arial" panose="020B0604020202020204" pitchFamily="34" charset="0"/>
                <a:cs typeface="Arial" panose="020B0604020202020204" pitchFamily="34" charset="0"/>
              </a:rPr>
              <a:t>The distance between West Orange &amp; Greenwich Village is 17 miles, yet the union movement started in 1911 at the Triangle Shirtwaist factory never reached Orange, NJ, so the Radium Girls never received support in their struggles from a union.</a:t>
            </a:r>
          </a:p>
        </p:txBody>
      </p:sp>
      <p:sp>
        <p:nvSpPr>
          <p:cNvPr id="4" name="Date Placeholder 3">
            <a:extLst>
              <a:ext uri="{FF2B5EF4-FFF2-40B4-BE49-F238E27FC236}">
                <a16:creationId xmlns:a16="http://schemas.microsoft.com/office/drawing/2014/main" id="{B90428B7-99AB-13AE-5E91-7B1021CB1F3C}"/>
              </a:ext>
            </a:extLst>
          </p:cNvPr>
          <p:cNvSpPr>
            <a:spLocks noGrp="1"/>
          </p:cNvSpPr>
          <p:nvPr>
            <p:ph type="dt" sz="half" idx="10"/>
          </p:nvPr>
        </p:nvSpPr>
        <p:spPr/>
        <p:txBody>
          <a:bodyPr/>
          <a:lstStyle/>
          <a:p>
            <a:fld id="{FE3FF62C-E9F2-410E-98EC-2ACB03F846E7}" type="datetime1">
              <a:rPr lang="en-US" smtClean="0"/>
              <a:t>9/18/2024</a:t>
            </a:fld>
            <a:endParaRPr lang="en-US" dirty="0"/>
          </a:p>
        </p:txBody>
      </p:sp>
      <p:sp>
        <p:nvSpPr>
          <p:cNvPr id="5" name="Footer Placeholder 4">
            <a:extLst>
              <a:ext uri="{FF2B5EF4-FFF2-40B4-BE49-F238E27FC236}">
                <a16:creationId xmlns:a16="http://schemas.microsoft.com/office/drawing/2014/main" id="{A742C1F9-156D-004C-BAC3-B45B67785F7E}"/>
              </a:ext>
            </a:extLst>
          </p:cNvPr>
          <p:cNvSpPr>
            <a:spLocks noGrp="1"/>
          </p:cNvSpPr>
          <p:nvPr>
            <p:ph type="ftr" sz="quarter" idx="11"/>
          </p:nvPr>
        </p:nvSpPr>
        <p:spPr/>
        <p:txBody>
          <a:bodyPr/>
          <a:lstStyle/>
          <a:p>
            <a:r>
              <a:rPr lang="en-US"/>
              <a:t>The Preventable Tragedy of The Radium Girls</a:t>
            </a:r>
            <a:endParaRPr lang="en-US" dirty="0"/>
          </a:p>
        </p:txBody>
      </p:sp>
      <p:sp>
        <p:nvSpPr>
          <p:cNvPr id="6" name="Slide Number Placeholder 5">
            <a:extLst>
              <a:ext uri="{FF2B5EF4-FFF2-40B4-BE49-F238E27FC236}">
                <a16:creationId xmlns:a16="http://schemas.microsoft.com/office/drawing/2014/main" id="{5725A17A-40D1-7593-84B3-790990EF488A}"/>
              </a:ext>
            </a:extLst>
          </p:cNvPr>
          <p:cNvSpPr>
            <a:spLocks noGrp="1"/>
          </p:cNvSpPr>
          <p:nvPr>
            <p:ph type="sldNum" sz="quarter" idx="12"/>
          </p:nvPr>
        </p:nvSpPr>
        <p:spPr/>
        <p:txBody>
          <a:bodyPr/>
          <a:lstStyle/>
          <a:p>
            <a:fld id="{452CB5AF-56B2-4F61-AE76-F487D0BF94A4}" type="slidenum">
              <a:rPr lang="en-US" smtClean="0"/>
              <a:t>18</a:t>
            </a:fld>
            <a:endParaRPr lang="en-US" dirty="0"/>
          </a:p>
        </p:txBody>
      </p:sp>
      <p:grpSp>
        <p:nvGrpSpPr>
          <p:cNvPr id="11" name="Group 10">
            <a:extLst>
              <a:ext uri="{FF2B5EF4-FFF2-40B4-BE49-F238E27FC236}">
                <a16:creationId xmlns:a16="http://schemas.microsoft.com/office/drawing/2014/main" id="{1BDE48A1-51D2-8E5E-039F-FDA9096A2E10}"/>
              </a:ext>
            </a:extLst>
          </p:cNvPr>
          <p:cNvGrpSpPr/>
          <p:nvPr/>
        </p:nvGrpSpPr>
        <p:grpSpPr>
          <a:xfrm>
            <a:off x="10229850" y="114300"/>
            <a:ext cx="1889117" cy="1895475"/>
            <a:chOff x="10118912" y="360362"/>
            <a:chExt cx="1563033" cy="1892717"/>
          </a:xfrm>
        </p:grpSpPr>
        <p:pic>
          <p:nvPicPr>
            <p:cNvPr id="8" name="Picture 7" descr="A person with short hair wearing a pearl necklace&#10;&#10;Description automatically generated">
              <a:extLst>
                <a:ext uri="{FF2B5EF4-FFF2-40B4-BE49-F238E27FC236}">
                  <a16:creationId xmlns:a16="http://schemas.microsoft.com/office/drawing/2014/main" id="{8A10BB40-8E96-F75E-84F7-2EAA36EAB88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000"/>
                      </a14:imgEffect>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a:off x="10118912" y="360362"/>
              <a:ext cx="1563033" cy="1876975"/>
            </a:xfrm>
            <a:prstGeom prst="ellipse">
              <a:avLst/>
            </a:prstGeom>
            <a:ln w="12700" cap="rnd">
              <a:solidFill>
                <a:srgbClr val="333333"/>
              </a:solid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sp useBgFill="1">
          <p:nvSpPr>
            <p:cNvPr id="10" name="TextBox 9">
              <a:extLst>
                <a:ext uri="{FF2B5EF4-FFF2-40B4-BE49-F238E27FC236}">
                  <a16:creationId xmlns:a16="http://schemas.microsoft.com/office/drawing/2014/main" id="{1738EA70-3B08-194C-ABB2-25498D2AF169}"/>
                </a:ext>
              </a:extLst>
            </p:cNvPr>
            <p:cNvSpPr txBox="1"/>
            <p:nvPr/>
          </p:nvSpPr>
          <p:spPr>
            <a:xfrm>
              <a:off x="10267951" y="1914525"/>
              <a:ext cx="1281120" cy="338554"/>
            </a:xfrm>
            <a:prstGeom prst="rect">
              <a:avLst/>
            </a:prstGeom>
          </p:spPr>
          <p:txBody>
            <a:bodyPr wrap="none" rtlCol="0">
              <a:spAutoFit/>
            </a:bodyPr>
            <a:lstStyle/>
            <a:p>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Grace Fryer</a:t>
              </a:r>
            </a:p>
          </p:txBody>
        </p:sp>
      </p:grpSp>
      <p:pic>
        <p:nvPicPr>
          <p:cNvPr id="14" name="Picture 13" descr="A close-up of a person's face&#10;&#10;Description automatically generated">
            <a:extLst>
              <a:ext uri="{FF2B5EF4-FFF2-40B4-BE49-F238E27FC236}">
                <a16:creationId xmlns:a16="http://schemas.microsoft.com/office/drawing/2014/main" id="{E38CECCB-5F9F-AB56-AC63-EBA33C62E74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rot="20938654">
            <a:off x="10739202" y="4602732"/>
            <a:ext cx="870210" cy="1225646"/>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1799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154634-306B-E535-405C-2D18E424DD7F}"/>
              </a:ext>
            </a:extLst>
          </p:cNvPr>
          <p:cNvSpPr>
            <a:spLocks noGrp="1"/>
          </p:cNvSpPr>
          <p:nvPr>
            <p:ph type="title"/>
          </p:nvPr>
        </p:nvSpPr>
        <p:spPr>
          <a:xfrm>
            <a:off x="4019551" y="18289"/>
            <a:ext cx="8169402" cy="697474"/>
          </a:xfrm>
        </p:spPr>
        <p:txBody>
          <a:bodyPr anchor="b">
            <a:normAutofit/>
          </a:bodyPr>
          <a:lstStyle/>
          <a:p>
            <a:pPr algn="ctr"/>
            <a:r>
              <a:rPr lang="en-US" sz="4000" dirty="0">
                <a:solidFill>
                  <a:schemeClr val="accent6">
                    <a:lumMod val="50000"/>
                  </a:schemeClr>
                </a:solidFill>
                <a:latin typeface="Arial Black" panose="020B0A04020102020204" pitchFamily="34" charset="0"/>
              </a:rPr>
              <a:t>Statue to the Victims</a:t>
            </a:r>
          </a:p>
        </p:txBody>
      </p:sp>
      <p:sp>
        <p:nvSpPr>
          <p:cNvPr id="205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1FDBD7-6A0A-F290-1E41-85D963F6B9B3}"/>
              </a:ext>
            </a:extLst>
          </p:cNvPr>
          <p:cNvSpPr>
            <a:spLocks noGrp="1"/>
          </p:cNvSpPr>
          <p:nvPr>
            <p:ph idx="1"/>
          </p:nvPr>
        </p:nvSpPr>
        <p:spPr>
          <a:xfrm>
            <a:off x="4657345" y="2546213"/>
            <a:ext cx="7125079" cy="4254637"/>
          </a:xfrm>
        </p:spPr>
        <p:txBody>
          <a:bodyPr>
            <a:normAutofit lnSpcReduction="10000"/>
          </a:bodyPr>
          <a:lstStyle/>
          <a:p>
            <a:pPr algn="just"/>
            <a:r>
              <a:rPr lang="en-US" sz="2100" dirty="0">
                <a:latin typeface="Arial" panose="020B0604020202020204" pitchFamily="34" charset="0"/>
                <a:cs typeface="Arial" panose="020B0604020202020204" pitchFamily="34" charset="0"/>
              </a:rPr>
              <a:t>Local unions were asked to provide funds &amp; gentle political pressure. The town eventually commissioned Madeline's father, sculptor </a:t>
            </a:r>
            <a:r>
              <a:rPr lang="en-US" sz="21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William Piller, </a:t>
            </a:r>
            <a:r>
              <a:rPr lang="en-US" sz="2100" dirty="0">
                <a:latin typeface="Arial" panose="020B0604020202020204" pitchFamily="34" charset="0"/>
                <a:cs typeface="Arial" panose="020B0604020202020204" pitchFamily="34" charset="0"/>
              </a:rPr>
              <a:t>to create a life-size bronze statue of a </a:t>
            </a:r>
            <a:r>
              <a:rPr lang="en-US" sz="2100" b="1"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Girl</a:t>
            </a:r>
            <a:r>
              <a:rPr lang="en-US" sz="2100" dirty="0">
                <a:latin typeface="Arial" panose="020B0604020202020204" pitchFamily="34" charset="0"/>
                <a:cs typeface="Arial" panose="020B0604020202020204" pitchFamily="34" charset="0"/>
              </a:rPr>
              <a:t>, which was </a:t>
            </a:r>
            <a:r>
              <a:rPr lang="en-US"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unveiled </a:t>
            </a:r>
            <a:r>
              <a:rPr lang="en-US"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 2, 2011 </a:t>
            </a:r>
            <a:r>
              <a:rPr lang="en-US" sz="2100" dirty="0">
                <a:latin typeface="Arial" panose="020B0604020202020204" pitchFamily="34" charset="0"/>
                <a:cs typeface="Arial" panose="020B0604020202020204" pitchFamily="34" charset="0"/>
              </a:rPr>
              <a:t>&amp;</a:t>
            </a:r>
            <a:r>
              <a:rPr lang="en-US"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known as </a:t>
            </a:r>
            <a:r>
              <a:rPr lang="en-US" sz="2100" b="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Dial Painter Day</a:t>
            </a:r>
          </a:p>
          <a:p>
            <a:pPr algn="just"/>
            <a:r>
              <a:rPr lang="en-US" sz="2400" dirty="0">
                <a:latin typeface="Arial" panose="020B0604020202020204" pitchFamily="34" charset="0"/>
                <a:cs typeface="Arial" panose="020B0604020202020204" pitchFamily="34" charset="0"/>
              </a:rPr>
              <a:t>The statue is of a young 1920s woman with paintbrushes in one hand &amp; a tulip in the other. Her long-sleeved blouse makes it impossible to tell if she's wearing </a:t>
            </a:r>
            <a:r>
              <a:rPr lang="en-US" sz="2400" i="1" u="sng" dirty="0">
                <a:latin typeface="Arial" panose="020B0604020202020204" pitchFamily="34" charset="0"/>
                <a:cs typeface="Arial" panose="020B0604020202020204" pitchFamily="34" charset="0"/>
              </a:rPr>
              <a:t>a wristwatch of doom</a:t>
            </a:r>
            <a:r>
              <a:rPr lang="en-US" sz="2400" dirty="0">
                <a:latin typeface="Arial" panose="020B0604020202020204" pitchFamily="34" charset="0"/>
                <a:cs typeface="Arial" panose="020B0604020202020204" pitchFamily="34" charset="0"/>
              </a:rPr>
              <a:t>. But the tulip bulb she holds is </a:t>
            </a:r>
            <a:r>
              <a:rPr lang="en-US" sz="2400" i="1"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limp</a:t>
            </a:r>
            <a:r>
              <a:rPr lang="en-US" sz="2400" dirty="0">
                <a:latin typeface="Arial" panose="020B0604020202020204" pitchFamily="34" charset="0"/>
                <a:cs typeface="Arial" panose="020B0604020202020204" pitchFamily="34" charset="0"/>
              </a:rPr>
              <a:t>, suggesting -- at least to us -- a </a:t>
            </a:r>
            <a:r>
              <a:rPr lang="en-US" sz="2400" i="1" dirty="0">
                <a:latin typeface="Arial" panose="020B0604020202020204" pitchFamily="34" charset="0"/>
                <a:cs typeface="Arial" panose="020B0604020202020204" pitchFamily="34" charset="0"/>
              </a:rPr>
              <a:t>canary-in-a-coal-mine</a:t>
            </a:r>
            <a:r>
              <a:rPr lang="en-US" sz="2400" dirty="0">
                <a:latin typeface="Arial" panose="020B0604020202020204" pitchFamily="34" charset="0"/>
                <a:cs typeface="Arial" panose="020B0604020202020204" pitchFamily="34" charset="0"/>
              </a:rPr>
              <a:t> situation; </a:t>
            </a:r>
            <a:r>
              <a:rPr lang="en-US" sz="2400" dirty="0">
                <a:highlight>
                  <a:srgbClr val="FFFF00"/>
                </a:highlight>
                <a:latin typeface="Arial" panose="020B0604020202020204" pitchFamily="34" charset="0"/>
                <a:cs typeface="Arial" panose="020B0604020202020204" pitchFamily="34" charset="0"/>
              </a:rPr>
              <a:t>she's knocked the life out of it with her </a:t>
            </a:r>
            <a:r>
              <a:rPr lang="en-US" sz="2400" b="1" dirty="0">
                <a:solidFill>
                  <a:schemeClr val="accent6">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radioactive breath</a:t>
            </a:r>
            <a:r>
              <a:rPr lang="en-US" sz="2400" dirty="0">
                <a:highlight>
                  <a:srgbClr val="FFFF00"/>
                </a:highlight>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EEC8EE1C-2A14-2FB3-827A-CED151FB2721}"/>
              </a:ext>
            </a:extLst>
          </p:cNvPr>
          <p:cNvSpPr>
            <a:spLocks noGrp="1"/>
          </p:cNvSpPr>
          <p:nvPr>
            <p:ph type="dt" sz="half" idx="10"/>
          </p:nvPr>
        </p:nvSpPr>
        <p:spPr>
          <a:xfrm>
            <a:off x="838200" y="6356350"/>
            <a:ext cx="2743200" cy="365125"/>
          </a:xfrm>
        </p:spPr>
        <p:txBody>
          <a:bodyPr>
            <a:normAutofit/>
          </a:bodyPr>
          <a:lstStyle/>
          <a:p>
            <a:pPr>
              <a:spcAft>
                <a:spcPts val="600"/>
              </a:spcAft>
            </a:pPr>
            <a:fld id="{29CEB98B-7281-40A8-9831-A1B663EE38D2}" type="datetime1">
              <a:rPr lang="en-US">
                <a:solidFill>
                  <a:srgbClr val="FFFFFF"/>
                </a:solidFill>
              </a:rPr>
              <a:pPr>
                <a:spcAft>
                  <a:spcPts val="600"/>
                </a:spcAft>
              </a:pPr>
              <a:t>9/18/2024</a:t>
            </a:fld>
            <a:endParaRPr lang="en-US" dirty="0">
              <a:solidFill>
                <a:srgbClr val="FFFFFF"/>
              </a:solidFill>
            </a:endParaRPr>
          </a:p>
        </p:txBody>
      </p:sp>
      <p:sp>
        <p:nvSpPr>
          <p:cNvPr id="5" name="Footer Placeholder 4">
            <a:extLst>
              <a:ext uri="{FF2B5EF4-FFF2-40B4-BE49-F238E27FC236}">
                <a16:creationId xmlns:a16="http://schemas.microsoft.com/office/drawing/2014/main" id="{130E5449-FB98-2982-DEED-9AD90E6686A6}"/>
              </a:ext>
            </a:extLst>
          </p:cNvPr>
          <p:cNvSpPr>
            <a:spLocks noGrp="1"/>
          </p:cNvSpPr>
          <p:nvPr>
            <p:ph type="ftr" sz="quarter" idx="11"/>
          </p:nvPr>
        </p:nvSpPr>
        <p:spPr>
          <a:xfrm>
            <a:off x="5297762" y="6356350"/>
            <a:ext cx="4114800" cy="365125"/>
          </a:xfrm>
        </p:spPr>
        <p:txBody>
          <a:bodyPr>
            <a:normAutofit/>
          </a:bodyPr>
          <a:lstStyle/>
          <a:p>
            <a:pPr algn="l">
              <a:lnSpc>
                <a:spcPct val="90000"/>
              </a:lnSpc>
              <a:spcAft>
                <a:spcPts val="600"/>
              </a:spcAft>
            </a:pPr>
            <a:r>
              <a:rPr lang="en-US" sz="1200" dirty="0"/>
              <a:t>The Preventable Tragedy of The Radium Girls</a:t>
            </a:r>
          </a:p>
        </p:txBody>
      </p:sp>
      <p:sp>
        <p:nvSpPr>
          <p:cNvPr id="6" name="Slide Number Placeholder 5">
            <a:extLst>
              <a:ext uri="{FF2B5EF4-FFF2-40B4-BE49-F238E27FC236}">
                <a16:creationId xmlns:a16="http://schemas.microsoft.com/office/drawing/2014/main" id="{406BE9BB-593E-7DBD-D881-BF1C35269E8E}"/>
              </a:ext>
            </a:extLst>
          </p:cNvPr>
          <p:cNvSpPr>
            <a:spLocks noGrp="1"/>
          </p:cNvSpPr>
          <p:nvPr>
            <p:ph type="sldNum" sz="quarter" idx="12"/>
          </p:nvPr>
        </p:nvSpPr>
        <p:spPr>
          <a:xfrm>
            <a:off x="10052978" y="6356350"/>
            <a:ext cx="1300821" cy="365125"/>
          </a:xfrm>
        </p:spPr>
        <p:txBody>
          <a:bodyPr>
            <a:normAutofit/>
          </a:bodyPr>
          <a:lstStyle/>
          <a:p>
            <a:pPr>
              <a:spcAft>
                <a:spcPts val="600"/>
              </a:spcAft>
            </a:pPr>
            <a:fld id="{452CB5AF-56B2-4F61-AE76-F487D0BF94A4}" type="slidenum">
              <a:rPr lang="en-US" smtClean="0"/>
              <a:pPr>
                <a:spcAft>
                  <a:spcPts val="600"/>
                </a:spcAft>
              </a:pPr>
              <a:t>19</a:t>
            </a:fld>
            <a:endParaRPr lang="en-US" dirty="0"/>
          </a:p>
        </p:txBody>
      </p:sp>
      <p:grpSp>
        <p:nvGrpSpPr>
          <p:cNvPr id="9" name="Group 8">
            <a:extLst>
              <a:ext uri="{FF2B5EF4-FFF2-40B4-BE49-F238E27FC236}">
                <a16:creationId xmlns:a16="http://schemas.microsoft.com/office/drawing/2014/main" id="{4872CCEF-D989-32EB-4AB4-EF80240D167E}"/>
              </a:ext>
            </a:extLst>
          </p:cNvPr>
          <p:cNvGrpSpPr/>
          <p:nvPr/>
        </p:nvGrpSpPr>
        <p:grpSpPr>
          <a:xfrm>
            <a:off x="1" y="10"/>
            <a:ext cx="4657344" cy="6495356"/>
            <a:chOff x="1" y="10"/>
            <a:chExt cx="4657344" cy="6495356"/>
          </a:xfrm>
        </p:grpSpPr>
        <p:pic>
          <p:nvPicPr>
            <p:cNvPr id="2050" name="Picture 2" descr="Radium Girl.">
              <a:extLst>
                <a:ext uri="{FF2B5EF4-FFF2-40B4-BE49-F238E27FC236}">
                  <a16:creationId xmlns:a16="http://schemas.microsoft.com/office/drawing/2014/main" id="{1205B049-FD42-6A22-A2D1-E57D448511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52" r="1" b="6258"/>
            <a:stretch/>
          </p:blipFill>
          <p:spPr bwMode="auto">
            <a:xfrm>
              <a:off x="1" y="10"/>
              <a:ext cx="4657344" cy="64288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0BFE89-42B0-C011-7615-6FBA1B568FE4}"/>
                </a:ext>
              </a:extLst>
            </p:cNvPr>
            <p:cNvSpPr txBox="1"/>
            <p:nvPr/>
          </p:nvSpPr>
          <p:spPr>
            <a:xfrm>
              <a:off x="9525" y="5849035"/>
              <a:ext cx="4276725" cy="646331"/>
            </a:xfrm>
            <a:prstGeom prst="rect">
              <a:avLst/>
            </a:prstGeom>
            <a:blipFill>
              <a:blip r:embed="rId3"/>
              <a:tile tx="0" ty="0" sx="100000" sy="100000" flip="none" algn="tl"/>
            </a:blipFill>
          </p:spPr>
          <p:txBody>
            <a:bodyPr wrap="square">
              <a:spAutoFit/>
            </a:bodyPr>
            <a:lstStyle/>
            <a:p>
              <a:pPr algn="ctr"/>
              <a:r>
                <a:rPr lang="en-US" dirty="0"/>
                <a:t>Marker is at the intersection of Clinton Street &amp; West Jefferson Street in Ottawa</a:t>
              </a:r>
            </a:p>
          </p:txBody>
        </p:sp>
      </p:grpSp>
      <p:sp>
        <p:nvSpPr>
          <p:cNvPr id="7" name="Oval 6">
            <a:extLst>
              <a:ext uri="{FF2B5EF4-FFF2-40B4-BE49-F238E27FC236}">
                <a16:creationId xmlns:a16="http://schemas.microsoft.com/office/drawing/2014/main" id="{73C50BEB-B5A0-B1C8-62EA-F51CB8CBC65A}"/>
              </a:ext>
            </a:extLst>
          </p:cNvPr>
          <p:cNvSpPr/>
          <p:nvPr/>
        </p:nvSpPr>
        <p:spPr>
          <a:xfrm>
            <a:off x="409576" y="1352550"/>
            <a:ext cx="1038224" cy="1022397"/>
          </a:xfrm>
          <a:prstGeom prst="ellipse">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04B70F2-30D8-E787-B2C2-CFE6B8A7A990}"/>
              </a:ext>
            </a:extLst>
          </p:cNvPr>
          <p:cNvSpPr txBox="1"/>
          <p:nvPr/>
        </p:nvSpPr>
        <p:spPr>
          <a:xfrm>
            <a:off x="4362450" y="791192"/>
            <a:ext cx="7826502" cy="1384995"/>
          </a:xfrm>
          <a:prstGeom prst="rect">
            <a:avLst/>
          </a:prstGeom>
          <a:noFill/>
        </p:spPr>
        <p:txBody>
          <a:bodyPr wrap="square" rtlCol="0">
            <a:spAutoFit/>
          </a:bodyPr>
          <a:lstStyle/>
          <a:p>
            <a:pPr algn="just"/>
            <a:r>
              <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2006</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 8th-grade student in </a:t>
            </a:r>
            <a:r>
              <a:rPr kumimoji="0" lang="en-US" sz="2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Ottawa, IL</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1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Madeline Piller</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learned what had happened in her hometown &amp; was amazed that no one else seemed to know about it. She lobbied her elected officials to erect a </a:t>
            </a:r>
            <a:r>
              <a:rPr kumimoji="0" lang="en-US" sz="21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Radium Girl Memorial</a:t>
            </a:r>
            <a:endParaRPr lang="en-US" dirty="0"/>
          </a:p>
        </p:txBody>
      </p:sp>
    </p:spTree>
    <p:extLst>
      <p:ext uri="{BB962C8B-B14F-4D97-AF65-F5344CB8AC3E}">
        <p14:creationId xmlns:p14="http://schemas.microsoft.com/office/powerpoint/2010/main" val="3182921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BCB1-2A75-BE6D-FD46-0969522D08A5}"/>
              </a:ext>
            </a:extLst>
          </p:cNvPr>
          <p:cNvSpPr>
            <a:spLocks noGrp="1"/>
          </p:cNvSpPr>
          <p:nvPr>
            <p:ph type="title"/>
          </p:nvPr>
        </p:nvSpPr>
        <p:spPr>
          <a:xfrm>
            <a:off x="0" y="1"/>
            <a:ext cx="12068175" cy="923330"/>
          </a:xfrm>
        </p:spPr>
        <p:txBody>
          <a:bodyPr/>
          <a:lstStyle/>
          <a:p>
            <a:pPr algn="ctr"/>
            <a:r>
              <a:rPr lang="en-US" dirty="0">
                <a:solidFill>
                  <a:schemeClr val="accent6">
                    <a:lumMod val="50000"/>
                  </a:schemeClr>
                </a:solidFill>
                <a:latin typeface="Arial Black" panose="020B0A04020102020204" pitchFamily="34" charset="0"/>
              </a:rPr>
              <a:t>What is Radium?</a:t>
            </a:r>
          </a:p>
        </p:txBody>
      </p:sp>
      <p:graphicFrame>
        <p:nvGraphicFramePr>
          <p:cNvPr id="9" name="Content Placeholder 8">
            <a:extLst>
              <a:ext uri="{FF2B5EF4-FFF2-40B4-BE49-F238E27FC236}">
                <a16:creationId xmlns:a16="http://schemas.microsoft.com/office/drawing/2014/main" id="{C7705A0D-5157-AC2B-1E22-BB065A5539CD}"/>
              </a:ext>
            </a:extLst>
          </p:cNvPr>
          <p:cNvGraphicFramePr>
            <a:graphicFrameLocks noGrp="1"/>
          </p:cNvGraphicFramePr>
          <p:nvPr>
            <p:ph idx="1"/>
            <p:extLst>
              <p:ext uri="{D42A27DB-BD31-4B8C-83A1-F6EECF244321}">
                <p14:modId xmlns:p14="http://schemas.microsoft.com/office/powerpoint/2010/main" val="2930391075"/>
              </p:ext>
            </p:extLst>
          </p:nvPr>
        </p:nvGraphicFramePr>
        <p:xfrm>
          <a:off x="2266950" y="713008"/>
          <a:ext cx="9420225" cy="1889204"/>
        </p:xfrm>
        <a:graphic>
          <a:graphicData uri="http://schemas.openxmlformats.org/drawingml/2006/table">
            <a:tbl>
              <a:tblPr/>
              <a:tblGrid>
                <a:gridCol w="2678416">
                  <a:extLst>
                    <a:ext uri="{9D8B030D-6E8A-4147-A177-3AD203B41FA5}">
                      <a16:colId xmlns:a16="http://schemas.microsoft.com/office/drawing/2014/main" val="1441988521"/>
                    </a:ext>
                  </a:extLst>
                </a:gridCol>
                <a:gridCol w="6741809">
                  <a:extLst>
                    <a:ext uri="{9D8B030D-6E8A-4147-A177-3AD203B41FA5}">
                      <a16:colId xmlns:a16="http://schemas.microsoft.com/office/drawing/2014/main" val="2149287926"/>
                    </a:ext>
                  </a:extLst>
                </a:gridCol>
              </a:tblGrid>
              <a:tr h="470020">
                <a:tc>
                  <a:txBody>
                    <a:bodyPr/>
                    <a:lstStyle/>
                    <a:p>
                      <a:pPr algn="ctr"/>
                      <a:r>
                        <a:rPr lang="en-US" sz="1800" b="1" dirty="0">
                          <a:effectLst/>
                          <a:latin typeface="Arial" panose="020B0604020202020204" pitchFamily="34" charset="0"/>
                          <a:cs typeface="Arial" panose="020B0604020202020204" pitchFamily="34" charset="0"/>
                        </a:rPr>
                        <a:t>Discovery date</a:t>
                      </a:r>
                      <a:endParaRPr lang="en-US" sz="1800" dirty="0">
                        <a:effectLst/>
                        <a:latin typeface="Arial" panose="020B0604020202020204" pitchFamily="34" charset="0"/>
                        <a:cs typeface="Arial" panose="020B0604020202020204" pitchFamily="34" charset="0"/>
                      </a:endParaRPr>
                    </a:p>
                  </a:txBody>
                  <a:tcPr marL="476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1" i="0" kern="1200" dirty="0">
                          <a:solidFill>
                            <a:schemeClr val="tx1"/>
                          </a:solidFill>
                          <a:effectLst/>
                          <a:latin typeface="Arial" panose="020B0604020202020204" pitchFamily="34" charset="0"/>
                          <a:ea typeface="+mn-ea"/>
                          <a:cs typeface="Arial" panose="020B0604020202020204" pitchFamily="34" charset="0"/>
                        </a:rPr>
                        <a:t>December 21, 1898</a:t>
                      </a:r>
                      <a:r>
                        <a:rPr lang="en-US" sz="1800" b="1" dirty="0">
                          <a:solidFill>
                            <a:schemeClr val="tx1"/>
                          </a:solidFill>
                          <a:effectLst/>
                          <a:latin typeface="Arial" panose="020B0604020202020204" pitchFamily="34" charset="0"/>
                          <a:cs typeface="Arial" panose="020B0604020202020204" pitchFamily="34" charset="0"/>
                        </a:rPr>
                        <a:t> </a:t>
                      </a:r>
                    </a:p>
                  </a:txBody>
                  <a:tcPr marL="476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8894065"/>
                  </a:ext>
                </a:extLst>
              </a:tr>
              <a:tr h="470020">
                <a:tc>
                  <a:txBody>
                    <a:bodyPr/>
                    <a:lstStyle/>
                    <a:p>
                      <a:pPr algn="ctr"/>
                      <a:r>
                        <a:rPr lang="en-US" sz="1800" b="1" dirty="0">
                          <a:effectLst/>
                          <a:latin typeface="Arial" panose="020B0604020202020204" pitchFamily="34" charset="0"/>
                          <a:cs typeface="Arial" panose="020B0604020202020204" pitchFamily="34" charset="0"/>
                        </a:rPr>
                        <a:t>Discovered by</a:t>
                      </a:r>
                      <a:endParaRPr lang="en-US" sz="1800" dirty="0">
                        <a:effectLst/>
                        <a:latin typeface="Arial" panose="020B0604020202020204" pitchFamily="34" charset="0"/>
                        <a:cs typeface="Arial" panose="020B0604020202020204" pitchFamily="34" charset="0"/>
                      </a:endParaRPr>
                    </a:p>
                  </a:txBody>
                  <a:tcPr marL="476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800" b="1" dirty="0">
                          <a:effectLst/>
                          <a:latin typeface="Arial" panose="020B0604020202020204" pitchFamily="34" charset="0"/>
                          <a:cs typeface="Arial" panose="020B0604020202020204" pitchFamily="34" charset="0"/>
                        </a:rPr>
                        <a:t>Pierre &amp; Marie Curie </a:t>
                      </a:r>
                    </a:p>
                  </a:txBody>
                  <a:tcPr marL="476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7863954"/>
                  </a:ext>
                </a:extLst>
              </a:tr>
              <a:tr h="474582">
                <a:tc>
                  <a:txBody>
                    <a:bodyPr/>
                    <a:lstStyle/>
                    <a:p>
                      <a:pPr algn="ctr"/>
                      <a:r>
                        <a:rPr lang="en-US" sz="1800" b="1" dirty="0">
                          <a:effectLst/>
                          <a:latin typeface="Arial" panose="020B0604020202020204" pitchFamily="34" charset="0"/>
                          <a:cs typeface="Arial" panose="020B0604020202020204" pitchFamily="34" charset="0"/>
                        </a:rPr>
                        <a:t>Origin of the name</a:t>
                      </a:r>
                      <a:endParaRPr lang="en-US" sz="1800" dirty="0">
                        <a:effectLst/>
                        <a:latin typeface="Arial" panose="020B0604020202020204" pitchFamily="34" charset="0"/>
                        <a:cs typeface="Arial" panose="020B0604020202020204" pitchFamily="34" charset="0"/>
                      </a:endParaRPr>
                    </a:p>
                  </a:txBody>
                  <a:tcPr marL="476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en-US" sz="1800" b="1" dirty="0">
                          <a:effectLst/>
                          <a:latin typeface="Arial" panose="020B0604020202020204" pitchFamily="34" charset="0"/>
                          <a:cs typeface="Arial" panose="020B0604020202020204" pitchFamily="34" charset="0"/>
                        </a:rPr>
                        <a:t>Derived from the Latin 'radius', meaning ray. </a:t>
                      </a:r>
                    </a:p>
                  </a:txBody>
                  <a:tcPr marL="476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802807"/>
                  </a:ext>
                </a:extLst>
              </a:tr>
              <a:tr h="474582">
                <a:tc gridSpan="2">
                  <a:txBody>
                    <a:bodyPr/>
                    <a:lstStyle/>
                    <a:p>
                      <a:pPr algn="ctr"/>
                      <a:r>
                        <a:rPr lang="en-US" sz="1800" dirty="0">
                          <a:latin typeface="Arial" panose="020B0604020202020204" pitchFamily="34" charset="0"/>
                          <a:cs typeface="Arial" panose="020B0604020202020204" pitchFamily="34" charset="0"/>
                        </a:rPr>
                        <a:t>Radium is a radioactive material &amp; is classified as a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DOT Hazard Class 7</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txBody>
                  <a:tcPr marL="47625"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marL="47625" marR="0" marT="0" marB="0" anchor="ctr">
                    <a:lnL w="9525" cap="flat" cmpd="sng" algn="ctr">
                      <a:solidFill>
                        <a:srgbClr val="C2C2C2"/>
                      </a:solidFill>
                      <a:prstDash val="solid"/>
                      <a:round/>
                      <a:headEnd type="none" w="med" len="med"/>
                      <a:tailEnd type="none" w="med" len="med"/>
                    </a:lnL>
                    <a:lnR>
                      <a:noFill/>
                    </a:lnR>
                    <a:lnT w="9525" cap="flat" cmpd="sng" algn="ctr">
                      <a:solidFill>
                        <a:srgbClr val="C2C2C2"/>
                      </a:solidFill>
                      <a:prstDash val="solid"/>
                      <a:round/>
                      <a:headEnd type="none" w="med" len="med"/>
                      <a:tailEnd type="none" w="med" len="med"/>
                    </a:lnT>
                    <a:lnB>
                      <a:noFill/>
                    </a:lnB>
                    <a:noFill/>
                  </a:tcPr>
                </a:tc>
                <a:extLst>
                  <a:ext uri="{0D108BD9-81ED-4DB2-BD59-A6C34878D82A}">
                    <a16:rowId xmlns:a16="http://schemas.microsoft.com/office/drawing/2014/main" val="4177610622"/>
                  </a:ext>
                </a:extLst>
              </a:tr>
            </a:tbl>
          </a:graphicData>
        </a:graphic>
      </p:graphicFrame>
      <p:sp>
        <p:nvSpPr>
          <p:cNvPr id="4" name="Date Placeholder 3">
            <a:extLst>
              <a:ext uri="{FF2B5EF4-FFF2-40B4-BE49-F238E27FC236}">
                <a16:creationId xmlns:a16="http://schemas.microsoft.com/office/drawing/2014/main" id="{4AB9ADC4-E2CF-6A78-4C2C-7745148B704C}"/>
              </a:ext>
            </a:extLst>
          </p:cNvPr>
          <p:cNvSpPr>
            <a:spLocks noGrp="1"/>
          </p:cNvSpPr>
          <p:nvPr>
            <p:ph type="dt" sz="half" idx="10"/>
          </p:nvPr>
        </p:nvSpPr>
        <p:spPr>
          <a:xfrm>
            <a:off x="447675" y="6480175"/>
            <a:ext cx="1647548" cy="365125"/>
          </a:xfrm>
        </p:spPr>
        <p:txBody>
          <a:bodyPr/>
          <a:lstStyle/>
          <a:p>
            <a:fld id="{A2D13E69-CE95-49D6-AE27-DBC6C268D9E7}" type="datetime1">
              <a:rPr lang="en-US" smtClean="0"/>
              <a:t>9/18/2024</a:t>
            </a:fld>
            <a:endParaRPr lang="en-US" dirty="0"/>
          </a:p>
        </p:txBody>
      </p:sp>
      <p:sp>
        <p:nvSpPr>
          <p:cNvPr id="5" name="Footer Placeholder 4">
            <a:extLst>
              <a:ext uri="{FF2B5EF4-FFF2-40B4-BE49-F238E27FC236}">
                <a16:creationId xmlns:a16="http://schemas.microsoft.com/office/drawing/2014/main" id="{747F2CEC-60D7-3893-BAAB-C0F0B36CBD9B}"/>
              </a:ext>
            </a:extLst>
          </p:cNvPr>
          <p:cNvSpPr>
            <a:spLocks noGrp="1"/>
          </p:cNvSpPr>
          <p:nvPr>
            <p:ph type="ftr" sz="quarter" idx="11"/>
          </p:nvPr>
        </p:nvSpPr>
        <p:spPr>
          <a:xfrm>
            <a:off x="3692366" y="6470650"/>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9F85EF9C-D739-F5E6-38F0-19AF06F5CBA5}"/>
              </a:ext>
            </a:extLst>
          </p:cNvPr>
          <p:cNvSpPr>
            <a:spLocks noGrp="1"/>
          </p:cNvSpPr>
          <p:nvPr>
            <p:ph type="sldNum" sz="quarter" idx="12"/>
          </p:nvPr>
        </p:nvSpPr>
        <p:spPr>
          <a:xfrm>
            <a:off x="10953750" y="6480175"/>
            <a:ext cx="695324" cy="365125"/>
          </a:xfrm>
        </p:spPr>
        <p:txBody>
          <a:bodyPr/>
          <a:lstStyle/>
          <a:p>
            <a:fld id="{452CB5AF-56B2-4F61-AE76-F487D0BF94A4}" type="slidenum">
              <a:rPr lang="en-US" smtClean="0"/>
              <a:t>2</a:t>
            </a:fld>
            <a:endParaRPr lang="en-US" dirty="0"/>
          </a:p>
        </p:txBody>
      </p:sp>
      <p:pic>
        <p:nvPicPr>
          <p:cNvPr id="1029" name="Picture 5" descr="Radium Element - Visual Elements Periodic Table">
            <a:extLst>
              <a:ext uri="{FF2B5EF4-FFF2-40B4-BE49-F238E27FC236}">
                <a16:creationId xmlns:a16="http://schemas.microsoft.com/office/drawing/2014/main" id="{D728FA9C-6822-B759-A994-555CBD2F4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8" y="738544"/>
            <a:ext cx="1841502" cy="1835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703BA6-9E4A-E511-A9C2-EF74FE623A07}"/>
              </a:ext>
            </a:extLst>
          </p:cNvPr>
          <p:cNvSpPr txBox="1"/>
          <p:nvPr/>
        </p:nvSpPr>
        <p:spPr>
          <a:xfrm>
            <a:off x="228600" y="2645978"/>
            <a:ext cx="11544300" cy="2215991"/>
          </a:xfrm>
          <a:prstGeom prst="rect">
            <a:avLst/>
          </a:prstGeom>
          <a:noFill/>
        </p:spPr>
        <p:txBody>
          <a:bodyPr wrap="square">
            <a:spAutoFit/>
          </a:bodyPr>
          <a:lstStyle/>
          <a:p>
            <a:pPr algn="just" fontAlgn="base"/>
            <a:r>
              <a:rPr lang="en-US" sz="2000" dirty="0">
                <a:latin typeface="Arial" panose="020B0604020202020204" pitchFamily="34" charset="0"/>
                <a:cs typeface="Arial" panose="020B0604020202020204" pitchFamily="34" charset="0"/>
              </a:rPr>
              <a:t>Radium was the first radioactive element to be discovered. </a:t>
            </a:r>
            <a:r>
              <a:rPr lang="en-US" sz="2000" b="0" i="0" dirty="0">
                <a:solidFill>
                  <a:srgbClr val="4D5156"/>
                </a:solidFill>
                <a:effectLst/>
                <a:highlight>
                  <a:srgbClr val="FFFF00"/>
                </a:highlight>
                <a:latin typeface="Arial" panose="020B0604020202020204" pitchFamily="34" charset="0"/>
                <a:cs typeface="Arial" panose="020B0604020202020204" pitchFamily="34" charset="0"/>
              </a:rPr>
              <a:t>Radium is a radioactive chemical element </a:t>
            </a:r>
            <a:r>
              <a:rPr lang="en-US" sz="2000" b="0" i="0" dirty="0">
                <a:solidFill>
                  <a:srgbClr val="4D5156"/>
                </a:solidFill>
                <a:effectLst/>
                <a:latin typeface="Arial" panose="020B0604020202020204" pitchFamily="34" charset="0"/>
                <a:cs typeface="Arial" panose="020B0604020202020204" pitchFamily="34" charset="0"/>
              </a:rPr>
              <a:t>with the symbol Ra &amp; atomic number 88. It is the sixth element in group 2 of the periodic table, also known as the </a:t>
            </a:r>
            <a:r>
              <a:rPr lang="en-US" sz="2000" b="0" i="0" dirty="0">
                <a:solidFill>
                  <a:srgbClr val="4D515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alkaline earth metals</a:t>
            </a:r>
            <a:r>
              <a:rPr lang="en-US" sz="2000" b="0" i="0" dirty="0">
                <a:solidFill>
                  <a:srgbClr val="4D5156"/>
                </a:solidFill>
                <a:effectLst/>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Radium is a decay product of uranium found in all uranium-bearing ores.  </a:t>
            </a:r>
            <a:r>
              <a:rPr lang="en-US" sz="2000" b="0" i="0" dirty="0">
                <a:solidFill>
                  <a:srgbClr val="4D5156"/>
                </a:solidFill>
                <a:effectLst/>
                <a:latin typeface="Arial" panose="020B0604020202020204" pitchFamily="34" charset="0"/>
                <a:cs typeface="Arial" panose="020B0604020202020204" pitchFamily="34" charset="0"/>
              </a:rPr>
              <a:t>Pure radium is silvery-white, but it readily reacts with nitrogen upon exposure to air, forming a black surface layer of radium nitride. Radium has no smell or taste thus the hazards are not evident.</a:t>
            </a:r>
            <a:r>
              <a:rPr lang="en-US" dirty="0"/>
              <a:t> </a:t>
            </a:r>
            <a:r>
              <a:rPr lang="en-US" baseline="30000" dirty="0">
                <a:latin typeface="Arial" panose="020B0604020202020204" pitchFamily="34" charset="0"/>
                <a:cs typeface="Arial" panose="020B0604020202020204" pitchFamily="34" charset="0"/>
              </a:rPr>
              <a:t>226</a:t>
            </a:r>
            <a:r>
              <a:rPr lang="en-US" dirty="0">
                <a:latin typeface="Arial" panose="020B0604020202020204" pitchFamily="34" charset="0"/>
                <a:cs typeface="Arial" panose="020B0604020202020204" pitchFamily="34" charset="0"/>
              </a:rPr>
              <a:t>Ra) emits mostly alpha particles, but other steps in its decay chain </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emit alpha or beta particles</a:t>
            </a:r>
            <a:r>
              <a:rPr lang="en-US" dirty="0">
                <a:latin typeface="Arial" panose="020B0604020202020204" pitchFamily="34" charset="0"/>
                <a:cs typeface="Arial" panose="020B0604020202020204" pitchFamily="34" charset="0"/>
              </a:rPr>
              <a:t>, &amp; almost </a:t>
            </a:r>
            <a:r>
              <a:rPr lang="en-US" i="1" u="sng" dirty="0">
                <a:latin typeface="Arial" panose="020B0604020202020204" pitchFamily="34" charset="0"/>
                <a:cs typeface="Arial" panose="020B0604020202020204" pitchFamily="34" charset="0"/>
              </a:rPr>
              <a:t>all particle emissions are accompanied by </a:t>
            </a:r>
            <a:r>
              <a:rPr lang="en-US"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gamma rays.</a:t>
            </a:r>
            <a:endParaRPr lang="en-US" sz="20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2D9EB6C-D8B3-50E7-5452-9AD55250C2B4}"/>
              </a:ext>
            </a:extLst>
          </p:cNvPr>
          <p:cNvSpPr txBox="1"/>
          <p:nvPr/>
        </p:nvSpPr>
        <p:spPr>
          <a:xfrm>
            <a:off x="228600" y="4914900"/>
            <a:ext cx="11544300" cy="707886"/>
          </a:xfrm>
          <a:prstGeom prst="rect">
            <a:avLst/>
          </a:prstGeom>
          <a:noFill/>
        </p:spPr>
        <p:txBody>
          <a:bodyPr wrap="square">
            <a:spAutoFit/>
          </a:bodyPr>
          <a:lstStyle/>
          <a:p>
            <a:pPr algn="just"/>
            <a:r>
              <a:rPr lang="en-US" sz="2000" b="0" i="0" dirty="0">
                <a:solidFill>
                  <a:srgbClr val="1A1A1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Thirty-four </a:t>
            </a:r>
            <a:r>
              <a:rPr lang="en-US" sz="2000" b="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isotopes</a:t>
            </a:r>
            <a:r>
              <a:rPr lang="en-US" sz="2000" b="0" i="0" dirty="0">
                <a:solidFill>
                  <a:srgbClr val="1A1A1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0" i="0" dirty="0">
                <a:solidFill>
                  <a:srgbClr val="1A1A1A"/>
                </a:solidFill>
                <a:effectLst/>
                <a:latin typeface="Arial" panose="020B0604020202020204" pitchFamily="34" charset="0"/>
                <a:cs typeface="Arial" panose="020B0604020202020204" pitchFamily="34" charset="0"/>
              </a:rPr>
              <a:t>of radioactive radium are known; their </a:t>
            </a:r>
            <a:r>
              <a:rPr lang="en-US" sz="2000" b="0" i="0" dirty="0">
                <a:effectLst/>
                <a:highlight>
                  <a:srgbClr val="FFFF00"/>
                </a:highlight>
                <a:latin typeface="Arial" panose="020B0604020202020204" pitchFamily="34" charset="0"/>
                <a:cs typeface="Arial" panose="020B0604020202020204" pitchFamily="34" charset="0"/>
              </a:rPr>
              <a:t>half-lives</a:t>
            </a:r>
            <a:r>
              <a:rPr lang="en-US" sz="2000" b="0" i="0" dirty="0">
                <a:solidFill>
                  <a:srgbClr val="1A1A1A"/>
                </a:solidFill>
                <a:effectLst/>
                <a:latin typeface="Arial" panose="020B0604020202020204" pitchFamily="34" charset="0"/>
                <a:cs typeface="Arial" panose="020B0604020202020204" pitchFamily="34" charset="0"/>
              </a:rPr>
              <a:t>, except for R</a:t>
            </a:r>
            <a:r>
              <a:rPr lang="en-US" sz="2000" b="0" i="0" dirty="0">
                <a:effectLst/>
                <a:latin typeface="Arial" panose="020B0604020202020204" pitchFamily="34" charset="0"/>
                <a:cs typeface="Arial" panose="020B0604020202020204" pitchFamily="34" charset="0"/>
              </a:rPr>
              <a:t>adium-226</a:t>
            </a:r>
            <a:r>
              <a:rPr lang="en-US" sz="2000" b="0" i="0" dirty="0">
                <a:solidFill>
                  <a:srgbClr val="1A1A1A"/>
                </a:solidFill>
                <a:effectLst/>
                <a:latin typeface="Arial" panose="020B0604020202020204" pitchFamily="34" charset="0"/>
                <a:cs typeface="Arial" panose="020B0604020202020204" pitchFamily="34" charset="0"/>
              </a:rPr>
              <a:t> (</a:t>
            </a:r>
            <a:r>
              <a:rPr lang="en-US" sz="2000" b="0" i="0" dirty="0">
                <a:solidFill>
                  <a:srgbClr val="1A1A1A"/>
                </a:solidFill>
                <a:effectLst/>
                <a:highlight>
                  <a:srgbClr val="FFFF00"/>
                </a:highlight>
                <a:latin typeface="Arial" panose="020B0604020202020204" pitchFamily="34" charset="0"/>
                <a:cs typeface="Arial" panose="020B0604020202020204" pitchFamily="34" charset="0"/>
              </a:rPr>
              <a:t>1,600 years</a:t>
            </a:r>
            <a:r>
              <a:rPr lang="en-US" sz="2000" b="0" i="0" dirty="0">
                <a:solidFill>
                  <a:srgbClr val="1A1A1A"/>
                </a:solidFill>
                <a:effectLst/>
                <a:latin typeface="Arial" panose="020B0604020202020204" pitchFamily="34" charset="0"/>
                <a:cs typeface="Arial" panose="020B0604020202020204" pitchFamily="34" charset="0"/>
              </a:rPr>
              <a:t>) &amp; radium-228 (5.75 years), are less than a few weeks. </a:t>
            </a:r>
            <a:endParaRPr lang="en-US" sz="2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A405755-0FDB-35A9-399E-71C3B2F76C5D}"/>
              </a:ext>
            </a:extLst>
          </p:cNvPr>
          <p:cNvSpPr txBox="1"/>
          <p:nvPr/>
        </p:nvSpPr>
        <p:spPr>
          <a:xfrm>
            <a:off x="266699" y="5598029"/>
            <a:ext cx="11420475" cy="1015663"/>
          </a:xfrm>
          <a:prstGeom prst="rect">
            <a:avLst/>
          </a:prstGeom>
          <a:noFill/>
        </p:spPr>
        <p:txBody>
          <a:bodyPr wrap="square">
            <a:spAutoFit/>
          </a:bodyPr>
          <a:lstStyle/>
          <a:p>
            <a:pPr algn="just"/>
            <a:r>
              <a:rPr lang="en-US" sz="2000" b="0" i="0" dirty="0">
                <a:solidFill>
                  <a:srgbClr val="1A1A1A"/>
                </a:solidFill>
                <a:effectLst/>
                <a:latin typeface="Arial" panose="020B0604020202020204" pitchFamily="34" charset="0"/>
                <a:cs typeface="Arial" panose="020B0604020202020204" pitchFamily="34" charset="0"/>
              </a:rPr>
              <a:t>Its </a:t>
            </a:r>
            <a:r>
              <a:rPr lang="en-US" sz="2000" b="0" i="0" dirty="0">
                <a:effectLst/>
                <a:latin typeface="Arial" panose="020B0604020202020204" pitchFamily="34" charset="0"/>
                <a:cs typeface="Arial" panose="020B0604020202020204" pitchFamily="34" charset="0"/>
              </a:rPr>
              <a:t>compounds</a:t>
            </a:r>
            <a:r>
              <a:rPr lang="en-US" sz="2000" b="0" i="0" dirty="0">
                <a:solidFill>
                  <a:srgbClr val="1A1A1A"/>
                </a:solidFill>
                <a:effectLst/>
                <a:latin typeface="Arial" panose="020B0604020202020204" pitchFamily="34" charset="0"/>
                <a:cs typeface="Arial" panose="020B0604020202020204" pitchFamily="34" charset="0"/>
              </a:rPr>
              <a:t> display a faint bluish glow in the dark due to their emitted </a:t>
            </a:r>
            <a:r>
              <a:rPr lang="en-US" sz="2000" b="0" i="1" dirty="0">
                <a:effectLst/>
                <a:latin typeface="Arial" panose="020B0604020202020204" pitchFamily="34" charset="0"/>
                <a:cs typeface="Arial" panose="020B0604020202020204" pitchFamily="34" charset="0"/>
              </a:rPr>
              <a:t>alpha-particles</a:t>
            </a:r>
            <a:r>
              <a:rPr lang="en-US" sz="2000" b="0" i="0" dirty="0">
                <a:solidFill>
                  <a:srgbClr val="1A1A1A"/>
                </a:solidFill>
                <a:effectLst/>
                <a:latin typeface="Arial" panose="020B0604020202020204" pitchFamily="34" charset="0"/>
                <a:cs typeface="Arial" panose="020B0604020202020204" pitchFamily="34" charset="0"/>
              </a:rPr>
              <a:t> exciting electrons in the other elements in the </a:t>
            </a:r>
            <a:r>
              <a:rPr lang="en-US" sz="2000" b="0" i="0" dirty="0">
                <a:effectLst/>
                <a:latin typeface="Arial" panose="020B0604020202020204" pitchFamily="34" charset="0"/>
                <a:cs typeface="Arial" panose="020B0604020202020204" pitchFamily="34" charset="0"/>
              </a:rPr>
              <a:t>compound</a:t>
            </a:r>
            <a:r>
              <a:rPr lang="en-US" sz="2000" b="0" i="0" dirty="0">
                <a:solidFill>
                  <a:srgbClr val="1A1A1A"/>
                </a:solidFill>
                <a:effectLst/>
                <a:latin typeface="Arial" panose="020B0604020202020204" pitchFamily="34" charset="0"/>
                <a:cs typeface="Arial" panose="020B0604020202020204" pitchFamily="34" charset="0"/>
              </a:rPr>
              <a:t> &amp; the electrons release their energy as light when de-excited. </a:t>
            </a:r>
            <a:endParaRPr lang="en-US" sz="2000" dirty="0">
              <a:latin typeface="Arial" panose="020B0604020202020204" pitchFamily="34" charset="0"/>
              <a:cs typeface="Arial" panose="020B0604020202020204" pitchFamily="34" charset="0"/>
            </a:endParaRPr>
          </a:p>
        </p:txBody>
      </p:sp>
      <p:pic>
        <p:nvPicPr>
          <p:cNvPr id="7" name="Picture 6" descr="A person and person in profile&#10;&#10;Description automatically generated">
            <a:extLst>
              <a:ext uri="{FF2B5EF4-FFF2-40B4-BE49-F238E27FC236}">
                <a16:creationId xmlns:a16="http://schemas.microsoft.com/office/drawing/2014/main" id="{A7102325-5AC2-D029-4CE2-EF7570A0EE5A}"/>
              </a:ext>
            </a:extLst>
          </p:cNvPr>
          <p:cNvPicPr>
            <a:picLocks noChangeAspect="1"/>
          </p:cNvPicPr>
          <p:nvPr/>
        </p:nvPicPr>
        <p:blipFill rotWithShape="1">
          <a:blip r:embed="rId4">
            <a:extLst>
              <a:ext uri="{28A0092B-C50C-407E-A947-70E740481C1C}">
                <a14:useLocalDpi xmlns:a14="http://schemas.microsoft.com/office/drawing/2010/main" val="0"/>
              </a:ext>
            </a:extLst>
          </a:blip>
          <a:srcRect l="3853" t="5837" r="3276" b="9481"/>
          <a:stretch/>
        </p:blipFill>
        <p:spPr>
          <a:xfrm>
            <a:off x="9829800" y="713008"/>
            <a:ext cx="1857375" cy="1390573"/>
          </a:xfrm>
          <a:prstGeom prst="rect">
            <a:avLst/>
          </a:prstGeom>
        </p:spPr>
      </p:pic>
    </p:spTree>
    <p:extLst>
      <p:ext uri="{BB962C8B-B14F-4D97-AF65-F5344CB8AC3E}">
        <p14:creationId xmlns:p14="http://schemas.microsoft.com/office/powerpoint/2010/main" val="705616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950B-101A-2789-3441-92AA2C4684A2}"/>
              </a:ext>
            </a:extLst>
          </p:cNvPr>
          <p:cNvSpPr>
            <a:spLocks noGrp="1"/>
          </p:cNvSpPr>
          <p:nvPr>
            <p:ph type="title"/>
          </p:nvPr>
        </p:nvSpPr>
        <p:spPr>
          <a:xfrm>
            <a:off x="0" y="276224"/>
            <a:ext cx="12192000" cy="722313"/>
          </a:xfrm>
        </p:spPr>
        <p:txBody>
          <a:bodyPr>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dirty="0">
                <a:solidFill>
                  <a:schemeClr val="accent6">
                    <a:lumMod val="50000"/>
                  </a:schemeClr>
                </a:solidFill>
                <a:latin typeface="Arial Black" panose="020B0A04020102020204" pitchFamily="34" charset="0"/>
              </a:rPr>
              <a:t>9 Health &amp; Safety Knowledge Discrepancies</a:t>
            </a:r>
            <a:endParaRPr lang="en-US" sz="4000" dirty="0">
              <a:solidFill>
                <a:srgbClr val="FF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1440708A-838E-D173-7BF1-61AE7F4AE296}"/>
              </a:ext>
            </a:extLst>
          </p:cNvPr>
          <p:cNvSpPr>
            <a:spLocks noGrp="1"/>
          </p:cNvSpPr>
          <p:nvPr>
            <p:ph idx="1"/>
          </p:nvPr>
        </p:nvSpPr>
        <p:spPr>
          <a:xfrm>
            <a:off x="295275" y="1619250"/>
            <a:ext cx="11772900" cy="4652963"/>
          </a:xfrm>
        </p:spPr>
        <p:txBody>
          <a:bodyPr>
            <a:normAutofit fontScale="92500" lnSpcReduction="10000"/>
          </a:bodyPr>
          <a:lstStyle/>
          <a:p>
            <a:pPr marL="514350" indent="-514350">
              <a:buFont typeface="+mj-lt"/>
              <a:buAutoNum type="arabicPeriod"/>
            </a:pPr>
            <a:r>
              <a:rPr lang="en-US" dirty="0">
                <a:latin typeface="Arial" panose="020B0604020202020204" pitchFamily="34" charset="0"/>
                <a:cs typeface="Arial" panose="020B0604020202020204" pitchFamily="34" charset="0"/>
              </a:rPr>
              <a:t>Radium was used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without</a:t>
            </a:r>
            <a:r>
              <a:rPr lang="en-US" u="sng" dirty="0">
                <a:latin typeface="Arial" panose="020B0604020202020204" pitchFamily="34" charset="0"/>
                <a:cs typeface="Arial" panose="020B0604020202020204" pitchFamily="34" charset="0"/>
              </a:rPr>
              <a:t> an adequate </a:t>
            </a:r>
            <a:r>
              <a:rPr lang="en-US" b="1" u="sng"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Assessment.</a:t>
            </a:r>
          </a:p>
          <a:p>
            <a:pPr marL="514350" indent="-514350">
              <a:buFont typeface="+mj-lt"/>
              <a:buAutoNum type="arabicPeriod"/>
            </a:pPr>
            <a:r>
              <a:rPr lang="en-US" dirty="0">
                <a:latin typeface="Arial" panose="020B0604020202020204" pitchFamily="34" charset="0"/>
                <a:cs typeface="Arial" panose="020B0604020202020204" pitchFamily="34" charset="0"/>
              </a:rPr>
              <a:t>Its</a:t>
            </a:r>
            <a:r>
              <a:rPr lang="en-US" b="1" u="sng" dirty="0">
                <a:solidFill>
                  <a:srgbClr val="FFC000"/>
                </a:solidFill>
                <a:latin typeface="Arial" panose="020B0604020202020204" pitchFamily="34" charset="0"/>
                <a:cs typeface="Arial" panose="020B0604020202020204" pitchFamily="34" charset="0"/>
              </a:rPr>
              <a:t> Hazards</a:t>
            </a:r>
            <a:r>
              <a:rPr lang="en-US" dirty="0">
                <a:latin typeface="Arial" panose="020B0604020202020204" pitchFamily="34" charset="0"/>
                <a:cs typeface="Arial" panose="020B0604020202020204" pitchFamily="34" charset="0"/>
              </a:rPr>
              <a:t> were not well researched, documented, or </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shared</a:t>
            </a:r>
            <a:r>
              <a:rPr lang="en-US" dirty="0">
                <a:latin typeface="Arial" panose="020B0604020202020204" pitchFamily="34" charset="0"/>
                <a:cs typeface="Arial" panose="020B0604020202020204" pitchFamily="34" charset="0"/>
              </a:rPr>
              <a:t>!</a:t>
            </a:r>
          </a:p>
          <a:p>
            <a:pPr marL="514350" indent="-514350">
              <a:buFont typeface="+mj-lt"/>
              <a:buAutoNum type="arabicPeriod"/>
            </a:pPr>
            <a:r>
              <a:rPr lang="en-US" u="sng" dirty="0">
                <a:latin typeface="Arial" panose="020B0604020202020204" pitchFamily="34" charset="0"/>
                <a:cs typeface="Arial" panose="020B0604020202020204" pitchFamily="34" charset="0"/>
              </a:rPr>
              <a:t>Economic incentives</a:t>
            </a:r>
            <a:r>
              <a:rPr lang="en-US" dirty="0">
                <a:latin typeface="Arial" panose="020B0604020202020204" pitchFamily="34" charset="0"/>
                <a:cs typeface="Arial" panose="020B0604020202020204" pitchFamily="34" charset="0"/>
              </a:rPr>
              <a:t> outweighed developing prudent safety precautions.</a:t>
            </a:r>
          </a:p>
          <a:p>
            <a:pPr marL="514350" indent="-514350">
              <a:buFont typeface="+mj-lt"/>
              <a:buAutoNum type="arabicPeriod"/>
            </a:pPr>
            <a:r>
              <a:rPr lang="en-US" dirty="0">
                <a:latin typeface="Arial" panose="020B0604020202020204" pitchFamily="34" charset="0"/>
                <a:cs typeface="Arial" panose="020B0604020202020204" pitchFamily="34" charset="0"/>
              </a:rPr>
              <a:t>The </a:t>
            </a:r>
            <a:r>
              <a:rPr lang="en-US" u="sng" dirty="0">
                <a:latin typeface="Arial" panose="020B0604020202020204" pitchFamily="34" charset="0"/>
                <a:cs typeface="Arial" panose="020B0604020202020204" pitchFamily="34" charset="0"/>
              </a:rPr>
              <a:t>medical community</a:t>
            </a:r>
            <a:r>
              <a:rPr lang="en-US" dirty="0">
                <a:latin typeface="Arial" panose="020B0604020202020204" pitchFamily="34" charset="0"/>
                <a:cs typeface="Arial" panose="020B0604020202020204" pitchFamily="34" charset="0"/>
              </a:rPr>
              <a:t> lacked sufficient knowledge of the dangers.</a:t>
            </a:r>
          </a:p>
          <a:p>
            <a:pPr marL="514350" indent="-514350">
              <a:buFont typeface="+mj-lt"/>
              <a:buAutoNum type="arabicPeriod"/>
            </a:pPr>
            <a:r>
              <a:rPr lang="en-US" u="sng" dirty="0">
                <a:latin typeface="Arial" panose="020B0604020202020204" pitchFamily="34" charset="0"/>
                <a:cs typeface="Arial" panose="020B0604020202020204" pitchFamily="34" charset="0"/>
              </a:rPr>
              <a:t>Privileged Stakeholders were valued</a:t>
            </a:r>
            <a:r>
              <a:rPr lang="en-US" dirty="0">
                <a:latin typeface="Arial" panose="020B0604020202020204" pitchFamily="34" charset="0"/>
                <a:cs typeface="Arial" panose="020B0604020202020204" pitchFamily="34" charset="0"/>
              </a:rPr>
              <a:t> &amp; protected – procedures &amp; PPE.</a:t>
            </a:r>
          </a:p>
          <a:p>
            <a:pPr marL="514350" indent="-514350">
              <a:buFont typeface="+mj-lt"/>
              <a:buAutoNum type="arabicPeriod"/>
            </a:pPr>
            <a:r>
              <a:rPr lang="en-US" u="sng" dirty="0">
                <a:latin typeface="Arial" panose="020B0604020202020204" pitchFamily="34" charset="0"/>
                <a:cs typeface="Arial" panose="020B0604020202020204" pitchFamily="34" charset="0"/>
              </a:rPr>
              <a:t>Precautions were </a:t>
            </a:r>
            <a:r>
              <a:rPr lang="en-US" b="1" u="sng" dirty="0">
                <a:latin typeface="Arial" panose="020B0604020202020204" pitchFamily="34" charset="0"/>
                <a:cs typeface="Arial" panose="020B0604020202020204" pitchFamily="34" charset="0"/>
              </a:rPr>
              <a:t>not</a:t>
            </a:r>
            <a:r>
              <a:rPr lang="en-US" u="sng" dirty="0">
                <a:latin typeface="Arial" panose="020B0604020202020204" pitchFamily="34" charset="0"/>
                <a:cs typeface="Arial" panose="020B0604020202020204" pitchFamily="34" charset="0"/>
              </a:rPr>
              <a:t> shared</a:t>
            </a:r>
            <a:r>
              <a:rPr lang="en-US" dirty="0">
                <a:latin typeface="Arial" panose="020B0604020202020204" pitchFamily="34" charset="0"/>
                <a:cs typeface="Arial" panose="020B0604020202020204" pitchFamily="34" charset="0"/>
              </a:rPr>
              <a:t> with the dial painter workers.</a:t>
            </a:r>
          </a:p>
          <a:p>
            <a:pPr marL="514350" indent="-514350">
              <a:buFont typeface="+mj-lt"/>
              <a:buAutoNum type="arabicPeriod"/>
            </a:pPr>
            <a:r>
              <a:rPr lang="en-US" dirty="0">
                <a:latin typeface="Arial" panose="020B0604020202020204" pitchFamily="34" charset="0"/>
                <a:cs typeface="Arial" panose="020B0604020202020204" pitchFamily="34" charset="0"/>
              </a:rPr>
              <a:t>Working procedures were instituted that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enhanced the exposure</a:t>
            </a:r>
            <a:r>
              <a:rPr lang="en-US" u="sng" dirty="0">
                <a:latin typeface="Arial" panose="020B0604020202020204" pitchFamily="34" charset="0"/>
                <a:cs typeface="Arial" panose="020B0604020202020204" pitchFamily="34" charset="0"/>
              </a:rPr>
              <a:t> – </a:t>
            </a:r>
            <a:r>
              <a:rPr lang="en-US" sz="2200" i="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Lip pointing</a:t>
            </a:r>
            <a:endParaRPr lang="en-US" i="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Font typeface="+mj-lt"/>
              <a:buAutoNum type="arabicPeriod"/>
            </a:pPr>
            <a:r>
              <a:rPr lang="en-US" dirty="0">
                <a:latin typeface="Arial" panose="020B0604020202020204" pitchFamily="34" charset="0"/>
                <a:cs typeface="Arial" panose="020B0604020202020204" pitchFamily="34" charset="0"/>
              </a:rPr>
              <a:t>Treatments &amp; cures were unavailable – victims suffered horribly!</a:t>
            </a:r>
          </a:p>
          <a:p>
            <a:pPr marL="514350" indent="-514350">
              <a:buFont typeface="+mj-lt"/>
              <a:buAutoNum type="arabicPeriod"/>
            </a:pPr>
            <a:r>
              <a:rPr lang="en-US" u="sng" dirty="0">
                <a:latin typeface="Arial" panose="020B0604020202020204" pitchFamily="34" charset="0"/>
                <a:cs typeface="Arial" panose="020B0604020202020204" pitchFamily="34" charset="0"/>
              </a:rPr>
              <a:t>Criminal efforts </a:t>
            </a:r>
            <a:r>
              <a:rPr lang="en-US" dirty="0">
                <a:latin typeface="Arial" panose="020B0604020202020204" pitchFamily="34" charset="0"/>
                <a:cs typeface="Arial" panose="020B0604020202020204" pitchFamily="34" charset="0"/>
              </a:rPr>
              <a:t>were employed to cloud or dismiss the hazards.</a:t>
            </a:r>
          </a:p>
          <a:p>
            <a:pPr marL="0" indent="0">
              <a:buNone/>
            </a:pPr>
            <a:r>
              <a:rPr lang="en-US"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Imminent victim deaths were hoped to dispel interest!</a:t>
            </a:r>
          </a:p>
        </p:txBody>
      </p:sp>
      <p:sp>
        <p:nvSpPr>
          <p:cNvPr id="4" name="Date Placeholder 3">
            <a:extLst>
              <a:ext uri="{FF2B5EF4-FFF2-40B4-BE49-F238E27FC236}">
                <a16:creationId xmlns:a16="http://schemas.microsoft.com/office/drawing/2014/main" id="{F70F91D3-4B95-1F90-3D50-DE24B2559E67}"/>
              </a:ext>
            </a:extLst>
          </p:cNvPr>
          <p:cNvSpPr>
            <a:spLocks noGrp="1"/>
          </p:cNvSpPr>
          <p:nvPr>
            <p:ph type="dt" sz="half" idx="10"/>
          </p:nvPr>
        </p:nvSpPr>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65A25152-8659-A495-4C4B-1E1CE43B390C}"/>
              </a:ext>
            </a:extLst>
          </p:cNvPr>
          <p:cNvSpPr>
            <a:spLocks noGrp="1"/>
          </p:cNvSpPr>
          <p:nvPr>
            <p:ph type="ftr" sz="quarter" idx="11"/>
          </p:nvPr>
        </p:nvSpPr>
        <p:spPr>
          <a:xfrm>
            <a:off x="3692366" y="6489700"/>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F976A3A9-3CEB-5777-761C-1337163D64D5}"/>
              </a:ext>
            </a:extLst>
          </p:cNvPr>
          <p:cNvSpPr>
            <a:spLocks noGrp="1"/>
          </p:cNvSpPr>
          <p:nvPr>
            <p:ph type="sldNum" sz="quarter" idx="12"/>
          </p:nvPr>
        </p:nvSpPr>
        <p:spPr/>
        <p:txBody>
          <a:bodyPr/>
          <a:lstStyle/>
          <a:p>
            <a:fld id="{452CB5AF-56B2-4F61-AE76-F487D0BF94A4}" type="slidenum">
              <a:rPr lang="en-US" smtClean="0"/>
              <a:pPr/>
              <a:t>20</a:t>
            </a:fld>
            <a:endParaRPr lang="en-US" dirty="0"/>
          </a:p>
        </p:txBody>
      </p:sp>
      <p:sp>
        <p:nvSpPr>
          <p:cNvPr id="13" name="TextBox 12">
            <a:extLst>
              <a:ext uri="{FF2B5EF4-FFF2-40B4-BE49-F238E27FC236}">
                <a16:creationId xmlns:a16="http://schemas.microsoft.com/office/drawing/2014/main" id="{EF1E4B85-2948-DDA0-B3A7-2128181930DC}"/>
              </a:ext>
            </a:extLst>
          </p:cNvPr>
          <p:cNvSpPr txBox="1"/>
          <p:nvPr/>
        </p:nvSpPr>
        <p:spPr>
          <a:xfrm>
            <a:off x="85724" y="1057275"/>
            <a:ext cx="12106275" cy="369332"/>
          </a:xfrm>
          <a:prstGeom prst="rect">
            <a:avLst/>
          </a:prstGeom>
          <a:noFill/>
        </p:spPr>
        <p:txBody>
          <a:bodyPr wrap="square" rtlCol="0">
            <a:spAutoFit/>
          </a:bodyPr>
          <a:lstStyle/>
          <a:p>
            <a:pPr algn="ctr"/>
            <a:r>
              <a:rPr kumimoji="0" lang="en-US" sz="1800" b="0"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In retrospect, most modern EHS professionals could recognize these &amp; act</a:t>
            </a:r>
            <a:endParaRPr lang="en-US" dirty="0"/>
          </a:p>
        </p:txBody>
      </p:sp>
    </p:spTree>
    <p:extLst>
      <p:ext uri="{BB962C8B-B14F-4D97-AF65-F5344CB8AC3E}">
        <p14:creationId xmlns:p14="http://schemas.microsoft.com/office/powerpoint/2010/main" val="1494998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B906-9DD6-E2C6-FB74-ABCBB8392556}"/>
              </a:ext>
            </a:extLst>
          </p:cNvPr>
          <p:cNvSpPr>
            <a:spLocks noGrp="1"/>
          </p:cNvSpPr>
          <p:nvPr>
            <p:ph type="title"/>
          </p:nvPr>
        </p:nvSpPr>
        <p:spPr>
          <a:xfrm>
            <a:off x="0" y="1"/>
            <a:ext cx="12192000" cy="560387"/>
          </a:xfrm>
        </p:spPr>
        <p:txBody>
          <a:bodyPr>
            <a:normAutofit fontScale="90000"/>
          </a:bodyPr>
          <a:lstStyle/>
          <a:p>
            <a:pPr algn="ctr"/>
            <a:r>
              <a:rPr lang="en-US" sz="4000" dirty="0">
                <a:solidFill>
                  <a:schemeClr val="accent6">
                    <a:lumMod val="50000"/>
                  </a:schemeClr>
                </a:solidFill>
                <a:latin typeface="Arial Black" panose="020B0A04020102020204" pitchFamily="34" charset="0"/>
                <a:cs typeface="Arial" panose="020B0604020202020204" pitchFamily="34" charset="0"/>
              </a:rPr>
              <a:t>National Center of Human Radiobiology</a:t>
            </a:r>
          </a:p>
        </p:txBody>
      </p:sp>
      <p:sp>
        <p:nvSpPr>
          <p:cNvPr id="3" name="Content Placeholder 2">
            <a:extLst>
              <a:ext uri="{FF2B5EF4-FFF2-40B4-BE49-F238E27FC236}">
                <a16:creationId xmlns:a16="http://schemas.microsoft.com/office/drawing/2014/main" id="{179DFB4E-558B-366B-5CA9-14B75120E267}"/>
              </a:ext>
            </a:extLst>
          </p:cNvPr>
          <p:cNvSpPr>
            <a:spLocks noGrp="1"/>
          </p:cNvSpPr>
          <p:nvPr>
            <p:ph idx="1"/>
          </p:nvPr>
        </p:nvSpPr>
        <p:spPr>
          <a:xfrm>
            <a:off x="314325" y="1014412"/>
            <a:ext cx="11658600" cy="5495926"/>
          </a:xfrm>
        </p:spPr>
        <p:txBody>
          <a:bodyPr>
            <a:normAutofit fontScale="92500" lnSpcReduction="20000"/>
          </a:bodyPr>
          <a:lstStyle/>
          <a:p>
            <a:pPr algn="just"/>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1700" dirty="0">
              <a:latin typeface="Arial" panose="020B0604020202020204" pitchFamily="34" charset="0"/>
              <a:cs typeface="Arial" panose="020B0604020202020204" pitchFamily="34" charset="0"/>
            </a:endParaRPr>
          </a:p>
          <a:p>
            <a:pPr algn="just"/>
            <a:r>
              <a:rPr lang="en-US" sz="1700" dirty="0">
                <a:highlight>
                  <a:srgbClr val="FFFF00"/>
                </a:highlight>
                <a:latin typeface="Arial" panose="020B0604020202020204" pitchFamily="34" charset="0"/>
                <a:cs typeface="Arial" panose="020B0604020202020204" pitchFamily="34" charset="0"/>
              </a:rPr>
              <a:t>It has been estimated that radium-228 is about </a:t>
            </a:r>
            <a:r>
              <a:rPr lang="en-US" sz="17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2.5 times as effective</a:t>
            </a:r>
            <a:r>
              <a:rPr lang="en-US" sz="1700" dirty="0">
                <a:highlight>
                  <a:srgbClr val="FFFF00"/>
                </a:highlight>
                <a:latin typeface="Arial" panose="020B0604020202020204" pitchFamily="34" charset="0"/>
                <a:cs typeface="Arial" panose="020B0604020202020204" pitchFamily="34" charset="0"/>
              </a:rPr>
              <a:t>, per μCi, in inducing bone sarcomas as radium-226 </a:t>
            </a:r>
          </a:p>
          <a:p>
            <a:pPr algn="just"/>
            <a:r>
              <a:rPr lang="en-US" sz="1600" dirty="0">
                <a:latin typeface="Arial" panose="020B0604020202020204" pitchFamily="34" charset="0"/>
                <a:cs typeface="Arial" panose="020B0604020202020204" pitchFamily="34" charset="0"/>
              </a:rPr>
              <a:t>This Center is a unique resource for retrospective analyses &amp; distribution studies of plutonium, uranium, americium, radium, &amp; barium in the whole human body, as well as in specific tissues &amp; organs,</a:t>
            </a:r>
          </a:p>
          <a:p>
            <a:pPr algn="just"/>
            <a:r>
              <a:rPr lang="en-US" sz="1600" dirty="0">
                <a:latin typeface="Arial" panose="020B0604020202020204" pitchFamily="34" charset="0"/>
                <a:cs typeface="Arial" panose="020B0604020202020204" pitchFamily="34" charset="0"/>
              </a:rPr>
              <a:t>The study of radium dial workers is part of the </a:t>
            </a:r>
            <a:r>
              <a:rPr lang="en-US" sz="1600" i="1" dirty="0">
                <a:latin typeface="Arial" panose="020B0604020202020204" pitchFamily="34" charset="0"/>
                <a:cs typeface="Arial" panose="020B0604020202020204" pitchFamily="34" charset="0"/>
              </a:rPr>
              <a:t>Million Person Study </a:t>
            </a:r>
            <a:r>
              <a:rPr lang="en-US" sz="1600" dirty="0">
                <a:latin typeface="Arial" panose="020B0604020202020204" pitchFamily="34" charset="0"/>
                <a:cs typeface="Arial" panose="020B0604020202020204" pitchFamily="34" charset="0"/>
              </a:rPr>
              <a:t>of low-dose health effects that is designed to evaluate radiation risks among healthy American workers &amp; veterans. The mortality experience of </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3,276</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radium dial painters </a:t>
            </a:r>
            <a:r>
              <a:rPr lang="en-US" sz="1600" dirty="0">
                <a:latin typeface="Arial" panose="020B0604020202020204" pitchFamily="34" charset="0"/>
                <a:cs typeface="Arial" panose="020B0604020202020204" pitchFamily="34" charset="0"/>
              </a:rPr>
              <a:t>&amp; handlers employed between 1913 &amp; 1949 was studied through 2019.</a:t>
            </a:r>
          </a:p>
          <a:p>
            <a:pPr algn="just"/>
            <a:r>
              <a:rPr lang="en-US" sz="1600" dirty="0">
                <a:latin typeface="Arial" panose="020B0604020202020204" pitchFamily="34" charset="0"/>
                <a:cs typeface="Arial" panose="020B0604020202020204" pitchFamily="34" charset="0"/>
              </a:rPr>
              <a:t>The last epidemiologic follow-up was 30 years prior when most of these workers were still alive. Nearly 65% were born before 1920, </a:t>
            </a:r>
            <a:r>
              <a:rPr lang="en-US" sz="1600" dirty="0">
                <a:highlight>
                  <a:srgbClr val="00FFFF"/>
                </a:highlight>
                <a:latin typeface="Arial" panose="020B0604020202020204" pitchFamily="34" charset="0"/>
                <a:cs typeface="Arial" panose="020B0604020202020204" pitchFamily="34" charset="0"/>
              </a:rPr>
              <a:t>37.5% were teenagers </a:t>
            </a:r>
            <a:r>
              <a:rPr lang="en-US" sz="1600" dirty="0">
                <a:latin typeface="Arial" panose="020B0604020202020204" pitchFamily="34" charset="0"/>
                <a:cs typeface="Arial" panose="020B0604020202020204" pitchFamily="34" charset="0"/>
              </a:rPr>
              <a:t>when first hired, &amp; almost 50% were hired before 1930.</a:t>
            </a:r>
          </a:p>
          <a:p>
            <a:pPr algn="just"/>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 Frederick Hoffman</a:t>
            </a:r>
            <a:r>
              <a:rPr lang="en-US" sz="1600" dirty="0">
                <a:latin typeface="Arial" panose="020B0604020202020204" pitchFamily="34" charset="0"/>
                <a:cs typeface="Arial" panose="020B0604020202020204" pitchFamily="34" charset="0"/>
              </a:rPr>
              <a:t>, a statistician by education, published independent observations in </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1925</a:t>
            </a:r>
            <a:r>
              <a:rPr lang="en-US" sz="1600" dirty="0">
                <a:latin typeface="Arial" panose="020B0604020202020204" pitchFamily="34" charset="0"/>
                <a:cs typeface="Arial" panose="020B0604020202020204" pitchFamily="34" charset="0"/>
              </a:rPr>
              <a:t>, concluding that </a:t>
            </a:r>
          </a:p>
          <a:p>
            <a:pPr marL="0" indent="0" algn="just">
              <a:buNone/>
            </a:pPr>
            <a:r>
              <a:rPr lang="en-US" sz="1600" dirty="0">
                <a:latin typeface="Arial" panose="020B0604020202020204" pitchFamily="34" charset="0"/>
                <a:cs typeface="Arial" panose="020B0604020202020204" pitchFamily="34" charset="0"/>
              </a:rPr>
              <a:t>     detrimental effects observed in dial painters were most likely due to direct contact with radium in the paint via lip pointing.</a:t>
            </a:r>
          </a:p>
        </p:txBody>
      </p:sp>
      <p:sp>
        <p:nvSpPr>
          <p:cNvPr id="4" name="Date Placeholder 3">
            <a:extLst>
              <a:ext uri="{FF2B5EF4-FFF2-40B4-BE49-F238E27FC236}">
                <a16:creationId xmlns:a16="http://schemas.microsoft.com/office/drawing/2014/main" id="{33932E63-8E9B-FDEC-35A3-FFD8AE414AA1}"/>
              </a:ext>
            </a:extLst>
          </p:cNvPr>
          <p:cNvSpPr>
            <a:spLocks noGrp="1"/>
          </p:cNvSpPr>
          <p:nvPr>
            <p:ph type="dt" sz="half" idx="10"/>
          </p:nvPr>
        </p:nvSpPr>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1E93D402-A614-1EB9-6B9D-5CA03BE696BB}"/>
              </a:ext>
            </a:extLst>
          </p:cNvPr>
          <p:cNvSpPr>
            <a:spLocks noGrp="1"/>
          </p:cNvSpPr>
          <p:nvPr>
            <p:ph type="ftr" sz="quarter" idx="11"/>
          </p:nvPr>
        </p:nvSpPr>
        <p:spPr>
          <a:xfrm>
            <a:off x="3692366" y="6470650"/>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EA6D7776-A1BD-2E8C-916B-3EB433892BB4}"/>
              </a:ext>
            </a:extLst>
          </p:cNvPr>
          <p:cNvSpPr>
            <a:spLocks noGrp="1"/>
          </p:cNvSpPr>
          <p:nvPr>
            <p:ph type="sldNum" sz="quarter" idx="12"/>
          </p:nvPr>
        </p:nvSpPr>
        <p:spPr>
          <a:xfrm>
            <a:off x="9279938" y="6461125"/>
            <a:ext cx="1330911" cy="365125"/>
          </a:xfrm>
        </p:spPr>
        <p:txBody>
          <a:bodyPr/>
          <a:lstStyle/>
          <a:p>
            <a:fld id="{452CB5AF-56B2-4F61-AE76-F487D0BF94A4}" type="slidenum">
              <a:rPr lang="en-US" smtClean="0"/>
              <a:pPr/>
              <a:t>21</a:t>
            </a:fld>
            <a:endParaRPr lang="en-US" dirty="0"/>
          </a:p>
        </p:txBody>
      </p:sp>
      <p:sp>
        <p:nvSpPr>
          <p:cNvPr id="12" name="TextBox 11">
            <a:extLst>
              <a:ext uri="{FF2B5EF4-FFF2-40B4-BE49-F238E27FC236}">
                <a16:creationId xmlns:a16="http://schemas.microsoft.com/office/drawing/2014/main" id="{7B7753D1-ACF1-CA72-51AA-2BD2578FB4F4}"/>
              </a:ext>
            </a:extLst>
          </p:cNvPr>
          <p:cNvSpPr txBox="1"/>
          <p:nvPr/>
        </p:nvSpPr>
        <p:spPr>
          <a:xfrm>
            <a:off x="523873" y="495300"/>
            <a:ext cx="11049001" cy="577081"/>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1969, the three major human studies of radium were centralized at Argonne National Laboratory.</a:t>
            </a:r>
          </a:p>
          <a:p>
            <a:endParaRPr lang="en-US" dirty="0"/>
          </a:p>
        </p:txBody>
      </p:sp>
      <p:grpSp>
        <p:nvGrpSpPr>
          <p:cNvPr id="16" name="Group 15">
            <a:extLst>
              <a:ext uri="{FF2B5EF4-FFF2-40B4-BE49-F238E27FC236}">
                <a16:creationId xmlns:a16="http://schemas.microsoft.com/office/drawing/2014/main" id="{404ECE3F-F33A-6BF2-E224-AEDEA4B12F30}"/>
              </a:ext>
            </a:extLst>
          </p:cNvPr>
          <p:cNvGrpSpPr/>
          <p:nvPr/>
        </p:nvGrpSpPr>
        <p:grpSpPr>
          <a:xfrm>
            <a:off x="619126" y="862012"/>
            <a:ext cx="11258549" cy="2919413"/>
            <a:chOff x="619126" y="862012"/>
            <a:chExt cx="11258549" cy="2919413"/>
          </a:xfrm>
        </p:grpSpPr>
        <p:grpSp>
          <p:nvGrpSpPr>
            <p:cNvPr id="15" name="Group 14">
              <a:extLst>
                <a:ext uri="{FF2B5EF4-FFF2-40B4-BE49-F238E27FC236}">
                  <a16:creationId xmlns:a16="http://schemas.microsoft.com/office/drawing/2014/main" id="{F1463ABD-BE18-DED2-2A0C-A1798B638FE4}"/>
                </a:ext>
              </a:extLst>
            </p:cNvPr>
            <p:cNvGrpSpPr/>
            <p:nvPr/>
          </p:nvGrpSpPr>
          <p:grpSpPr>
            <a:xfrm>
              <a:off x="619126" y="862012"/>
              <a:ext cx="11258549" cy="2919413"/>
              <a:chOff x="619125" y="604838"/>
              <a:chExt cx="11258549" cy="2833688"/>
            </a:xfrm>
          </p:grpSpPr>
          <p:grpSp>
            <p:nvGrpSpPr>
              <p:cNvPr id="11" name="Group 10">
                <a:extLst>
                  <a:ext uri="{FF2B5EF4-FFF2-40B4-BE49-F238E27FC236}">
                    <a16:creationId xmlns:a16="http://schemas.microsoft.com/office/drawing/2014/main" id="{5E27EB5B-9063-EA6A-D842-60EC817F2373}"/>
                  </a:ext>
                </a:extLst>
              </p:cNvPr>
              <p:cNvGrpSpPr/>
              <p:nvPr/>
            </p:nvGrpSpPr>
            <p:grpSpPr>
              <a:xfrm>
                <a:off x="619125" y="604838"/>
                <a:ext cx="11258549" cy="2833688"/>
                <a:chOff x="619125" y="604838"/>
                <a:chExt cx="11258549" cy="2833688"/>
              </a:xfrm>
            </p:grpSpPr>
            <p:grpSp>
              <p:nvGrpSpPr>
                <p:cNvPr id="9" name="Group 8">
                  <a:extLst>
                    <a:ext uri="{FF2B5EF4-FFF2-40B4-BE49-F238E27FC236}">
                      <a16:creationId xmlns:a16="http://schemas.microsoft.com/office/drawing/2014/main" id="{782CDA0C-A665-BC5C-9695-B8645C26D18A}"/>
                    </a:ext>
                  </a:extLst>
                </p:cNvPr>
                <p:cNvGrpSpPr/>
                <p:nvPr/>
              </p:nvGrpSpPr>
              <p:grpSpPr>
                <a:xfrm>
                  <a:off x="619125" y="604838"/>
                  <a:ext cx="11258549" cy="2833688"/>
                  <a:chOff x="619125" y="681038"/>
                  <a:chExt cx="11258549" cy="2833688"/>
                </a:xfrm>
              </p:grpSpPr>
              <p:pic>
                <p:nvPicPr>
                  <p:cNvPr id="7" name="Picture 6">
                    <a:extLst>
                      <a:ext uri="{FF2B5EF4-FFF2-40B4-BE49-F238E27FC236}">
                        <a16:creationId xmlns:a16="http://schemas.microsoft.com/office/drawing/2014/main" id="{FB420C95-2FF1-A059-761C-A5DEC067CB3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125" y="681038"/>
                    <a:ext cx="11258549" cy="2833688"/>
                  </a:xfrm>
                  <a:prstGeom prst="rect">
                    <a:avLst/>
                  </a:prstGeom>
                </p:spPr>
              </p:pic>
              <p:sp>
                <p:nvSpPr>
                  <p:cNvPr id="8" name="Oval 7">
                    <a:extLst>
                      <a:ext uri="{FF2B5EF4-FFF2-40B4-BE49-F238E27FC236}">
                        <a16:creationId xmlns:a16="http://schemas.microsoft.com/office/drawing/2014/main" id="{6D880C8E-91BF-FDBB-88B9-4F25C69D932E}"/>
                      </a:ext>
                    </a:extLst>
                  </p:cNvPr>
                  <p:cNvSpPr/>
                  <p:nvPr/>
                </p:nvSpPr>
                <p:spPr>
                  <a:xfrm>
                    <a:off x="2809875" y="1933575"/>
                    <a:ext cx="1085850" cy="752475"/>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54D81378-715E-2F19-F76C-EE6DB5ACC4E1}"/>
                    </a:ext>
                  </a:extLst>
                </p:cNvPr>
                <p:cNvSpPr/>
                <p:nvPr/>
              </p:nvSpPr>
              <p:spPr>
                <a:xfrm>
                  <a:off x="752476" y="990601"/>
                  <a:ext cx="990600" cy="914399"/>
                </a:xfrm>
                <a:prstGeom prst="ellipse">
                  <a:avLst/>
                </a:prstGeom>
                <a:no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Rounded Corners 12">
                <a:extLst>
                  <a:ext uri="{FF2B5EF4-FFF2-40B4-BE49-F238E27FC236}">
                    <a16:creationId xmlns:a16="http://schemas.microsoft.com/office/drawing/2014/main" id="{2F689E6B-32A2-B641-CE0E-BE8144D80A10}"/>
                  </a:ext>
                </a:extLst>
              </p:cNvPr>
              <p:cNvSpPr/>
              <p:nvPr/>
            </p:nvSpPr>
            <p:spPr>
              <a:xfrm>
                <a:off x="619125" y="3133725"/>
                <a:ext cx="2714625" cy="295275"/>
              </a:xfrm>
              <a:prstGeom prst="round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532F1F0-BD9D-E927-2C2C-ACBCC1770549}"/>
                </a:ext>
              </a:extLst>
            </p:cNvPr>
            <p:cNvSpPr txBox="1"/>
            <p:nvPr/>
          </p:nvSpPr>
          <p:spPr>
            <a:xfrm>
              <a:off x="6115050" y="992745"/>
              <a:ext cx="550984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radiation decay timeline for radium</a:t>
              </a:r>
            </a:p>
          </p:txBody>
        </p:sp>
      </p:grpSp>
      <p:pic>
        <p:nvPicPr>
          <p:cNvPr id="17" name="Picture 16">
            <a:extLst>
              <a:ext uri="{FF2B5EF4-FFF2-40B4-BE49-F238E27FC236}">
                <a16:creationId xmlns:a16="http://schemas.microsoft.com/office/drawing/2014/main" id="{83CC9A98-2C99-83C2-D13D-AF465AE9E742}"/>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0772775" y="5262561"/>
            <a:ext cx="1247776" cy="1595439"/>
          </a:xfrm>
          <a:prstGeom prst="ellipse">
            <a:avLst/>
          </a:prstGeom>
          <a:ln>
            <a:noFill/>
          </a:ln>
          <a:effectLst>
            <a:softEdge rad="112500"/>
          </a:effectLst>
        </p:spPr>
      </p:pic>
    </p:spTree>
    <p:extLst>
      <p:ext uri="{BB962C8B-B14F-4D97-AF65-F5344CB8AC3E}">
        <p14:creationId xmlns:p14="http://schemas.microsoft.com/office/powerpoint/2010/main" val="1623725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E74C-5597-FA12-4FEC-27E019EEAEF7}"/>
              </a:ext>
            </a:extLst>
          </p:cNvPr>
          <p:cNvSpPr>
            <a:spLocks noGrp="1"/>
          </p:cNvSpPr>
          <p:nvPr>
            <p:ph type="title"/>
          </p:nvPr>
        </p:nvSpPr>
        <p:spPr>
          <a:xfrm>
            <a:off x="0" y="1"/>
            <a:ext cx="12192000" cy="723899"/>
          </a:xfrm>
        </p:spPr>
        <p:txBody>
          <a:bodyPr/>
          <a:lstStyle/>
          <a:p>
            <a:pPr algn="ctr"/>
            <a:r>
              <a:rPr lang="en-US" sz="4000" dirty="0">
                <a:solidFill>
                  <a:schemeClr val="accent6">
                    <a:lumMod val="50000"/>
                  </a:schemeClr>
                </a:solidFill>
                <a:latin typeface="Arial Black" panose="020B0A04020102020204" pitchFamily="34" charset="0"/>
              </a:rPr>
              <a:t>Legal, Moral &amp; Memorial Legacy</a:t>
            </a:r>
            <a:endParaRPr lang="en-US" dirty="0">
              <a:solidFill>
                <a:schemeClr val="accent6">
                  <a:lumMod val="50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A542244-D366-24D1-55AA-397512054BCB}"/>
              </a:ext>
            </a:extLst>
          </p:cNvPr>
          <p:cNvSpPr>
            <a:spLocks noGrp="1"/>
          </p:cNvSpPr>
          <p:nvPr>
            <p:ph idx="1"/>
          </p:nvPr>
        </p:nvSpPr>
        <p:spPr>
          <a:xfrm>
            <a:off x="400051" y="723900"/>
            <a:ext cx="11125200" cy="5632450"/>
          </a:xfrm>
        </p:spPr>
        <p:txBody>
          <a:bodyPr>
            <a:noAutofit/>
          </a:bodyPr>
          <a:lstStyle/>
          <a:p>
            <a:pPr algn="just"/>
            <a:r>
              <a:rPr lang="en-US" sz="1800" dirty="0">
                <a:latin typeface="Arial" panose="020B0604020202020204" pitchFamily="34" charset="0"/>
                <a:cs typeface="Arial" panose="020B0604020202020204" pitchFamily="34" charset="0"/>
              </a:rPr>
              <a:t>Fighting against behemoths of business &amp; capitalism who saw the importance of the working-class girls’ lives as equally minuscule to the trace amounts of radium killing them, these women united.</a:t>
            </a:r>
          </a:p>
          <a:p>
            <a:pPr algn="just"/>
            <a:r>
              <a:rPr lang="en-US" sz="1800" dirty="0">
                <a:latin typeface="Arial" panose="020B0604020202020204" pitchFamily="34" charset="0"/>
                <a:cs typeface="Arial" panose="020B0604020202020204" pitchFamily="34" charset="0"/>
              </a:rPr>
              <a:t>The bravery of these </a:t>
            </a:r>
            <a:r>
              <a:rPr lang="en-US" sz="18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Girls” </a:t>
            </a:r>
            <a:r>
              <a:rPr lang="en-US" sz="1800" dirty="0">
                <a:latin typeface="Arial" panose="020B0604020202020204" pitchFamily="34" charset="0"/>
                <a:cs typeface="Arial" panose="020B0604020202020204" pitchFamily="34" charset="0"/>
              </a:rPr>
              <a:t>paved the way for workers to be safe at work by holding employers accountable for their actions. Employers have a legal duty to ensure the safety of their workers &amp; to be open &amp; transparent. Almost everything we know about radiation inside the human body, we owe to them.</a:t>
            </a:r>
          </a:p>
          <a:p>
            <a:pPr algn="just"/>
            <a:r>
              <a:rPr lang="en-US" sz="1800" b="0" i="0" dirty="0">
                <a:solidFill>
                  <a:srgbClr val="000000"/>
                </a:solidFill>
                <a:effectLst/>
                <a:latin typeface="Arial" panose="020B0604020202020204" pitchFamily="34" charset="0"/>
                <a:cs typeface="Arial" panose="020B0604020202020204" pitchFamily="34" charset="0"/>
              </a:rPr>
              <a:t>As one official from the </a:t>
            </a:r>
            <a:r>
              <a:rPr lang="en-US" sz="1800" b="0"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Atomic Energy Commission </a:t>
            </a:r>
            <a:r>
              <a:rPr lang="en-US" sz="1800" b="0" i="0" dirty="0">
                <a:solidFill>
                  <a:srgbClr val="000000"/>
                </a:solidFill>
                <a:effectLst/>
                <a:latin typeface="Arial" panose="020B0604020202020204" pitchFamily="34" charset="0"/>
                <a:cs typeface="Arial" panose="020B0604020202020204" pitchFamily="34" charset="0"/>
              </a:rPr>
              <a:t>would later note, “</a:t>
            </a:r>
            <a:r>
              <a:rPr lang="en-US" sz="1800" b="0" i="1" dirty="0">
                <a:solidFill>
                  <a:srgbClr val="000000"/>
                </a:solidFill>
                <a:effectLst/>
                <a:latin typeface="Arial" panose="020B0604020202020204" pitchFamily="34" charset="0"/>
                <a:cs typeface="Arial" panose="020B0604020202020204" pitchFamily="34" charset="0"/>
              </a:rPr>
              <a:t>If it hadn’t been for those dial-painters, the [</a:t>
            </a:r>
            <a:r>
              <a:rPr lang="en-US" sz="1800" b="0" i="1" dirty="0">
                <a:solidFill>
                  <a:srgbClr val="000000"/>
                </a:solidFill>
                <a:effectLst/>
                <a:highlight>
                  <a:srgbClr val="FFFF00"/>
                </a:highlight>
                <a:latin typeface="Arial" panose="020B0604020202020204" pitchFamily="34" charset="0"/>
                <a:cs typeface="Arial" panose="020B0604020202020204" pitchFamily="34" charset="0"/>
              </a:rPr>
              <a:t>Manhattan] project</a:t>
            </a:r>
            <a:r>
              <a:rPr lang="en-US" sz="1800" b="0" i="1" dirty="0">
                <a:solidFill>
                  <a:srgbClr val="000000"/>
                </a:solidFill>
                <a:effectLst/>
                <a:latin typeface="Arial" panose="020B0604020202020204" pitchFamily="34" charset="0"/>
                <a:cs typeface="Arial" panose="020B0604020202020204" pitchFamily="34" charset="0"/>
              </a:rPr>
              <a:t>’s management could have reasonably rejected the extreme precautions that were urged on it &amp; thousands of workers might well have been, &amp; might still be, in great danger”.</a:t>
            </a:r>
          </a:p>
          <a:p>
            <a:pPr lvl="1" algn="just"/>
            <a:r>
              <a:rPr lang="en-US" sz="1600" dirty="0">
                <a:latin typeface="Arial" panose="020B0604020202020204" pitchFamily="34" charset="0"/>
                <a:cs typeface="Arial" panose="020B0604020202020204" pitchFamily="34" charset="0"/>
              </a:rPr>
              <a:t>Since Radium has a half-life of about 1,600 years, their remains glow in the dark for quite a while in their graves.</a:t>
            </a:r>
          </a:p>
          <a:p>
            <a:pPr algn="just"/>
            <a:r>
              <a:rPr lang="en-US" sz="1800" b="0" i="0" dirty="0">
                <a:solidFill>
                  <a:srgbClr val="000000"/>
                </a:solidFill>
                <a:effectLst/>
                <a:latin typeface="Arial" panose="020B0604020202020204" pitchFamily="34" charset="0"/>
                <a:cs typeface="Arial" panose="020B0604020202020204" pitchFamily="34" charset="0"/>
              </a:rPr>
              <a:t>Although their profession is long since obsolete, we have the </a:t>
            </a:r>
            <a:r>
              <a:rPr lang="en-US" sz="1800" b="0"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girls </a:t>
            </a:r>
            <a:r>
              <a:rPr lang="en-US" sz="1800" b="0" i="0" dirty="0">
                <a:solidFill>
                  <a:srgbClr val="000000"/>
                </a:solidFill>
                <a:effectLst/>
                <a:latin typeface="Arial" panose="020B0604020202020204" pitchFamily="34" charset="0"/>
                <a:cs typeface="Arial" panose="020B0604020202020204" pitchFamily="34" charset="0"/>
              </a:rPr>
              <a:t>&amp; their </a:t>
            </a:r>
            <a:r>
              <a:rPr lang="en-US" sz="1800" b="0" i="0" u="sng" dirty="0">
                <a:solidFill>
                  <a:srgbClr val="000000"/>
                </a:solidFill>
                <a:effectLst/>
                <a:latin typeface="Arial" panose="020B0604020202020204" pitchFamily="34" charset="0"/>
                <a:cs typeface="Arial" panose="020B0604020202020204" pitchFamily="34" charset="0"/>
              </a:rPr>
              <a:t>unwilling</a:t>
            </a:r>
            <a:r>
              <a:rPr lang="en-US" sz="1800" b="0" i="0" dirty="0">
                <a:solidFill>
                  <a:srgbClr val="000000"/>
                </a:solidFill>
                <a:effectLst/>
                <a:latin typeface="Arial" panose="020B0604020202020204" pitchFamily="34" charset="0"/>
                <a:cs typeface="Arial" panose="020B0604020202020204" pitchFamily="34" charset="0"/>
              </a:rPr>
              <a:t> sacrifice to thank for our </a:t>
            </a:r>
            <a:r>
              <a:rPr lang="en-US" sz="1800" b="0"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 to compensation </a:t>
            </a:r>
            <a:r>
              <a:rPr lang="en-US" sz="1800" b="0" i="0" dirty="0">
                <a:solidFill>
                  <a:srgbClr val="000000"/>
                </a:solidFill>
                <a:effectLst/>
                <a:latin typeface="Arial" panose="020B0604020202020204" pitchFamily="34" charset="0"/>
                <a:cs typeface="Arial" panose="020B0604020202020204" pitchFamily="34" charset="0"/>
              </a:rPr>
              <a:t>for illnesses contracted in the workplace.</a:t>
            </a:r>
          </a:p>
          <a:p>
            <a:pPr lvl="1" algn="just"/>
            <a:r>
              <a:rPr lang="en-US" sz="1800" b="0" i="0" dirty="0">
                <a:solidFill>
                  <a:srgbClr val="000000"/>
                </a:solidFill>
                <a:effectLst/>
                <a:latin typeface="Arial" panose="020B0604020202020204" pitchFamily="34" charset="0"/>
                <a:cs typeface="Arial" panose="020B0604020202020204" pitchFamily="34" charset="0"/>
              </a:rPr>
              <a:t>To see a list of those who died, go to: </a:t>
            </a:r>
            <a:r>
              <a:rPr lang="en-US" sz="1800" b="0" i="0" dirty="0">
                <a:solidFill>
                  <a:srgbClr val="000000"/>
                </a:solidFill>
                <a:effectLst/>
                <a:latin typeface="Arial" panose="020B0604020202020204" pitchFamily="34" charset="0"/>
                <a:cs typeface="Arial" panose="020B0604020202020204" pitchFamily="34" charset="0"/>
                <a:hlinkClick r:id="rId3"/>
              </a:rPr>
              <a:t>https://www.theradiumgirls.com/the-girls</a:t>
            </a:r>
            <a:endParaRPr lang="en-US" sz="1800" b="0" i="0" dirty="0">
              <a:solidFill>
                <a:srgbClr val="000000"/>
              </a:solidFill>
              <a:effectLst/>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On </a:t>
            </a: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 1, 2014</a:t>
            </a:r>
            <a:r>
              <a:rPr lang="en-US" sz="1800" dirty="0">
                <a:latin typeface="Arial" panose="020B0604020202020204" pitchFamily="34" charset="0"/>
                <a:cs typeface="Arial" panose="020B0604020202020204" pitchFamily="34" charset="0"/>
              </a:rPr>
              <a:t>, the last of the radium girls,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Mae Keane</a:t>
            </a:r>
            <a:r>
              <a:rPr lang="en-US" sz="1800" dirty="0">
                <a:latin typeface="Arial" panose="020B0604020202020204" pitchFamily="34" charset="0"/>
                <a:cs typeface="Arial" panose="020B0604020202020204" pitchFamily="34" charset="0"/>
              </a:rPr>
              <a:t>, died at her home in </a:t>
            </a:r>
          </a:p>
          <a:p>
            <a:pPr marL="0" indent="0" algn="just">
              <a:lnSpc>
                <a:spcPct val="100000"/>
              </a:lnSpc>
              <a:spcBef>
                <a:spcPts val="0"/>
              </a:spcBef>
              <a:buNone/>
            </a:pPr>
            <a:r>
              <a:rPr lang="en-US" sz="1800" dirty="0">
                <a:latin typeface="Arial" panose="020B0604020202020204" pitchFamily="34" charset="0"/>
                <a:cs typeface="Arial" panose="020B0604020202020204" pitchFamily="34" charset="0"/>
              </a:rPr>
              <a:t>   Middlebury, Connecticut at the age of 107. Luckily for her, her bosses weren’t </a:t>
            </a:r>
          </a:p>
          <a:p>
            <a:pPr marL="0" indent="0" algn="just">
              <a:lnSpc>
                <a:spcPct val="100000"/>
              </a:lnSpc>
              <a:spcBef>
                <a:spcPts val="0"/>
              </a:spcBef>
              <a:buNone/>
            </a:pPr>
            <a:r>
              <a:rPr lang="en-US" sz="1800" dirty="0">
                <a:latin typeface="Arial" panose="020B0604020202020204" pitchFamily="34" charset="0"/>
                <a:cs typeface="Arial" panose="020B0604020202020204" pitchFamily="34" charset="0"/>
              </a:rPr>
              <a:t>   satisfied with her work as a dial painter, &amp; she was quickly fired.</a:t>
            </a:r>
          </a:p>
          <a:p>
            <a:pPr marL="0" indent="0" algn="just">
              <a:lnSpc>
                <a:spcPct val="100000"/>
              </a:lnSpc>
              <a:spcBef>
                <a:spcPts val="0"/>
              </a:spcBef>
              <a:buNone/>
            </a:pPr>
            <a:endParaRPr lang="en-US" sz="18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1800" i="1" dirty="0">
                <a:latin typeface="Arial" panose="020B0604020202020204" pitchFamily="34" charset="0"/>
                <a:cs typeface="Arial" panose="020B0604020202020204" pitchFamily="34" charset="0"/>
              </a:rPr>
              <a:t>“</a:t>
            </a:r>
            <a:r>
              <a:rPr lang="en-US" sz="1800" dirty="0">
                <a:solidFill>
                  <a:srgbClr val="0070C0"/>
                </a:solidFill>
                <a:latin typeface="Arial" panose="020B0604020202020204" pitchFamily="34" charset="0"/>
                <a:cs typeface="Arial" panose="020B0604020202020204" pitchFamily="34" charset="0"/>
              </a:rPr>
              <a:t>As foul fumes along the New Jersey Turnpike assaulted my young nose, </a:t>
            </a:r>
            <a:r>
              <a:rPr lang="en-US" sz="1800" i="1" dirty="0">
                <a:solidFill>
                  <a:srgbClr val="0070C0"/>
                </a:solidFill>
                <a:latin typeface="Arial" panose="020B0604020202020204" pitchFamily="34" charset="0"/>
                <a:cs typeface="Arial" panose="020B0604020202020204" pitchFamily="34" charset="0"/>
              </a:rPr>
              <a:t>Toxic Tales </a:t>
            </a:r>
          </a:p>
          <a:p>
            <a:pPr marL="0" indent="0" algn="just">
              <a:lnSpc>
                <a:spcPct val="100000"/>
              </a:lnSpc>
              <a:spcBef>
                <a:spcPts val="0"/>
              </a:spcBef>
              <a:buNone/>
            </a:pPr>
            <a:r>
              <a:rPr lang="en-US" sz="1800" i="1" dirty="0">
                <a:solidFill>
                  <a:srgbClr val="0070C0"/>
                </a:solidFill>
                <a:latin typeface="Arial" panose="020B0604020202020204" pitchFamily="34" charset="0"/>
                <a:cs typeface="Arial" panose="020B0604020202020204" pitchFamily="34" charset="0"/>
              </a:rPr>
              <a:t>mixing in my youth, a story about radioactive paint seemed just another part of  NJ life.”</a:t>
            </a:r>
          </a:p>
          <a:p>
            <a:pPr marL="0" indent="0" algn="ctr">
              <a:lnSpc>
                <a:spcPct val="110000"/>
              </a:lnSpc>
              <a:spcBef>
                <a:spcPts val="0"/>
              </a:spcBef>
              <a:buNone/>
            </a:pPr>
            <a:r>
              <a:rPr lang="en-US" sz="1800" i="1" dirty="0">
                <a:latin typeface="Arial" panose="020B0604020202020204" pitchFamily="34" charset="0"/>
                <a:cs typeface="Arial" panose="020B0604020202020204" pitchFamily="34" charset="0"/>
              </a:rPr>
              <a:t>  				Mae Kean, 2013</a:t>
            </a:r>
          </a:p>
          <a:p>
            <a:pPr algn="just"/>
            <a:endParaRPr lang="en-US" sz="18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6C343B0-B733-260A-B41F-E39441E27B48}"/>
              </a:ext>
            </a:extLst>
          </p:cNvPr>
          <p:cNvSpPr>
            <a:spLocks noGrp="1"/>
          </p:cNvSpPr>
          <p:nvPr>
            <p:ph type="dt" sz="half" idx="10"/>
          </p:nvPr>
        </p:nvSpPr>
        <p:spPr/>
        <p:txBody>
          <a:bodyPr/>
          <a:lstStyle/>
          <a:p>
            <a:fld id="{0863F460-04A2-4D67-A9C7-D4CFDC873152}" type="datetime1">
              <a:rPr lang="en-US" smtClean="0"/>
              <a:t>9/18/2024</a:t>
            </a:fld>
            <a:endParaRPr lang="en-US" dirty="0"/>
          </a:p>
        </p:txBody>
      </p:sp>
      <p:sp>
        <p:nvSpPr>
          <p:cNvPr id="5" name="Footer Placeholder 4">
            <a:extLst>
              <a:ext uri="{FF2B5EF4-FFF2-40B4-BE49-F238E27FC236}">
                <a16:creationId xmlns:a16="http://schemas.microsoft.com/office/drawing/2014/main" id="{18040779-F4CD-5F25-18DF-BB949E277B4E}"/>
              </a:ext>
            </a:extLst>
          </p:cNvPr>
          <p:cNvSpPr>
            <a:spLocks noGrp="1"/>
          </p:cNvSpPr>
          <p:nvPr>
            <p:ph type="ftr" sz="quarter" idx="11"/>
          </p:nvPr>
        </p:nvSpPr>
        <p:spPr>
          <a:xfrm>
            <a:off x="3692366" y="6480175"/>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0D690AF8-0809-16EA-DD4C-BBF691E77B9F}"/>
              </a:ext>
            </a:extLst>
          </p:cNvPr>
          <p:cNvSpPr>
            <a:spLocks noGrp="1"/>
          </p:cNvSpPr>
          <p:nvPr>
            <p:ph type="sldNum" sz="quarter" idx="12"/>
          </p:nvPr>
        </p:nvSpPr>
        <p:spPr/>
        <p:txBody>
          <a:bodyPr/>
          <a:lstStyle/>
          <a:p>
            <a:fld id="{452CB5AF-56B2-4F61-AE76-F487D0BF94A4}" type="slidenum">
              <a:rPr lang="en-US" smtClean="0"/>
              <a:t>22</a:t>
            </a:fld>
            <a:endParaRPr lang="en-US" dirty="0"/>
          </a:p>
        </p:txBody>
      </p:sp>
      <p:pic>
        <p:nvPicPr>
          <p:cNvPr id="1026" name="Picture 2" descr="figure 1">
            <a:extLst>
              <a:ext uri="{FF2B5EF4-FFF2-40B4-BE49-F238E27FC236}">
                <a16:creationId xmlns:a16="http://schemas.microsoft.com/office/drawing/2014/main" id="{3F2283EE-7B4B-3C01-33C1-E716855DD0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21" t="53390" r="73212"/>
          <a:stretch/>
        </p:blipFill>
        <p:spPr bwMode="auto">
          <a:xfrm>
            <a:off x="9559983" y="4048123"/>
            <a:ext cx="1879542" cy="178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99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Bent 9">
            <a:extLst>
              <a:ext uri="{FF2B5EF4-FFF2-40B4-BE49-F238E27FC236}">
                <a16:creationId xmlns:a16="http://schemas.microsoft.com/office/drawing/2014/main" id="{92F43755-CBCD-8285-244D-25854DDBC358}"/>
              </a:ext>
            </a:extLst>
          </p:cNvPr>
          <p:cNvSpPr/>
          <p:nvPr/>
        </p:nvSpPr>
        <p:spPr>
          <a:xfrm flipH="1">
            <a:off x="2019299" y="1409699"/>
            <a:ext cx="4667249" cy="4456917"/>
          </a:xfrm>
          <a:prstGeom prst="bentArrow">
            <a:avLst>
              <a:gd name="adj1" fmla="val 31168"/>
              <a:gd name="adj2" fmla="val 24139"/>
              <a:gd name="adj3" fmla="val 25000"/>
              <a:gd name="adj4" fmla="val 43750"/>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a:extLst>
              <a:ext uri="{FF2B5EF4-FFF2-40B4-BE49-F238E27FC236}">
                <a16:creationId xmlns:a16="http://schemas.microsoft.com/office/drawing/2014/main" id="{A1486E5B-E461-ECC7-D733-EC3A6EF43BC4}"/>
              </a:ext>
            </a:extLst>
          </p:cNvPr>
          <p:cNvSpPr/>
          <p:nvPr/>
        </p:nvSpPr>
        <p:spPr>
          <a:xfrm>
            <a:off x="171450" y="905658"/>
            <a:ext cx="11906250" cy="124699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7A46AE-59B5-E930-9119-BC3CB806F76D}"/>
              </a:ext>
            </a:extLst>
          </p:cNvPr>
          <p:cNvSpPr>
            <a:spLocks noGrp="1"/>
          </p:cNvSpPr>
          <p:nvPr>
            <p:ph idx="1"/>
          </p:nvPr>
        </p:nvSpPr>
        <p:spPr>
          <a:xfrm>
            <a:off x="190500" y="866777"/>
            <a:ext cx="11887200" cy="4924423"/>
          </a:xfrm>
        </p:spPr>
        <p:txBody>
          <a:bodyPr>
            <a:normAutofit fontScale="92500" lnSpcReduction="10000"/>
          </a:bodyPr>
          <a:lstStyle/>
          <a:p>
            <a:pPr marL="0" indent="0" algn="just">
              <a:lnSpc>
                <a:spcPct val="110000"/>
              </a:lnSpc>
              <a:spcBef>
                <a:spcPts val="200"/>
              </a:spcBef>
              <a:buNone/>
            </a:pPr>
            <a:r>
              <a:rPr lang="en-US" sz="2000" dirty="0">
                <a:latin typeface="Arial" panose="020B0604020202020204" pitchFamily="34" charset="0"/>
                <a:cs typeface="Arial" panose="020B0604020202020204" pitchFamily="34" charset="0"/>
              </a:rPr>
              <a:t>The struggle to enact safeguards for hazardous working conditions is often led by women &amp; girls, who are </a:t>
            </a:r>
            <a:r>
              <a:rPr lang="en-US" sz="22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disproportionately</a:t>
            </a:r>
            <a:r>
              <a:rPr lang="en-US" sz="2000" dirty="0">
                <a:latin typeface="Arial" panose="020B0604020202020204" pitchFamily="34" charset="0"/>
                <a:cs typeface="Arial" panose="020B0604020202020204" pitchFamily="34" charset="0"/>
              </a:rPr>
              <a:t> harmed by job hazards or </a:t>
            </a:r>
            <a:r>
              <a:rPr lang="en-US" sz="20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toxic</a:t>
            </a:r>
            <a:r>
              <a:rPr lang="en-US" sz="2000" dirty="0">
                <a:latin typeface="Arial" panose="020B0604020202020204" pitchFamily="34" charset="0"/>
                <a:cs typeface="Arial" panose="020B0604020202020204" pitchFamily="34" charset="0"/>
              </a:rPr>
              <a:t> chemicals. All too often, companies are most aggressive in marketing these toxic products to Black/</a:t>
            </a:r>
            <a:r>
              <a:rPr lang="en-US" sz="2000" b="1" dirty="0">
                <a:solidFill>
                  <a:srgbClr val="9966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Brown</a:t>
            </a:r>
            <a:r>
              <a:rPr lang="en-US" sz="2000" dirty="0">
                <a:latin typeface="Arial" panose="020B0604020202020204" pitchFamily="34" charset="0"/>
                <a:cs typeface="Arial" panose="020B0604020202020204" pitchFamily="34" charset="0"/>
              </a:rPr>
              <a:t> women or immigrants </a:t>
            </a:r>
            <a:r>
              <a:rPr lang="en-US" sz="2000" b="1" dirty="0">
                <a:latin typeface="Arial" panose="020B0604020202020204" pitchFamily="34" charset="0"/>
                <a:cs typeface="Arial" panose="020B0604020202020204" pitchFamily="34" charset="0"/>
              </a:rPr>
              <a:t>or</a:t>
            </a:r>
            <a:r>
              <a:rPr lang="en-US" sz="2000" dirty="0">
                <a:latin typeface="Arial" panose="020B0604020202020204" pitchFamily="34" charset="0"/>
                <a:cs typeface="Arial" panose="020B0604020202020204" pitchFamily="34" charset="0"/>
              </a:rPr>
              <a:t> hiring them to produce ordinary products in unsafe factories, to eke out a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subsistence</a:t>
            </a:r>
            <a:r>
              <a:rPr lang="en-US" sz="2000" dirty="0">
                <a:latin typeface="Arial" panose="020B0604020202020204" pitchFamily="34" charset="0"/>
                <a:cs typeface="Arial" panose="020B0604020202020204" pitchFamily="34" charset="0"/>
              </a:rPr>
              <a:t> living.    </a:t>
            </a:r>
            <a:r>
              <a:rPr lang="en-US" sz="2000" b="1" dirty="0">
                <a:solidFill>
                  <a:srgbClr val="7030A0"/>
                </a:solidFill>
                <a:latin typeface="Arial" panose="020B0604020202020204" pitchFamily="34" charset="0"/>
                <a:cs typeface="Arial" panose="020B0604020202020204" pitchFamily="34" charset="0"/>
              </a:rPr>
              <a:t>But</a:t>
            </a:r>
            <a:r>
              <a:rPr lang="en-US" sz="2000" dirty="0">
                <a:latin typeface="Arial" panose="020B0604020202020204" pitchFamily="34" charset="0"/>
                <a:cs typeface="Arial" panose="020B0604020202020204" pitchFamily="34" charset="0"/>
              </a:rPr>
              <a:t>: </a:t>
            </a:r>
            <a:r>
              <a:rPr lang="en-US" sz="2000" i="1" u="sng" dirty="0">
                <a:latin typeface="Arial" panose="020B0604020202020204" pitchFamily="34" charset="0"/>
                <a:cs typeface="Arial" panose="020B0604020202020204" pitchFamily="34" charset="0"/>
              </a:rPr>
              <a:t>Powerful women</a:t>
            </a:r>
            <a:r>
              <a:rPr lang="en-US" sz="2000"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always</a:t>
            </a:r>
            <a:r>
              <a:rPr lang="en-US" sz="2000" dirty="0">
                <a:latin typeface="Arial" panose="020B0604020202020204" pitchFamily="34" charset="0"/>
                <a:cs typeface="Arial" panose="020B0604020202020204" pitchFamily="34" charset="0"/>
              </a:rPr>
              <a:t> lead the fight!</a:t>
            </a:r>
          </a:p>
          <a:p>
            <a:pPr marL="0" indent="0">
              <a:lnSpc>
                <a:spcPct val="110000"/>
              </a:lnSpc>
              <a:spcBef>
                <a:spcPts val="200"/>
              </a:spcBef>
              <a:buNone/>
            </a:pPr>
            <a:endParaRPr lang="en-US" sz="700" dirty="0">
              <a:latin typeface="Arial" panose="020B0604020202020204" pitchFamily="34" charset="0"/>
              <a:cs typeface="Arial" panose="020B0604020202020204" pitchFamily="34" charset="0"/>
            </a:endParaRPr>
          </a:p>
          <a:p>
            <a:pPr marL="514350" indent="-514350">
              <a:lnSpc>
                <a:spcPct val="110000"/>
              </a:lnSpc>
              <a:buFont typeface="+mj-lt"/>
              <a:buAutoNum type="arabicPeriod"/>
            </a:pPr>
            <a:r>
              <a:rPr lang="en-US"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a:t>
            </a:r>
            <a:r>
              <a:rPr lang="en-US" sz="2000" dirty="0">
                <a:latin typeface="Arial" panose="020B0604020202020204" pitchFamily="34" charset="0"/>
                <a:cs typeface="Arial" panose="020B0604020202020204" pitchFamily="34" charset="0"/>
              </a:rPr>
              <a:t> advances while </a:t>
            </a:r>
            <a:r>
              <a:rPr lang="en-US" sz="2000" b="1" dirty="0">
                <a:latin typeface="Arial" panose="020B0604020202020204" pitchFamily="34" charset="0"/>
                <a:cs typeface="Arial" panose="020B0604020202020204" pitchFamily="34" charset="0"/>
              </a:rPr>
              <a:t>protection</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lags, </a:t>
            </a:r>
            <a:r>
              <a:rPr lang="en-US" sz="2000" dirty="0">
                <a:latin typeface="Arial" panose="020B0604020202020204" pitchFamily="34" charset="0"/>
                <a:cs typeface="Arial" panose="020B0604020202020204" pitchFamily="34" charset="0"/>
              </a:rPr>
              <a:t>due to poor or non-existent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Assessment</a:t>
            </a:r>
          </a:p>
          <a:p>
            <a:pPr marL="514350" indent="-514350">
              <a:lnSpc>
                <a:spcPct val="110000"/>
              </a:lnSpc>
              <a:spcBef>
                <a:spcPts val="200"/>
              </a:spcBef>
              <a:spcAft>
                <a:spcPts val="200"/>
              </a:spcAft>
              <a:buFont typeface="+mj-lt"/>
              <a:buAutoNum type="arabicPeriod"/>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a:t>
            </a:r>
            <a:r>
              <a:rPr lang="en-U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Hazard</a:t>
            </a:r>
            <a:r>
              <a:rPr lang="en-US" sz="2000" dirty="0">
                <a:latin typeface="Arial" panose="020B0604020202020204" pitchFamily="34" charset="0"/>
                <a:cs typeface="Arial" panose="020B0604020202020204" pitchFamily="34" charset="0"/>
              </a:rPr>
              <a:t> is unrecognized, or the damage is falsely attributed to other causes &amp; </a:t>
            </a:r>
            <a:r>
              <a:rPr lang="en-US" sz="2000" b="1" dirty="0">
                <a:latin typeface="Arial" panose="020B0604020202020204" pitchFamily="34" charset="0"/>
                <a:cs typeface="Arial" panose="020B0604020202020204" pitchFamily="34" charset="0"/>
              </a:rPr>
              <a:t>is</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shared</a:t>
            </a:r>
          </a:p>
          <a:p>
            <a:pPr marL="514350" indent="-514350">
              <a:lnSpc>
                <a:spcPct val="110000"/>
              </a:lnSpc>
              <a:spcBef>
                <a:spcPts val="200"/>
              </a:spcBef>
              <a:spcAft>
                <a:spcPts val="200"/>
              </a:spcAft>
              <a:buFont typeface="+mj-lt"/>
              <a:buAutoNum type="arabicPeriod"/>
            </a:pP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Marginalized</a:t>
            </a:r>
            <a:r>
              <a:rPr lang="en-US" sz="2000" i="1" dirty="0">
                <a:latin typeface="Arial" panose="020B0604020202020204" pitchFamily="34" charset="0"/>
                <a:cs typeface="Arial" panose="020B0604020202020204" pitchFamily="34" charset="0"/>
              </a:rPr>
              <a:t> workers </a:t>
            </a:r>
            <a:r>
              <a:rPr lang="en-US" sz="2000" dirty="0">
                <a:latin typeface="Arial" panose="020B0604020202020204" pitchFamily="34" charset="0"/>
                <a:cs typeface="Arial" panose="020B0604020202020204" pitchFamily="34" charset="0"/>
              </a:rPr>
              <a:t>are targeted, underrated, are the first to suffer, &amp; then receive character attacks</a:t>
            </a:r>
          </a:p>
          <a:p>
            <a:pPr marL="514350" indent="-514350">
              <a:lnSpc>
                <a:spcPct val="110000"/>
              </a:lnSpc>
              <a:spcBef>
                <a:spcPts val="200"/>
              </a:spcBef>
              <a:spcAft>
                <a:spcPts val="200"/>
              </a:spcAft>
              <a:buFont typeface="+mj-lt"/>
              <a:buAutoNum type="arabicPeriod"/>
            </a:pPr>
            <a:r>
              <a:rPr lang="en-US" sz="2000" dirty="0">
                <a:latin typeface="Arial" panose="020B0604020202020204" pitchFamily="34" charset="0"/>
                <a:cs typeface="Arial" panose="020B0604020202020204" pitchFamily="34" charset="0"/>
              </a:rPr>
              <a:t>Financial stakeholders resist investigation,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refuse accountability,</a:t>
            </a:r>
            <a:r>
              <a:rPr lang="en-US" sz="2000" dirty="0">
                <a:latin typeface="Arial" panose="020B0604020202020204" pitchFamily="34" charset="0"/>
                <a:cs typeface="Arial" panose="020B0604020202020204" pitchFamily="34" charset="0"/>
              </a:rPr>
              <a:t> hide facts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r>
              <a:rPr lang="en-US"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resort to criminal acts</a:t>
            </a:r>
          </a:p>
          <a:p>
            <a:pPr marL="514350" indent="-514350">
              <a:lnSpc>
                <a:spcPct val="110000"/>
              </a:lnSpc>
              <a:spcBef>
                <a:spcPts val="200"/>
              </a:spcBef>
              <a:spcAft>
                <a:spcPts val="200"/>
              </a:spcAft>
              <a:buFont typeface="+mj-lt"/>
              <a:buAutoNum type="arabicPeriod"/>
            </a:pPr>
            <a:r>
              <a:rPr lang="en-US" sz="2000" dirty="0">
                <a:latin typeface="Arial" panose="020B0604020202020204" pitchFamily="34" charset="0"/>
                <a:cs typeface="Arial" panose="020B0604020202020204" pitchFamily="34" charset="0"/>
              </a:rPr>
              <a:t>Multiple miss-diagnosed illnesses &amp;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deaths finally expose the problem – </a:t>
            </a:r>
            <a:r>
              <a:rPr lang="en-US" sz="2000" dirty="0">
                <a:latin typeface="Arial" panose="020B0604020202020204" pitchFamily="34" charset="0"/>
                <a:cs typeface="Arial" panose="020B0604020202020204" pitchFamily="34" charset="0"/>
              </a:rPr>
              <a:t>Quack cures/causes are offered</a:t>
            </a:r>
          </a:p>
          <a:p>
            <a:pPr marL="514350" indent="-514350">
              <a:lnSpc>
                <a:spcPct val="110000"/>
              </a:lnSpc>
              <a:spcBef>
                <a:spcPts val="200"/>
              </a:spcBef>
              <a:spcAft>
                <a:spcPts val="200"/>
              </a:spcAft>
              <a:buFont typeface="+mj-lt"/>
              <a:buAutoNum type="arabicPeriod"/>
            </a:pPr>
            <a:r>
              <a:rPr lang="en-US" sz="2000" u="sng" dirty="0">
                <a:latin typeface="Arial" panose="020B0604020202020204" pitchFamily="34" charset="0"/>
                <a:cs typeface="Arial" panose="020B0604020202020204" pitchFamily="34" charset="0"/>
              </a:rPr>
              <a:t>Litigation is initiated</a:t>
            </a:r>
            <a:r>
              <a:rPr lang="en-US" sz="2000" dirty="0">
                <a:latin typeface="Arial" panose="020B0604020202020204" pitchFamily="34" charset="0"/>
                <a:cs typeface="Arial" panose="020B0604020202020204" pitchFamily="34" charset="0"/>
              </a:rPr>
              <a:t>, but defeated because of lack of resources, rich stakeholders </a:t>
            </a:r>
            <a:r>
              <a:rPr lang="en-US"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temporarily</a:t>
            </a:r>
            <a:r>
              <a:rPr lang="en-US" sz="2000" dirty="0">
                <a:latin typeface="Arial" panose="020B0604020202020204" pitchFamily="34" charset="0"/>
                <a:cs typeface="Arial" panose="020B0604020202020204" pitchFamily="34" charset="0"/>
              </a:rPr>
              <a:t> win </a:t>
            </a:r>
          </a:p>
          <a:p>
            <a:pPr marL="514350" indent="-514350">
              <a:lnSpc>
                <a:spcPct val="110000"/>
              </a:lnSpc>
              <a:spcBef>
                <a:spcPts val="200"/>
              </a:spcBef>
              <a:spcAft>
                <a:spcPts val="200"/>
              </a:spcAft>
              <a:buFont typeface="+mj-lt"/>
              <a:buAutoNum type="arabicPeriod"/>
            </a:pPr>
            <a:r>
              <a:rPr lang="en-US" sz="2000" b="1" dirty="0">
                <a:solidFill>
                  <a:srgbClr val="7030A0"/>
                </a:solidFill>
                <a:latin typeface="Arial" panose="020B0604020202020204" pitchFamily="34" charset="0"/>
                <a:cs typeface="Arial" panose="020B0604020202020204" pitchFamily="34" charset="0"/>
              </a:rPr>
              <a:t>Powerful influencers </a:t>
            </a:r>
            <a:r>
              <a:rPr lang="en-US" sz="2000" dirty="0">
                <a:latin typeface="Arial" panose="020B0604020202020204" pitchFamily="34" charset="0"/>
                <a:cs typeface="Arial" panose="020B0604020202020204" pitchFamily="34" charset="0"/>
              </a:rPr>
              <a:t>become aware &amp; intervene  </a:t>
            </a:r>
          </a:p>
          <a:p>
            <a:pPr marL="514350" indent="-514350">
              <a:lnSpc>
                <a:spcPct val="110000"/>
              </a:lnSpc>
              <a:spcBef>
                <a:spcPts val="200"/>
              </a:spcBef>
              <a:spcAft>
                <a:spcPts val="200"/>
              </a:spcAft>
              <a:buFont typeface="+mj-lt"/>
              <a:buAutoNum type="arabicPeriod"/>
            </a:pPr>
            <a:r>
              <a:rPr lang="en-US" sz="2000" dirty="0">
                <a:latin typeface="Arial" panose="020B0604020202020204" pitchFamily="34" charset="0"/>
                <a:cs typeface="Arial" panose="020B0604020202020204" pitchFamily="34" charset="0"/>
              </a:rPr>
              <a:t>The press finally takes notice &amp;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reports the disaster - the public is outraged</a:t>
            </a:r>
          </a:p>
          <a:p>
            <a:pPr marL="514350" indent="-514350">
              <a:lnSpc>
                <a:spcPct val="110000"/>
              </a:lnSpc>
              <a:spcBef>
                <a:spcPts val="200"/>
              </a:spcBef>
              <a:spcAft>
                <a:spcPts val="200"/>
              </a:spcAft>
              <a:buFont typeface="+mj-lt"/>
              <a:buAutoNum type="arabicPeriod"/>
            </a:pPr>
            <a:r>
              <a:rPr lang="en-US" sz="2000" dirty="0">
                <a:latin typeface="Arial" panose="020B0604020202020204" pitchFamily="34" charset="0"/>
                <a:cs typeface="Arial" panose="020B0604020202020204" pitchFamily="34" charset="0"/>
              </a:rPr>
              <a:t>Legislatures act; laws change &amp;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protection is mandated</a:t>
            </a:r>
          </a:p>
          <a:p>
            <a:pPr marL="514350" indent="-514350">
              <a:lnSpc>
                <a:spcPct val="110000"/>
              </a:lnSpc>
              <a:spcBef>
                <a:spcPts val="200"/>
              </a:spcBef>
              <a:spcAft>
                <a:spcPts val="200"/>
              </a:spcAft>
              <a:buFont typeface="+mj-lt"/>
              <a:buAutoNum type="arabicPeriod"/>
            </a:pPr>
            <a:r>
              <a:rPr lang="en-US" sz="2000" dirty="0">
                <a:latin typeface="Arial" panose="020B0604020202020204" pitchFamily="34" charset="0"/>
                <a:cs typeface="Arial" panose="020B0604020202020204" pitchFamily="34" charset="0"/>
              </a:rPr>
              <a:t>New precautions enhance the progress of </a:t>
            </a:r>
            <a:r>
              <a:rPr lang="en-US"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a:t>
            </a:r>
            <a:r>
              <a:rPr lang="en-US" sz="2000" dirty="0">
                <a:latin typeface="Arial" panose="020B0604020202020204" pitchFamily="34" charset="0"/>
                <a:cs typeface="Arial" panose="020B0604020202020204" pitchFamily="34" charset="0"/>
              </a:rPr>
              <a:t> </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at the expense of the first victims!</a:t>
            </a:r>
          </a:p>
          <a:p>
            <a:endParaRPr lang="en-US" dirty="0"/>
          </a:p>
          <a:p>
            <a:pPr marL="0" indent="0">
              <a:buNone/>
            </a:pPr>
            <a:endParaRPr lang="en-US" dirty="0"/>
          </a:p>
        </p:txBody>
      </p:sp>
      <p:sp>
        <p:nvSpPr>
          <p:cNvPr id="2" name="Title 1">
            <a:extLst>
              <a:ext uri="{FF2B5EF4-FFF2-40B4-BE49-F238E27FC236}">
                <a16:creationId xmlns:a16="http://schemas.microsoft.com/office/drawing/2014/main" id="{2CA86662-92F4-ED96-9A8E-059D8E902D23}"/>
              </a:ext>
            </a:extLst>
          </p:cNvPr>
          <p:cNvSpPr>
            <a:spLocks noGrp="1"/>
          </p:cNvSpPr>
          <p:nvPr>
            <p:ph type="title"/>
          </p:nvPr>
        </p:nvSpPr>
        <p:spPr>
          <a:xfrm>
            <a:off x="0" y="2"/>
            <a:ext cx="12192000" cy="952500"/>
          </a:xfrm>
        </p:spPr>
        <p:txBody>
          <a:bodyPr>
            <a:normAutofit fontScale="90000"/>
          </a:bodyPr>
          <a:lstStyle/>
          <a:p>
            <a:pPr algn="ctr"/>
            <a:r>
              <a:rPr lang="en-US" sz="4000" dirty="0">
                <a:solidFill>
                  <a:schemeClr val="accent6">
                    <a:lumMod val="75000"/>
                  </a:schemeClr>
                </a:solidFill>
                <a:latin typeface="Arial Black" panose="020B0A04020102020204" pitchFamily="34" charset="0"/>
              </a:rPr>
              <a:t>The </a:t>
            </a:r>
            <a:r>
              <a:rPr lang="en-US" sz="4000" u="sng" dirty="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rPr>
              <a:t>Sequence</a:t>
            </a:r>
            <a:r>
              <a:rPr lang="en-US" sz="4000" dirty="0">
                <a:solidFill>
                  <a:schemeClr val="accent6">
                    <a:lumMod val="75000"/>
                  </a:schemeClr>
                </a:solidFill>
                <a:latin typeface="Arial Black" panose="020B0A04020102020204" pitchFamily="34" charset="0"/>
              </a:rPr>
              <a:t> of Workplace Disasters </a:t>
            </a:r>
            <a:br>
              <a:rPr lang="en-US" sz="4000" dirty="0">
                <a:solidFill>
                  <a:schemeClr val="accent6">
                    <a:lumMod val="75000"/>
                  </a:schemeClr>
                </a:solidFill>
                <a:latin typeface="Arial Black" panose="020B0A04020102020204" pitchFamily="34" charset="0"/>
              </a:rPr>
            </a:br>
            <a:r>
              <a:rPr lang="en-US" sz="2700" dirty="0">
                <a:solidFill>
                  <a:schemeClr val="accent6">
                    <a:lumMod val="75000"/>
                  </a:schemeClr>
                </a:solidFill>
                <a:latin typeface="Arial Black" panose="020B0A04020102020204" pitchFamily="34" charset="0"/>
              </a:rPr>
              <a:t>learned</a:t>
            </a:r>
            <a:r>
              <a:rPr lang="en-US" sz="4000" dirty="0">
                <a:solidFill>
                  <a:schemeClr val="accent6">
                    <a:lumMod val="75000"/>
                  </a:schemeClr>
                </a:solidFill>
                <a:latin typeface="Arial Black" panose="020B0A04020102020204" pitchFamily="34" charset="0"/>
              </a:rPr>
              <a:t> </a:t>
            </a:r>
            <a:r>
              <a:rPr lang="en-US" sz="2700" dirty="0">
                <a:solidFill>
                  <a:schemeClr val="accent6">
                    <a:lumMod val="75000"/>
                  </a:schemeClr>
                </a:solidFill>
                <a:latin typeface="Arial Black" panose="020B0A04020102020204" pitchFamily="34" charset="0"/>
              </a:rPr>
              <a:t>from this &amp; other Incidents</a:t>
            </a:r>
            <a:endParaRPr lang="en-US" sz="3600" dirty="0">
              <a:solidFill>
                <a:schemeClr val="accent6">
                  <a:lumMod val="75000"/>
                </a:schemeClr>
              </a:solidFill>
              <a:latin typeface="Arial Black" panose="020B0A04020102020204" pitchFamily="34" charset="0"/>
            </a:endParaRPr>
          </a:p>
        </p:txBody>
      </p:sp>
      <p:sp>
        <p:nvSpPr>
          <p:cNvPr id="4" name="Date Placeholder 3">
            <a:extLst>
              <a:ext uri="{FF2B5EF4-FFF2-40B4-BE49-F238E27FC236}">
                <a16:creationId xmlns:a16="http://schemas.microsoft.com/office/drawing/2014/main" id="{CAEE19B5-9793-8DA9-76AD-131F9D29E9CB}"/>
              </a:ext>
            </a:extLst>
          </p:cNvPr>
          <p:cNvSpPr>
            <a:spLocks noGrp="1"/>
          </p:cNvSpPr>
          <p:nvPr>
            <p:ph type="dt" sz="half" idx="10"/>
          </p:nvPr>
        </p:nvSpPr>
        <p:spPr/>
        <p:txBody>
          <a:bodyPr/>
          <a:lstStyle/>
          <a:p>
            <a:fld id="{6D87016F-452A-4AE2-A9C2-7B4DA15DCE86}" type="datetime1">
              <a:rPr lang="en-US" smtClean="0"/>
              <a:t>9/18/2024</a:t>
            </a:fld>
            <a:endParaRPr lang="en-US" dirty="0"/>
          </a:p>
        </p:txBody>
      </p:sp>
      <p:sp>
        <p:nvSpPr>
          <p:cNvPr id="5" name="Footer Placeholder 4">
            <a:extLst>
              <a:ext uri="{FF2B5EF4-FFF2-40B4-BE49-F238E27FC236}">
                <a16:creationId xmlns:a16="http://schemas.microsoft.com/office/drawing/2014/main" id="{15E038AC-EB61-D624-8DD1-3D5BDA3D4A0A}"/>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2BF89742-08D8-40A5-E42C-23FC15CC5DEB}"/>
              </a:ext>
            </a:extLst>
          </p:cNvPr>
          <p:cNvSpPr>
            <a:spLocks noGrp="1"/>
          </p:cNvSpPr>
          <p:nvPr>
            <p:ph type="sldNum" sz="quarter" idx="12"/>
          </p:nvPr>
        </p:nvSpPr>
        <p:spPr/>
        <p:txBody>
          <a:bodyPr/>
          <a:lstStyle/>
          <a:p>
            <a:fld id="{452CB5AF-56B2-4F61-AE76-F487D0BF94A4}" type="slidenum">
              <a:rPr lang="en-US" smtClean="0"/>
              <a:t>23</a:t>
            </a:fld>
            <a:endParaRPr lang="en-US" dirty="0"/>
          </a:p>
        </p:txBody>
      </p:sp>
      <p:sp>
        <p:nvSpPr>
          <p:cNvPr id="9" name="TextBox 8">
            <a:extLst>
              <a:ext uri="{FF2B5EF4-FFF2-40B4-BE49-F238E27FC236}">
                <a16:creationId xmlns:a16="http://schemas.microsoft.com/office/drawing/2014/main" id="{AB2B788C-122B-D932-7C24-160723867E20}"/>
              </a:ext>
            </a:extLst>
          </p:cNvPr>
          <p:cNvSpPr txBox="1"/>
          <p:nvPr/>
        </p:nvSpPr>
        <p:spPr>
          <a:xfrm>
            <a:off x="0" y="5876925"/>
            <a:ext cx="12192001" cy="369332"/>
          </a:xfrm>
          <a:prstGeom prst="rect">
            <a:avLst/>
          </a:prstGeom>
          <a:noFill/>
        </p:spPr>
        <p:txBody>
          <a:bodyPr wrap="square" rtlCol="0">
            <a:spAutoFit/>
          </a:bodyPr>
          <a:lstStyle/>
          <a:p>
            <a:r>
              <a:rPr lang="en-US" b="1" dirty="0">
                <a:highlight>
                  <a:srgbClr val="00FFFF"/>
                </a:highlight>
              </a:rPr>
              <a:t>In conclusion</a:t>
            </a:r>
            <a:r>
              <a:rPr lang="en-US" dirty="0">
                <a:highlight>
                  <a:srgbClr val="00FFFF"/>
                </a:highlight>
              </a:rPr>
              <a:t>: in my opinion, we </a:t>
            </a:r>
            <a:r>
              <a:rPr lang="en-US" dirty="0">
                <a:effectLst>
                  <a:outerShdw blurRad="38100" dist="38100" dir="2700000" algn="tl">
                    <a:srgbClr val="000000">
                      <a:alpha val="43137"/>
                    </a:srgbClr>
                  </a:outerShdw>
                </a:effectLst>
                <a:highlight>
                  <a:srgbClr val="00FFFF"/>
                </a:highlight>
              </a:rPr>
              <a:t>EHS</a:t>
            </a:r>
            <a:r>
              <a:rPr lang="en-US" dirty="0">
                <a:highlight>
                  <a:srgbClr val="00FFFF"/>
                </a:highlight>
              </a:rPr>
              <a:t> professionals </a:t>
            </a:r>
            <a:r>
              <a:rPr lang="en-US" b="1" dirty="0">
                <a:highlight>
                  <a:srgbClr val="00FFFF"/>
                </a:highlight>
              </a:rPr>
              <a:t>must</a:t>
            </a:r>
            <a:r>
              <a:rPr lang="en-US" dirty="0">
                <a:highlight>
                  <a:srgbClr val="00FFFF"/>
                </a:highlight>
              </a:rPr>
              <a:t> move beyond </a:t>
            </a:r>
            <a:r>
              <a:rPr lang="en-US" u="sng" dirty="0">
                <a:highlight>
                  <a:srgbClr val="00FFFF"/>
                </a:highlight>
              </a:rPr>
              <a:t>excellent</a:t>
            </a:r>
            <a:r>
              <a:rPr lang="en-US" dirty="0">
                <a:highlight>
                  <a:srgbClr val="00FFFF"/>
                </a:highlight>
              </a:rPr>
              <a:t> Risk Assessment, to the </a:t>
            </a:r>
            <a:r>
              <a:rPr lang="en-US" dirty="0">
                <a:effectLst>
                  <a:outerShdw blurRad="38100" dist="38100" dir="2700000" algn="tl">
                    <a:srgbClr val="000000">
                      <a:alpha val="43137"/>
                    </a:srgbClr>
                  </a:outerShdw>
                </a:effectLst>
                <a:highlight>
                  <a:srgbClr val="00FFFF"/>
                </a:highlight>
              </a:rPr>
              <a:t>societal</a:t>
            </a:r>
            <a:r>
              <a:rPr lang="en-US" dirty="0">
                <a:highlight>
                  <a:srgbClr val="00FFFF"/>
                </a:highlight>
              </a:rPr>
              <a:t> impact</a:t>
            </a:r>
          </a:p>
        </p:txBody>
      </p:sp>
      <p:pic>
        <p:nvPicPr>
          <p:cNvPr id="11" name="Picture 10" descr="A person in a black and white photo&#10;&#10;Description automatically generated">
            <a:extLst>
              <a:ext uri="{FF2B5EF4-FFF2-40B4-BE49-F238E27FC236}">
                <a16:creationId xmlns:a16="http://schemas.microsoft.com/office/drawing/2014/main" id="{8EEA2E84-5474-492C-1E70-C600D48B57A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052304" y="4343400"/>
            <a:ext cx="970584" cy="1057503"/>
          </a:xfrm>
          <a:prstGeom prst="rect">
            <a:avLst/>
          </a:prstGeom>
        </p:spPr>
      </p:pic>
      <p:pic>
        <p:nvPicPr>
          <p:cNvPr id="8" name="Picture 7">
            <a:extLst>
              <a:ext uri="{FF2B5EF4-FFF2-40B4-BE49-F238E27FC236}">
                <a16:creationId xmlns:a16="http://schemas.microsoft.com/office/drawing/2014/main" id="{F058FA6D-4628-F63E-8B17-4B1D29D1D8F1}"/>
              </a:ext>
            </a:extLst>
          </p:cNvPr>
          <p:cNvPicPr>
            <a:picLocks noChangeAspect="1"/>
          </p:cNvPicPr>
          <p:nvPr/>
        </p:nvPicPr>
        <p:blipFill>
          <a:blip r:embed="rId4"/>
          <a:stretch>
            <a:fillRect/>
          </a:stretch>
        </p:blipFill>
        <p:spPr>
          <a:xfrm>
            <a:off x="10877878" y="4309240"/>
            <a:ext cx="1152198" cy="1234310"/>
          </a:xfrm>
          <a:prstGeom prst="rect">
            <a:avLst/>
          </a:prstGeom>
        </p:spPr>
      </p:pic>
    </p:spTree>
    <p:extLst>
      <p:ext uri="{BB962C8B-B14F-4D97-AF65-F5344CB8AC3E}">
        <p14:creationId xmlns:p14="http://schemas.microsoft.com/office/powerpoint/2010/main" val="2402314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250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uiExpand="1" build="p"/>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F45D-B50E-817C-D129-1D09C61BE17F}"/>
              </a:ext>
            </a:extLst>
          </p:cNvPr>
          <p:cNvSpPr>
            <a:spLocks noGrp="1"/>
          </p:cNvSpPr>
          <p:nvPr>
            <p:ph type="title"/>
          </p:nvPr>
        </p:nvSpPr>
        <p:spPr>
          <a:xfrm>
            <a:off x="0" y="1"/>
            <a:ext cx="12192000" cy="809624"/>
          </a:xfrm>
        </p:spPr>
        <p:txBody>
          <a:bodyPr>
            <a:normAutofit/>
          </a:bodyPr>
          <a:lstStyle/>
          <a:p>
            <a:pPr algn="ctr"/>
            <a:r>
              <a:rPr lang="en-US" sz="3600" dirty="0">
                <a:solidFill>
                  <a:schemeClr val="accent6">
                    <a:lumMod val="50000"/>
                  </a:schemeClr>
                </a:solidFill>
                <a:latin typeface="Arial Black" panose="020B0A04020102020204" pitchFamily="34" charset="0"/>
              </a:rPr>
              <a:t>Resources used to prepare  this presentation</a:t>
            </a:r>
          </a:p>
        </p:txBody>
      </p:sp>
      <p:sp>
        <p:nvSpPr>
          <p:cNvPr id="3" name="Content Placeholder 2">
            <a:extLst>
              <a:ext uri="{FF2B5EF4-FFF2-40B4-BE49-F238E27FC236}">
                <a16:creationId xmlns:a16="http://schemas.microsoft.com/office/drawing/2014/main" id="{8F9107EB-CE50-51B0-C3BD-394A10EEAF2F}"/>
              </a:ext>
            </a:extLst>
          </p:cNvPr>
          <p:cNvSpPr>
            <a:spLocks noGrp="1"/>
          </p:cNvSpPr>
          <p:nvPr>
            <p:ph idx="1"/>
          </p:nvPr>
        </p:nvSpPr>
        <p:spPr>
          <a:xfrm>
            <a:off x="466725" y="809625"/>
            <a:ext cx="11487150" cy="5367338"/>
          </a:xfrm>
        </p:spPr>
        <p:txBody>
          <a:bodyPr>
            <a:normAutofit lnSpcReduction="10000"/>
          </a:bodyPr>
          <a:lstStyle/>
          <a:p>
            <a:pPr marL="514350" indent="-514350">
              <a:buFont typeface="+mj-lt"/>
              <a:buAutoNum type="arabicPeriod"/>
            </a:pPr>
            <a:r>
              <a:rPr lang="en-US" sz="1600" dirty="0">
                <a:latin typeface="Arial" panose="020B0604020202020204" pitchFamily="34" charset="0"/>
                <a:cs typeface="Arial" panose="020B0604020202020204" pitchFamily="34" charset="0"/>
              </a:rPr>
              <a:t>Moore, Kate (2017). </a:t>
            </a:r>
            <a:r>
              <a:rPr lang="en-US" sz="1600" i="1" dirty="0">
                <a:latin typeface="Arial" panose="020B0604020202020204" pitchFamily="34" charset="0"/>
                <a:cs typeface="Arial" panose="020B0604020202020204" pitchFamily="34" charset="0"/>
              </a:rPr>
              <a:t>The Radium Girls, The Dark Story of America's Shining Women</a:t>
            </a:r>
            <a:r>
              <a:rPr lang="en-US" sz="1600" dirty="0">
                <a:latin typeface="Arial" panose="020B0604020202020204" pitchFamily="34" charset="0"/>
                <a:cs typeface="Arial" panose="020B0604020202020204" pitchFamily="34" charset="0"/>
              </a:rPr>
              <a:t>. ISBN 978-1492649366. </a:t>
            </a:r>
          </a:p>
          <a:p>
            <a:pPr marL="457200" indent="-457200" algn="l">
              <a:buFont typeface="+mj-lt"/>
              <a:buAutoNum type="arabicPeriod"/>
            </a:pPr>
            <a:r>
              <a:rPr lang="en-US" sz="1600" dirty="0">
                <a:latin typeface="Arial" panose="020B0604020202020204" pitchFamily="34" charset="0"/>
                <a:cs typeface="Arial" panose="020B0604020202020204" pitchFamily="34" charset="0"/>
              </a:rPr>
              <a:t>Claudia Clark, </a:t>
            </a:r>
            <a:r>
              <a:rPr lang="en-US" sz="1600" dirty="0">
                <a:latin typeface="Arial" panose="020B0604020202020204" pitchFamily="34" charset="0"/>
                <a:cs typeface="Arial" panose="020B0604020202020204" pitchFamily="34" charset="0"/>
                <a:hlinkClick r:id="rId3"/>
              </a:rPr>
              <a:t>Radium Girls: Women and Industrial Health Reform, 1910-1935</a:t>
            </a:r>
            <a:r>
              <a:rPr lang="en-US" sz="1600" dirty="0">
                <a:latin typeface="Arial" panose="020B0604020202020204" pitchFamily="34" charset="0"/>
                <a:cs typeface="Arial" panose="020B0604020202020204" pitchFamily="34" charset="0"/>
              </a:rPr>
              <a:t> (Chapel Hill, NC: University of North Carolina Press, 1997).</a:t>
            </a:r>
          </a:p>
          <a:p>
            <a:pPr marL="457200" indent="-457200" algn="l">
              <a:buFont typeface="+mj-lt"/>
              <a:buAutoNum type="arabicPeriod"/>
            </a:pPr>
            <a:r>
              <a:rPr lang="en-US" sz="1600" dirty="0">
                <a:latin typeface="Arial" panose="020B0604020202020204" pitchFamily="34" charset="0"/>
                <a:cs typeface="Arial" panose="020B0604020202020204" pitchFamily="34" charset="0"/>
              </a:rPr>
              <a:t>Ross Mullner, </a:t>
            </a:r>
            <a:r>
              <a:rPr lang="en-US" sz="1600" dirty="0">
                <a:latin typeface="Arial" panose="020B0604020202020204" pitchFamily="34" charset="0"/>
                <a:cs typeface="Arial" panose="020B0604020202020204" pitchFamily="34" charset="0"/>
                <a:hlinkClick r:id="rId4"/>
              </a:rPr>
              <a:t>Deadly Glow: The Radium Dial Worker Tragedy</a:t>
            </a:r>
            <a:r>
              <a:rPr lang="en-US" sz="1600" dirty="0">
                <a:latin typeface="Arial" panose="020B0604020202020204" pitchFamily="34" charset="0"/>
                <a:cs typeface="Arial" panose="020B0604020202020204" pitchFamily="34" charset="0"/>
              </a:rPr>
              <a:t> (Wash., DC: American Public Health Association, 1999).</a:t>
            </a:r>
          </a:p>
          <a:p>
            <a:pPr marL="514350" indent="-514350">
              <a:buFont typeface="+mj-lt"/>
              <a:buAutoNum type="arabicPeriod"/>
            </a:pPr>
            <a:r>
              <a:rPr lang="en-US" sz="1600" dirty="0">
                <a:latin typeface="Arial" panose="020B0604020202020204" pitchFamily="34" charset="0"/>
                <a:cs typeface="Arial" panose="020B0604020202020204" pitchFamily="34" charset="0"/>
                <a:hlinkClick r:id="rId5"/>
              </a:rPr>
              <a:t>https://en.wikipedia.org/wiki/Radium_Girls</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6"/>
              </a:rPr>
              <a:t>https://environmentalhistory.org/people/radiumgirls/</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7"/>
              </a:rPr>
              <a:t>https://www.britannica.com/story/radium-girls-the-women-who-fought-for-their-lives-in-a-killer-workplace</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8"/>
              </a:rPr>
              <a:t>https://www.nist.gov/blogs/taking-measure/new-jerseys-radium-girls-and-nist-trained-scientist-who-came-their-aid</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9"/>
              </a:rPr>
              <a:t>https://www.damninteresting.com/undark-and-the-radium-girls/</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10"/>
              </a:rPr>
              <a:t>https://allthatsinteresting.com/radium-girls</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11"/>
              </a:rPr>
              <a:t>https://www.nytimes.com/2014/12/07/magazine/my-great-great-aunt-discovered-francium-and-it-killed-her.html</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12"/>
              </a:rPr>
              <a:t>https://www.ncbi.nlm.nih.gov/pmc/articles/PMC5595405/</a:t>
            </a:r>
            <a:r>
              <a:rPr lang="en-US" sz="1600" dirty="0">
                <a:latin typeface="Arial" panose="020B0604020202020204" pitchFamily="34" charset="0"/>
                <a:cs typeface="Arial" panose="020B0604020202020204" pitchFamily="34" charset="0"/>
              </a:rPr>
              <a:t>   (National Library of Medicine)</a:t>
            </a:r>
          </a:p>
          <a:p>
            <a:pPr marL="514350" indent="-514350">
              <a:buFont typeface="+mj-lt"/>
              <a:buAutoNum type="arabicPeriod"/>
            </a:pPr>
            <a:r>
              <a:rPr lang="en-US" sz="1600" dirty="0">
                <a:latin typeface="Arial" panose="020B0604020202020204" pitchFamily="34" charset="0"/>
                <a:cs typeface="Arial" panose="020B0604020202020204" pitchFamily="34" charset="0"/>
                <a:hlinkClick r:id="rId13"/>
              </a:rPr>
              <a:t>https://www.ncbi.nlm.nih.gov/books/NBK595997/</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14"/>
              </a:rPr>
              <a:t>https://scholarship.law.missouri.edu/mlr/vol62/iss2/2</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15"/>
              </a:rPr>
              <a:t>https://www.afacwa.org/the_forgotten_story_of_the_radium_girls_whose_deaths_saved_thousands_of_workers_lives</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r>
              <a:rPr lang="en-US" sz="1600" dirty="0">
                <a:latin typeface="Arial" panose="020B0604020202020204" pitchFamily="34" charset="0"/>
                <a:cs typeface="Arial" panose="020B0604020202020204" pitchFamily="34" charset="0"/>
                <a:hlinkClick r:id="rId16"/>
              </a:rPr>
              <a:t>https://www.youtube.com/watch?v=1799d6A3PUg</a:t>
            </a:r>
            <a:endParaRPr lang="en-US"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a:p>
            <a:pPr marL="514350" indent="-514350">
              <a:buFont typeface="+mj-lt"/>
              <a:buAutoNum type="arabicPeriod"/>
            </a:pPr>
            <a:endParaRPr lang="en-US" sz="16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8FAC956D-CACD-7255-C172-E55D7D867BCD}"/>
              </a:ext>
            </a:extLst>
          </p:cNvPr>
          <p:cNvSpPr>
            <a:spLocks noGrp="1"/>
          </p:cNvSpPr>
          <p:nvPr>
            <p:ph type="dt" sz="half" idx="10"/>
          </p:nvPr>
        </p:nvSpPr>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CDACC22C-B8F0-0639-7C02-9CA1849BE803}"/>
              </a:ext>
            </a:extLst>
          </p:cNvPr>
          <p:cNvSpPr>
            <a:spLocks noGrp="1"/>
          </p:cNvSpPr>
          <p:nvPr>
            <p:ph type="ftr" sz="quarter" idx="11"/>
          </p:nvPr>
        </p:nvSpPr>
        <p:spPr/>
        <p:txBody>
          <a:bodyPr/>
          <a:lstStyle/>
          <a:p>
            <a:r>
              <a:rPr lang="en-US"/>
              <a:t>The Preventable Tragedy of The Radium Girls</a:t>
            </a:r>
            <a:endParaRPr lang="en-US" dirty="0"/>
          </a:p>
        </p:txBody>
      </p:sp>
      <p:sp>
        <p:nvSpPr>
          <p:cNvPr id="6" name="Slide Number Placeholder 5">
            <a:extLst>
              <a:ext uri="{FF2B5EF4-FFF2-40B4-BE49-F238E27FC236}">
                <a16:creationId xmlns:a16="http://schemas.microsoft.com/office/drawing/2014/main" id="{EB47FE74-713C-8E92-85EB-8FF8ADB9E002}"/>
              </a:ext>
            </a:extLst>
          </p:cNvPr>
          <p:cNvSpPr>
            <a:spLocks noGrp="1"/>
          </p:cNvSpPr>
          <p:nvPr>
            <p:ph type="sldNum" sz="quarter" idx="12"/>
          </p:nvPr>
        </p:nvSpPr>
        <p:spPr/>
        <p:txBody>
          <a:bodyPr/>
          <a:lstStyle/>
          <a:p>
            <a:fld id="{452CB5AF-56B2-4F61-AE76-F487D0BF94A4}" type="slidenum">
              <a:rPr lang="en-US" smtClean="0"/>
              <a:pPr/>
              <a:t>24</a:t>
            </a:fld>
            <a:endParaRPr lang="en-US" dirty="0"/>
          </a:p>
        </p:txBody>
      </p:sp>
    </p:spTree>
    <p:extLst>
      <p:ext uri="{BB962C8B-B14F-4D97-AF65-F5344CB8AC3E}">
        <p14:creationId xmlns:p14="http://schemas.microsoft.com/office/powerpoint/2010/main" val="372055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2B5B-DAF4-2E46-E5EE-2F0C56DA5FB9}"/>
              </a:ext>
            </a:extLst>
          </p:cNvPr>
          <p:cNvSpPr>
            <a:spLocks noGrp="1"/>
          </p:cNvSpPr>
          <p:nvPr>
            <p:ph type="title"/>
          </p:nvPr>
        </p:nvSpPr>
        <p:spPr>
          <a:xfrm>
            <a:off x="0" y="1"/>
            <a:ext cx="12192000" cy="1000124"/>
          </a:xfrm>
        </p:spPr>
        <p:txBody>
          <a:bodyPr>
            <a:noAutofit/>
          </a:bodyPr>
          <a:lstStyle/>
          <a:p>
            <a:pPr algn="ctr"/>
            <a:r>
              <a:rPr lang="en-US" sz="3600" dirty="0">
                <a:solidFill>
                  <a:schemeClr val="accent6">
                    <a:lumMod val="50000"/>
                  </a:schemeClr>
                </a:solidFill>
                <a:latin typeface="Arial Black" panose="020B0A04020102020204" pitchFamily="34" charset="0"/>
              </a:rPr>
              <a:t>The Faulty Paradigm of Scientific Discovery</a:t>
            </a:r>
            <a:br>
              <a:rPr lang="en-US" sz="3600" dirty="0">
                <a:solidFill>
                  <a:schemeClr val="accent6">
                    <a:lumMod val="50000"/>
                  </a:schemeClr>
                </a:solidFill>
                <a:latin typeface="Arial Black" panose="020B0A04020102020204" pitchFamily="34" charset="0"/>
              </a:rPr>
            </a:br>
            <a:r>
              <a:rPr lang="en-US" sz="3600" dirty="0">
                <a:solidFill>
                  <a:schemeClr val="accent6">
                    <a:lumMod val="50000"/>
                  </a:schemeClr>
                </a:solidFill>
                <a:latin typeface="Arial Black" panose="020B0A04020102020204" pitchFamily="34" charset="0"/>
              </a:rPr>
              <a:t>In the early 20</a:t>
            </a:r>
            <a:r>
              <a:rPr lang="en-US" sz="3600" baseline="30000" dirty="0">
                <a:solidFill>
                  <a:schemeClr val="accent6">
                    <a:lumMod val="50000"/>
                  </a:schemeClr>
                </a:solidFill>
                <a:latin typeface="Arial Black" panose="020B0A04020102020204" pitchFamily="34" charset="0"/>
              </a:rPr>
              <a:t>Th</a:t>
            </a:r>
            <a:r>
              <a:rPr lang="en-US" sz="3600" dirty="0">
                <a:solidFill>
                  <a:schemeClr val="accent6">
                    <a:lumMod val="50000"/>
                  </a:schemeClr>
                </a:solidFill>
                <a:latin typeface="Arial Black" panose="020B0A04020102020204" pitchFamily="34" charset="0"/>
              </a:rPr>
              <a:t> century</a:t>
            </a:r>
          </a:p>
        </p:txBody>
      </p:sp>
      <p:sp>
        <p:nvSpPr>
          <p:cNvPr id="3" name="Content Placeholder 2">
            <a:extLst>
              <a:ext uri="{FF2B5EF4-FFF2-40B4-BE49-F238E27FC236}">
                <a16:creationId xmlns:a16="http://schemas.microsoft.com/office/drawing/2014/main" id="{84F479F8-293D-0A89-E86F-776CB3753309}"/>
              </a:ext>
            </a:extLst>
          </p:cNvPr>
          <p:cNvSpPr>
            <a:spLocks noGrp="1"/>
          </p:cNvSpPr>
          <p:nvPr>
            <p:ph idx="1"/>
          </p:nvPr>
        </p:nvSpPr>
        <p:spPr>
          <a:xfrm>
            <a:off x="233363" y="1047750"/>
            <a:ext cx="11506199" cy="5356224"/>
          </a:xfrm>
        </p:spPr>
        <p:txBody>
          <a:bodyPr>
            <a:normAutofit/>
          </a:bodyPr>
          <a:lstStyle/>
          <a:p>
            <a:pPr algn="just"/>
            <a:r>
              <a:rPr lang="en-US" sz="1800" dirty="0">
                <a:latin typeface="Arial" panose="020B0604020202020204" pitchFamily="34" charset="0"/>
                <a:cs typeface="Arial" panose="020B0604020202020204" pitchFamily="34" charset="0"/>
              </a:rPr>
              <a:t>There is a common narrative in early science of the tragic genius who suffers for a great reward, &amp; the tale of Curie, who died from exposure to radiation as a result of her work, is one of the most famous.</a:t>
            </a:r>
          </a:p>
          <a:p>
            <a:pPr lvl="1" algn="just"/>
            <a:r>
              <a:rPr lang="en-US" sz="14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Curious fact</a:t>
            </a:r>
            <a:r>
              <a:rPr lang="en-US" sz="14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When Curie died, her body was so radioactive that she had to be laid to rest in a</a:t>
            </a:r>
            <a:r>
              <a:rPr lang="en-US" sz="1400" dirty="0">
                <a:solidFill>
                  <a:srgbClr val="4EA72E">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coffin that had</a:t>
            </a:r>
            <a:r>
              <a:rPr lang="en-US" sz="14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 2.5 mm lead-lining. However, no one knew this until 1995 when her coffin was exhumed. </a:t>
            </a:r>
          </a:p>
          <a:p>
            <a:pPr algn="just"/>
            <a:r>
              <a:rPr lang="en-US" sz="1800" dirty="0">
                <a:latin typeface="Arial" panose="020B0604020202020204" pitchFamily="34" charset="0"/>
                <a:cs typeface="Arial" panose="020B0604020202020204" pitchFamily="34" charset="0"/>
              </a:rPr>
              <a:t>In the Curie lab, </a:t>
            </a:r>
            <a:r>
              <a:rPr lang="en-US" sz="1800" dirty="0">
                <a:highlight>
                  <a:srgbClr val="FFFF00"/>
                </a:highlight>
                <a:latin typeface="Arial" panose="020B0604020202020204" pitchFamily="34" charset="0"/>
                <a:cs typeface="Arial" panose="020B0604020202020204" pitchFamily="34" charset="0"/>
              </a:rPr>
              <a:t>dedication to science was demonstrated by a willingness to poison yourself</a:t>
            </a:r>
            <a:r>
              <a:rPr lang="en-US" sz="1800" dirty="0">
                <a:latin typeface="Arial" panose="020B0604020202020204" pitchFamily="34" charset="0"/>
                <a:cs typeface="Arial" panose="020B0604020202020204" pitchFamily="34" charset="0"/>
              </a:rPr>
              <a:t>.  It was inconceivable to her that the benefits of the research would not outweigh the risks to themselves &amp; their employees.</a:t>
            </a:r>
          </a:p>
          <a:p>
            <a:pPr algn="just">
              <a:lnSpc>
                <a:spcPct val="100000"/>
              </a:lnSpc>
              <a:spcBef>
                <a:spcPts val="0"/>
              </a:spcBef>
            </a:pP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Irène Joliot-Curie</a:t>
            </a:r>
            <a:r>
              <a:rPr lang="en-US" sz="1800" dirty="0">
                <a:latin typeface="Arial" panose="020B0604020202020204" pitchFamily="34" charset="0"/>
                <a:cs typeface="Arial" panose="020B0604020202020204" pitchFamily="34" charset="0"/>
              </a:rPr>
              <a:t>, (Curie’s daughter) </a:t>
            </a:r>
            <a:r>
              <a:rPr lang="en-US" sz="18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“had a penchant for asserting that anyone who  worried </a:t>
            </a:r>
          </a:p>
          <a:p>
            <a:pPr marL="0" indent="0" algn="just">
              <a:lnSpc>
                <a:spcPct val="100000"/>
              </a:lnSpc>
              <a:spcBef>
                <a:spcPts val="0"/>
              </a:spcBef>
              <a:buNone/>
            </a:pP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about radiation hazards was not a dedicated scientist</a:t>
            </a:r>
            <a:r>
              <a:rPr lang="en-US" sz="1800" dirty="0">
                <a:latin typeface="Arial" panose="020B0604020202020204" pitchFamily="34" charset="0"/>
                <a:cs typeface="Arial" panose="020B0604020202020204" pitchFamily="34" charset="0"/>
              </a:rPr>
              <a:t>.”  She died in 1956 of leukemia.</a:t>
            </a:r>
            <a:endParaRPr lang="en-US" sz="18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pPr algn="just">
              <a:lnSpc>
                <a:spcPct val="100000"/>
              </a:lnSpc>
              <a:spcBef>
                <a:spcPts val="0"/>
              </a:spcBef>
            </a:pPr>
            <a:r>
              <a:rPr lang="en-US" sz="1800" dirty="0">
                <a:latin typeface="Arial" panose="020B0604020202020204" pitchFamily="34" charset="0"/>
                <a:cs typeface="Arial" panose="020B0604020202020204" pitchFamily="34" charset="0"/>
              </a:rPr>
              <a:t>         </a:t>
            </a:r>
            <a:r>
              <a:rPr lang="en-US" sz="1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Elizabeth Rona</a:t>
            </a:r>
            <a:r>
              <a:rPr lang="en-US" sz="1800" dirty="0">
                <a:latin typeface="Arial" panose="020B0604020202020204" pitchFamily="34" charset="0"/>
                <a:cs typeface="Arial" panose="020B0604020202020204" pitchFamily="34" charset="0"/>
              </a:rPr>
              <a:t>, a chemist in Curie’s lab, wrote of a lab assistant, Catherine Chamie.</a:t>
            </a:r>
          </a:p>
          <a:p>
            <a:pPr marL="0" indent="0" algn="just">
              <a:lnSpc>
                <a:spcPct val="100000"/>
              </a:lnSpc>
              <a:spcBef>
                <a:spcPts val="0"/>
              </a:spcBef>
              <a:spcAft>
                <a:spcPts val="400"/>
              </a:spcAft>
              <a:buNone/>
            </a:pPr>
            <a:r>
              <a:rPr lang="en-US" sz="1800" dirty="0">
                <a:latin typeface="Arial" panose="020B0604020202020204" pitchFamily="34" charset="0"/>
                <a:cs typeface="Arial" panose="020B0604020202020204" pitchFamily="34" charset="0"/>
              </a:rPr>
              <a:t>           Rona records a litany of radioactivity researchers who followed Camie’s </a:t>
            </a:r>
            <a:r>
              <a:rPr lang="en-US" sz="18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indifference to </a:t>
            </a:r>
          </a:p>
          <a:p>
            <a:pPr marL="0" indent="0" algn="just">
              <a:lnSpc>
                <a:spcPct val="100000"/>
              </a:lnSpc>
              <a:spcBef>
                <a:spcPts val="0"/>
              </a:spcBef>
              <a:spcAft>
                <a:spcPts val="400"/>
              </a:spcAft>
              <a:buNone/>
            </a:pPr>
            <a:r>
              <a:rPr lang="en-US" sz="18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one’s safety</a:t>
            </a:r>
            <a:r>
              <a:rPr lang="en-US" sz="1800" dirty="0">
                <a:latin typeface="Arial" panose="020B0604020202020204" pitchFamily="34" charset="0"/>
                <a:cs typeface="Arial" panose="020B0604020202020204" pitchFamily="34" charset="0"/>
              </a:rPr>
              <a:t>: their lungs, hands, &amp; bones falling apart. The thumbs, forefingers, &amp; ring fingers </a:t>
            </a:r>
          </a:p>
          <a:p>
            <a:pPr marL="0" indent="0" algn="just">
              <a:lnSpc>
                <a:spcPct val="100000"/>
              </a:lnSpc>
              <a:spcBef>
                <a:spcPts val="0"/>
              </a:spcBef>
              <a:buNone/>
            </a:pPr>
            <a:r>
              <a:rPr lang="en-US" sz="1800" dirty="0">
                <a:latin typeface="Arial" panose="020B0604020202020204" pitchFamily="34" charset="0"/>
                <a:cs typeface="Arial" panose="020B0604020202020204" pitchFamily="34" charset="0"/>
              </a:rPr>
              <a:t>of their left hands were especially prone to damage because they were exposed to the radioactive substances they poured from flask to flask without gloves.</a:t>
            </a:r>
          </a:p>
          <a:p>
            <a:pPr algn="just"/>
            <a:r>
              <a:rPr lang="en-US" sz="1800" dirty="0">
                <a:solidFill>
                  <a:srgbClr val="0070C0"/>
                </a:solidFill>
                <a:latin typeface="Arial" panose="020B0604020202020204" pitchFamily="34" charset="0"/>
                <a:cs typeface="Arial" panose="020B0604020202020204" pitchFamily="34" charset="0"/>
              </a:rPr>
              <a:t>Fortunately, today such cavalier people represent a small number of those who dedicate their lives to science. We should celebrate scientists not solely for their accomplishments but also for their courage &amp; the tenacity required to discover anything. They are brave because of the intense emotional risks of trying to do something, no one has done before, by following their own lead. </a:t>
            </a:r>
            <a:r>
              <a:rPr lang="en-US" sz="1800" dirty="0">
                <a:highlight>
                  <a:srgbClr val="FFFF00"/>
                </a:highlight>
                <a:latin typeface="Arial" panose="020B0604020202020204" pitchFamily="34" charset="0"/>
                <a:cs typeface="Arial" panose="020B0604020202020204" pitchFamily="34" charset="0"/>
              </a:rPr>
              <a:t>They can succeed primarily because </a:t>
            </a:r>
            <a:r>
              <a:rPr lang="en-US" sz="1800" u="sng" dirty="0">
                <a:highlight>
                  <a:srgbClr val="FFFF00"/>
                </a:highlight>
                <a:latin typeface="Arial" panose="020B0604020202020204" pitchFamily="34" charset="0"/>
                <a:cs typeface="Arial" panose="020B0604020202020204" pitchFamily="34" charset="0"/>
              </a:rPr>
              <a:t>now</a:t>
            </a:r>
            <a:r>
              <a:rPr lang="en-US" sz="1800" dirty="0">
                <a:highlight>
                  <a:srgbClr val="FFFF00"/>
                </a:highlight>
                <a:latin typeface="Arial" panose="020B0604020202020204" pitchFamily="34" charset="0"/>
                <a:cs typeface="Arial" panose="020B0604020202020204" pitchFamily="34" charset="0"/>
              </a:rPr>
              <a:t> </a:t>
            </a:r>
            <a:r>
              <a:rPr lang="en-US" sz="1800" b="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Safety</a:t>
            </a:r>
            <a:r>
              <a:rPr lang="en-US" sz="1800" dirty="0">
                <a:highlight>
                  <a:srgbClr val="FFFF00"/>
                </a:highlight>
                <a:latin typeface="Arial" panose="020B0604020202020204" pitchFamily="34" charset="0"/>
                <a:cs typeface="Arial" panose="020B0604020202020204" pitchFamily="34" charset="0"/>
              </a:rPr>
              <a:t> has become an important component of scientific exploration. </a:t>
            </a:r>
          </a:p>
        </p:txBody>
      </p:sp>
      <p:sp>
        <p:nvSpPr>
          <p:cNvPr id="4" name="Date Placeholder 3">
            <a:extLst>
              <a:ext uri="{FF2B5EF4-FFF2-40B4-BE49-F238E27FC236}">
                <a16:creationId xmlns:a16="http://schemas.microsoft.com/office/drawing/2014/main" id="{5DAB4C78-2A27-F46F-3066-BBE2F07AE5FD}"/>
              </a:ext>
            </a:extLst>
          </p:cNvPr>
          <p:cNvSpPr>
            <a:spLocks noGrp="1"/>
          </p:cNvSpPr>
          <p:nvPr>
            <p:ph type="dt" sz="half" idx="10"/>
          </p:nvPr>
        </p:nvSpPr>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3F8A1B4F-484E-6926-AEA3-1494D8A3D291}"/>
              </a:ext>
            </a:extLst>
          </p:cNvPr>
          <p:cNvSpPr>
            <a:spLocks noGrp="1"/>
          </p:cNvSpPr>
          <p:nvPr>
            <p:ph type="ftr" sz="quarter" idx="11"/>
          </p:nvPr>
        </p:nvSpPr>
        <p:spPr>
          <a:xfrm>
            <a:off x="3692366" y="6451600"/>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1D24DDC9-83F5-1612-0F73-73BD6DCAA641}"/>
              </a:ext>
            </a:extLst>
          </p:cNvPr>
          <p:cNvSpPr>
            <a:spLocks noGrp="1"/>
          </p:cNvSpPr>
          <p:nvPr>
            <p:ph type="sldNum" sz="quarter" idx="12"/>
          </p:nvPr>
        </p:nvSpPr>
        <p:spPr/>
        <p:txBody>
          <a:bodyPr/>
          <a:lstStyle/>
          <a:p>
            <a:fld id="{452CB5AF-56B2-4F61-AE76-F487D0BF94A4}" type="slidenum">
              <a:rPr lang="en-US" smtClean="0"/>
              <a:pPr/>
              <a:t>3</a:t>
            </a:fld>
            <a:endParaRPr lang="en-US" dirty="0"/>
          </a:p>
        </p:txBody>
      </p:sp>
      <p:pic>
        <p:nvPicPr>
          <p:cNvPr id="1026" name="Picture 2" descr="Irène Joliot-Curie">
            <a:extLst>
              <a:ext uri="{FF2B5EF4-FFF2-40B4-BE49-F238E27FC236}">
                <a16:creationId xmlns:a16="http://schemas.microsoft.com/office/drawing/2014/main" id="{56868843-6C96-F39B-37EC-5BC92B143C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33931" y="2701837"/>
            <a:ext cx="923926" cy="102402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C6ED1AC-1525-323B-7183-5913CC4A4F83}"/>
              </a:ext>
            </a:extLst>
          </p:cNvPr>
          <p:cNvPicPr>
            <a:picLocks noChangeAspect="1"/>
          </p:cNvPicPr>
          <p:nvPr/>
        </p:nvPicPr>
        <p:blipFill>
          <a:blip r:embed="rId3"/>
          <a:stretch>
            <a:fillRect/>
          </a:stretch>
        </p:blipFill>
        <p:spPr>
          <a:xfrm>
            <a:off x="132899" y="3207502"/>
            <a:ext cx="864966" cy="909552"/>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A person in a lab coat&#10;&#10;Description automatically generated">
            <a:extLst>
              <a:ext uri="{FF2B5EF4-FFF2-40B4-BE49-F238E27FC236}">
                <a16:creationId xmlns:a16="http://schemas.microsoft.com/office/drawing/2014/main" id="{B0C0E35E-485D-AA30-5D46-45EB4223916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98005" y="3429000"/>
            <a:ext cx="883565" cy="909552"/>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66903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ED5F27-EEF8-D882-D6AC-D90E0139E89E}"/>
              </a:ext>
            </a:extLst>
          </p:cNvPr>
          <p:cNvGrpSpPr/>
          <p:nvPr/>
        </p:nvGrpSpPr>
        <p:grpSpPr>
          <a:xfrm>
            <a:off x="9963149" y="606059"/>
            <a:ext cx="2102765" cy="1670416"/>
            <a:chOff x="8281988" y="139272"/>
            <a:chExt cx="1929041" cy="1385759"/>
          </a:xfrm>
        </p:grpSpPr>
        <p:pic>
          <p:nvPicPr>
            <p:cNvPr id="8" name="Picture 7" descr="A black rock with black spots&#10;&#10;Description automatically generated with medium confidence">
              <a:extLst>
                <a:ext uri="{FF2B5EF4-FFF2-40B4-BE49-F238E27FC236}">
                  <a16:creationId xmlns:a16="http://schemas.microsoft.com/office/drawing/2014/main" id="{982F4478-D696-EFC9-95CA-B439919F6022}"/>
                </a:ext>
              </a:extLst>
            </p:cNvPr>
            <p:cNvPicPr>
              <a:picLocks noChangeAspect="1"/>
            </p:cNvPicPr>
            <p:nvPr/>
          </p:nvPicPr>
          <p:blipFill rotWithShape="1">
            <a:blip r:embed="rId3">
              <a:clrChange>
                <a:clrFrom>
                  <a:srgbClr val="FBECD7"/>
                </a:clrFrom>
                <a:clrTo>
                  <a:srgbClr val="FBECD7">
                    <a:alpha val="0"/>
                  </a:srgbClr>
                </a:clrTo>
              </a:clrChang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4558" t="9188"/>
            <a:stretch/>
          </p:blipFill>
          <p:spPr>
            <a:xfrm>
              <a:off x="8281988" y="139272"/>
              <a:ext cx="1740900" cy="1243745"/>
            </a:xfrm>
            <a:prstGeom prst="rect">
              <a:avLst/>
            </a:prstGeom>
            <a:ln>
              <a:noFill/>
            </a:ln>
          </p:spPr>
        </p:pic>
        <p:sp>
          <p:nvSpPr>
            <p:cNvPr id="9" name="TextBox 8">
              <a:extLst>
                <a:ext uri="{FF2B5EF4-FFF2-40B4-BE49-F238E27FC236}">
                  <a16:creationId xmlns:a16="http://schemas.microsoft.com/office/drawing/2014/main" id="{3840F14A-BD8D-468F-551C-9E2A77C1B48C}"/>
                </a:ext>
              </a:extLst>
            </p:cNvPr>
            <p:cNvSpPr txBox="1"/>
            <p:nvPr/>
          </p:nvSpPr>
          <p:spPr>
            <a:xfrm>
              <a:off x="8780381" y="1155699"/>
              <a:ext cx="1430648" cy="369332"/>
            </a:xfrm>
            <a:prstGeom prst="rect">
              <a:avLst/>
            </a:prstGeom>
            <a:blipFill>
              <a:blip r:embed="rId5"/>
              <a:tile tx="0" ty="0" sx="100000" sy="100000" flip="none" algn="tl"/>
            </a:blipFill>
          </p:spPr>
          <p:txBody>
            <a:bodyPr wrap="none" rtlCol="0">
              <a:spAutoFit/>
            </a:bodyPr>
            <a:lstStyle/>
            <a:p>
              <a:pPr algn="ctr"/>
              <a:r>
                <a:rPr lang="en-US" dirty="0"/>
                <a:t>Pitchblende</a:t>
              </a:r>
            </a:p>
          </p:txBody>
        </p:sp>
      </p:grpSp>
      <p:sp>
        <p:nvSpPr>
          <p:cNvPr id="2" name="Title 1">
            <a:extLst>
              <a:ext uri="{FF2B5EF4-FFF2-40B4-BE49-F238E27FC236}">
                <a16:creationId xmlns:a16="http://schemas.microsoft.com/office/drawing/2014/main" id="{ACC1698D-B05F-DCA4-19F6-781E313AAD23}"/>
              </a:ext>
            </a:extLst>
          </p:cNvPr>
          <p:cNvSpPr>
            <a:spLocks noGrp="1"/>
          </p:cNvSpPr>
          <p:nvPr>
            <p:ph type="title"/>
          </p:nvPr>
        </p:nvSpPr>
        <p:spPr>
          <a:xfrm>
            <a:off x="0" y="1"/>
            <a:ext cx="12192000" cy="647699"/>
          </a:xfrm>
        </p:spPr>
        <p:txBody>
          <a:bodyPr>
            <a:normAutofit/>
          </a:bodyPr>
          <a:lstStyle/>
          <a:p>
            <a:pPr algn="ctr"/>
            <a:r>
              <a:rPr lang="en-US" sz="4000" dirty="0">
                <a:solidFill>
                  <a:schemeClr val="accent6">
                    <a:lumMod val="50000"/>
                  </a:schemeClr>
                </a:solidFill>
                <a:latin typeface="Arial Black" panose="020B0A04020102020204" pitchFamily="34" charset="0"/>
              </a:rPr>
              <a:t>       Why is Radium valuable?</a:t>
            </a:r>
          </a:p>
        </p:txBody>
      </p:sp>
      <p:sp>
        <p:nvSpPr>
          <p:cNvPr id="3" name="Content Placeholder 2">
            <a:extLst>
              <a:ext uri="{FF2B5EF4-FFF2-40B4-BE49-F238E27FC236}">
                <a16:creationId xmlns:a16="http://schemas.microsoft.com/office/drawing/2014/main" id="{88A33963-B801-9311-B9D7-56769778626F}"/>
              </a:ext>
            </a:extLst>
          </p:cNvPr>
          <p:cNvSpPr>
            <a:spLocks noGrp="1"/>
          </p:cNvSpPr>
          <p:nvPr>
            <p:ph idx="1"/>
          </p:nvPr>
        </p:nvSpPr>
        <p:spPr>
          <a:xfrm>
            <a:off x="211810" y="723900"/>
            <a:ext cx="11763375" cy="6010276"/>
          </a:xfrm>
        </p:spPr>
        <p:txBody>
          <a:bodyPr>
            <a:noAutofit/>
          </a:bodyPr>
          <a:lstStyle/>
          <a:p>
            <a:pPr algn="just">
              <a:lnSpc>
                <a:spcPct val="100000"/>
              </a:lnSpc>
              <a:spcBef>
                <a:spcPts val="0"/>
              </a:spcBef>
            </a:pPr>
            <a:r>
              <a:rPr lang="en-US" sz="2000" dirty="0">
                <a:latin typeface="Arial" panose="020B0604020202020204" pitchFamily="34" charset="0"/>
                <a:cs typeface="Arial" panose="020B0604020202020204" pitchFamily="34" charset="0"/>
              </a:rPr>
              <a:t>There is about </a:t>
            </a:r>
            <a:r>
              <a:rPr lang="en-US" sz="2000" dirty="0">
                <a:highlight>
                  <a:srgbClr val="FFFF00"/>
                </a:highlight>
                <a:latin typeface="Arial" panose="020B0604020202020204" pitchFamily="34" charset="0"/>
                <a:cs typeface="Arial" panose="020B0604020202020204" pitchFamily="34" charset="0"/>
              </a:rPr>
              <a:t>1 g of radium in </a:t>
            </a:r>
            <a:r>
              <a:rPr lang="en-US" sz="2000" b="1" dirty="0">
                <a:highlight>
                  <a:srgbClr val="FFFF00"/>
                </a:highlight>
                <a:latin typeface="Arial" panose="020B0604020202020204" pitchFamily="34" charset="0"/>
                <a:cs typeface="Arial" panose="020B0604020202020204" pitchFamily="34" charset="0"/>
              </a:rPr>
              <a:t>7 tons </a:t>
            </a:r>
            <a:r>
              <a:rPr lang="en-US" sz="2000" dirty="0">
                <a:highlight>
                  <a:srgbClr val="FFFF00"/>
                </a:highlight>
                <a:latin typeface="Arial" panose="020B0604020202020204" pitchFamily="34" charset="0"/>
                <a:cs typeface="Arial" panose="020B0604020202020204" pitchFamily="34" charset="0"/>
              </a:rPr>
              <a:t>of pitchblende</a:t>
            </a:r>
            <a:r>
              <a:rPr lang="en-US" sz="2000" dirty="0">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280 cubic feet)</a:t>
            </a:r>
            <a:endParaRPr lang="en-US" sz="2000" dirty="0">
              <a:latin typeface="Arial" panose="020B0604020202020204" pitchFamily="34" charset="0"/>
              <a:cs typeface="Arial" panose="020B0604020202020204" pitchFamily="34" charset="0"/>
            </a:endParaRPr>
          </a:p>
          <a:p>
            <a:pPr marL="457200" lvl="1" algn="just">
              <a:lnSpc>
                <a:spcPct val="100000"/>
              </a:lnSpc>
              <a:spcBef>
                <a:spcPts val="0"/>
              </a:spcBef>
            </a:pPr>
            <a:r>
              <a:rPr lang="en-US" sz="2000" dirty="0">
                <a:latin typeface="Arial" panose="020B0604020202020204" pitchFamily="34" charset="0"/>
                <a:cs typeface="Arial" panose="020B0604020202020204" pitchFamily="34" charset="0"/>
              </a:rPr>
              <a:t>Pitchblende is a highly complex mineral, made of combinations of up to 30 different  </a:t>
            </a:r>
            <a:r>
              <a:rPr lang="en-US" sz="2000" dirty="0">
                <a:solidFill>
                  <a:srgbClr val="FFFF00"/>
                </a:solidFill>
                <a:latin typeface="Arial" panose="020B0604020202020204" pitchFamily="34" charset="0"/>
                <a:cs typeface="Arial" panose="020B0604020202020204" pitchFamily="34" charset="0"/>
              </a:rPr>
              <a:t>elements</a:t>
            </a:r>
          </a:p>
          <a:p>
            <a:pPr marL="457200" lvl="1" algn="just">
              <a:lnSpc>
                <a:spcPct val="100000"/>
              </a:lnSpc>
              <a:spcBef>
                <a:spcPts val="0"/>
              </a:spcBef>
            </a:pPr>
            <a:r>
              <a:rPr lang="en-US" sz="2000" i="1" u="sng" dirty="0">
                <a:solidFill>
                  <a:prstClr val="black"/>
                </a:solidFill>
                <a:latin typeface="Arial" panose="020B0604020202020204" pitchFamily="34" charset="0"/>
                <a:cs typeface="Arial" panose="020B0604020202020204" pitchFamily="34" charset="0"/>
              </a:rPr>
              <a:t>It took over </a:t>
            </a:r>
            <a:r>
              <a:rPr lang="en-US" sz="2000" b="1" i="1" u="sng" dirty="0">
                <a:solidFill>
                  <a:prstClr val="black"/>
                </a:solidFill>
                <a:latin typeface="Arial" panose="020B0604020202020204" pitchFamily="34" charset="0"/>
                <a:cs typeface="Arial" panose="020B0604020202020204" pitchFamily="34" charset="0"/>
              </a:rPr>
              <a:t>3 years </a:t>
            </a:r>
            <a:r>
              <a:rPr lang="en-US" sz="2000" i="1" u="sng" dirty="0">
                <a:solidFill>
                  <a:prstClr val="black"/>
                </a:solidFill>
                <a:latin typeface="Arial" panose="020B0604020202020204" pitchFamily="34" charset="0"/>
                <a:cs typeface="Arial" panose="020B0604020202020204" pitchFamily="34" charset="0"/>
              </a:rPr>
              <a:t>to isolate one-tenth of a gram </a:t>
            </a:r>
            <a:r>
              <a:rPr lang="en-US" sz="2000" dirty="0">
                <a:solidFill>
                  <a:prstClr val="black"/>
                </a:solidFill>
                <a:latin typeface="Arial" panose="020B0604020202020204" pitchFamily="34" charset="0"/>
                <a:cs typeface="Arial" panose="020B0604020202020204" pitchFamily="34" charset="0"/>
              </a:rPr>
              <a:t>of pure radium chloride</a:t>
            </a:r>
            <a:endParaRPr lang="en-US" sz="2000" dirty="0">
              <a:latin typeface="Arial" panose="020B0604020202020204" pitchFamily="34" charset="0"/>
              <a:cs typeface="Arial" panose="020B0604020202020204" pitchFamily="34" charset="0"/>
            </a:endParaRPr>
          </a:p>
          <a:p>
            <a:pPr algn="just">
              <a:lnSpc>
                <a:spcPct val="100000"/>
              </a:lnSpc>
              <a:spcBef>
                <a:spcPts val="0"/>
              </a:spcBef>
            </a:pPr>
            <a:r>
              <a:rPr lang="en-US" sz="2000" dirty="0">
                <a:latin typeface="Arial" panose="020B0604020202020204" pitchFamily="34" charset="0"/>
                <a:cs typeface="Arial" panose="020B0604020202020204" pitchFamily="34" charset="0"/>
              </a:rPr>
              <a:t>When radium decays, it emits ionizing radiation as a by-product, which can excite </a:t>
            </a:r>
          </a:p>
          <a:p>
            <a:pPr marL="0" indent="0" algn="just">
              <a:lnSpc>
                <a:spcPct val="100000"/>
              </a:lnSpc>
              <a:spcBef>
                <a:spcPts val="0"/>
              </a:spcBef>
              <a:buNone/>
            </a:pPr>
            <a:r>
              <a:rPr lang="en-US" sz="2000" dirty="0">
                <a:latin typeface="Arial" panose="020B0604020202020204" pitchFamily="34" charset="0"/>
                <a:cs typeface="Arial" panose="020B0604020202020204" pitchFamily="34" charset="0"/>
              </a:rPr>
              <a:t>   fluorescent chemicals &amp; cause </a:t>
            </a:r>
            <a:r>
              <a:rPr lang="en-US" sz="2000" dirty="0">
                <a:solidFill>
                  <a:srgbClr val="FF0000"/>
                </a:solidFill>
                <a:latin typeface="Arial" panose="020B0604020202020204" pitchFamily="34" charset="0"/>
                <a:cs typeface="Arial" panose="020B0604020202020204" pitchFamily="34" charset="0"/>
              </a:rPr>
              <a:t>radioluminescence</a:t>
            </a:r>
            <a:r>
              <a:rPr lang="en-US" sz="2000" dirty="0">
                <a:latin typeface="Arial" panose="020B0604020202020204" pitchFamily="34" charset="0"/>
                <a:cs typeface="Arial" panose="020B0604020202020204" pitchFamily="34" charset="0"/>
              </a:rPr>
              <a:t>.</a:t>
            </a:r>
          </a:p>
          <a:p>
            <a:pPr marL="457200" lvl="1" algn="just">
              <a:lnSpc>
                <a:spcPct val="100000"/>
              </a:lnSpc>
              <a:spcBef>
                <a:spcPts val="0"/>
              </a:spcBef>
            </a:pPr>
            <a:r>
              <a:rPr lang="en-US" sz="2000" dirty="0">
                <a:latin typeface="Arial" panose="020B0604020202020204" pitchFamily="34" charset="0"/>
                <a:cs typeface="Arial" panose="020B0604020202020204" pitchFamily="34" charset="0"/>
              </a:rPr>
              <a:t>In the 1920s, a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gram</a:t>
            </a:r>
            <a:r>
              <a:rPr lang="en-US" sz="2000" dirty="0">
                <a:latin typeface="Arial" panose="020B0604020202020204" pitchFamily="34" charset="0"/>
                <a:cs typeface="Arial" panose="020B0604020202020204" pitchFamily="34" charset="0"/>
              </a:rPr>
              <a:t> of radium cost more than $100,000, </a:t>
            </a:r>
            <a:r>
              <a:rPr lang="en-US" sz="20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million </a:t>
            </a:r>
            <a:r>
              <a:rPr lang="en-US" sz="2000" dirty="0">
                <a:latin typeface="Arial" panose="020B0604020202020204" pitchFamily="34" charset="0"/>
                <a:cs typeface="Arial" panose="020B0604020202020204" pitchFamily="34" charset="0"/>
              </a:rPr>
              <a:t>by today’s standards.</a:t>
            </a:r>
          </a:p>
          <a:p>
            <a:pPr algn="just">
              <a:lnSpc>
                <a:spcPct val="100000"/>
              </a:lnSpc>
              <a:spcBef>
                <a:spcPts val="0"/>
              </a:spcBef>
            </a:pPr>
            <a:r>
              <a:rPr lang="en-US" sz="2000" baseline="30000" dirty="0">
                <a:latin typeface="Arial" panose="020B0604020202020204" pitchFamily="34" charset="0"/>
                <a:cs typeface="Arial" panose="020B0604020202020204" pitchFamily="34" charset="0"/>
              </a:rPr>
              <a:t>226</a:t>
            </a:r>
            <a:r>
              <a:rPr lang="en-US" sz="2000" dirty="0">
                <a:latin typeface="Arial" panose="020B0604020202020204" pitchFamily="34" charset="0"/>
                <a:cs typeface="Arial" panose="020B0604020202020204" pitchFamily="34" charset="0"/>
              </a:rPr>
              <a:t>Ra is the most stable isotope of radium with a </a:t>
            </a:r>
            <a:r>
              <a:rPr lang="en-US"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half-life of over a millennium, </a:t>
            </a:r>
            <a:r>
              <a:rPr lang="en-US" sz="2000" dirty="0">
                <a:latin typeface="Arial" panose="020B0604020202020204" pitchFamily="34" charset="0"/>
                <a:cs typeface="Arial" panose="020B0604020202020204" pitchFamily="34" charset="0"/>
              </a:rPr>
              <a:t>it makes up almost all-natural radium. In World War I, fewer than </a:t>
            </a:r>
            <a:r>
              <a:rPr lang="en-US" sz="2000" b="1" dirty="0">
                <a:latin typeface="Arial" panose="020B0604020202020204" pitchFamily="34" charset="0"/>
                <a:cs typeface="Arial" panose="020B0604020202020204" pitchFamily="34" charset="0"/>
              </a:rPr>
              <a:t>30</a:t>
            </a:r>
            <a:r>
              <a:rPr lang="en-US" sz="2000" dirty="0">
                <a:latin typeface="Arial" panose="020B0604020202020204" pitchFamily="34" charset="0"/>
                <a:cs typeface="Arial" panose="020B0604020202020204" pitchFamily="34" charset="0"/>
              </a:rPr>
              <a:t> grams were used worldwide. </a:t>
            </a:r>
          </a:p>
          <a:p>
            <a:pPr lvl="1" algn="just">
              <a:lnSpc>
                <a:spcPct val="100000"/>
              </a:lnSpc>
              <a:spcBef>
                <a:spcPts val="0"/>
              </a:spcBef>
            </a:pPr>
            <a:r>
              <a:rPr lang="en-US" sz="1800" b="1" i="1" dirty="0">
                <a:solidFill>
                  <a:srgbClr val="00B050"/>
                </a:solidFill>
                <a:latin typeface="Arial" panose="020B0604020202020204" pitchFamily="34" charset="0"/>
                <a:cs typeface="Arial" panose="020B0604020202020204" pitchFamily="34" charset="0"/>
              </a:rPr>
              <a:t>Curious Fact</a:t>
            </a:r>
            <a:r>
              <a:rPr lang="en-US" sz="1800" i="1" dirty="0">
                <a:solidFill>
                  <a:srgbClr val="00B050"/>
                </a:solidFill>
                <a:latin typeface="Arial" panose="020B0604020202020204" pitchFamily="34" charset="0"/>
                <a:cs typeface="Arial" panose="020B0604020202020204" pitchFamily="34" charset="0"/>
              </a:rPr>
              <a:t>: Marie Curie’s notebooks, which contain information about radium, are still radioactive &amp; can only be accessed using protective gear (stored in a lead-lined box at France’s Bibliothèque National)</a:t>
            </a:r>
            <a:r>
              <a:rPr lang="en-US" i="1" dirty="0">
                <a:solidFill>
                  <a:srgbClr val="00B050"/>
                </a:solidFill>
              </a:rPr>
              <a:t>.</a:t>
            </a:r>
            <a:endParaRPr lang="en-US" sz="1800" i="1" dirty="0">
              <a:solidFill>
                <a:srgbClr val="00B050"/>
              </a:solidFill>
              <a:latin typeface="Arial" panose="020B0604020202020204" pitchFamily="34" charset="0"/>
              <a:cs typeface="Arial" panose="020B0604020202020204" pitchFamily="34" charset="0"/>
            </a:endParaRPr>
          </a:p>
          <a:p>
            <a:pPr algn="just">
              <a:lnSpc>
                <a:spcPct val="100000"/>
              </a:lnSpc>
              <a:spcBef>
                <a:spcPts val="0"/>
              </a:spcBef>
            </a:pPr>
            <a:r>
              <a:rPr lang="en-US" sz="2000" dirty="0">
                <a:latin typeface="Arial" panose="020B0604020202020204" pitchFamily="34" charset="0"/>
                <a:cs typeface="Arial" panose="020B0604020202020204" pitchFamily="34" charset="0"/>
              </a:rPr>
              <a:t>All other 27 known radium isotopes have half-lives under 2 hours, &amp; most are under a minute.</a:t>
            </a:r>
          </a:p>
          <a:p>
            <a:pPr algn="just">
              <a:lnSpc>
                <a:spcPct val="100000"/>
              </a:lnSpc>
              <a:spcBef>
                <a:spcPts val="0"/>
              </a:spcBef>
            </a:pPr>
            <a:r>
              <a:rPr lang="en-US" sz="2000" dirty="0">
                <a:latin typeface="Arial" panose="020B0604020202020204" pitchFamily="34" charset="0"/>
                <a:cs typeface="Arial" panose="020B0604020202020204" pitchFamily="34" charset="0"/>
              </a:rPr>
              <a:t>Pure radium is a volatile silvery-white metal, although its lighter congeners calcium, strontium, &amp; barium have a slight yellow tint. This tint rapidly vanishes on exposure to air, yielding a black layer.</a:t>
            </a:r>
          </a:p>
          <a:p>
            <a:pPr algn="just">
              <a:lnSpc>
                <a:spcPct val="100000"/>
              </a:lnSpc>
              <a:spcBef>
                <a:spcPts val="0"/>
              </a:spcBef>
            </a:pPr>
            <a:r>
              <a:rPr lang="en-US" sz="2000" dirty="0">
                <a:latin typeface="Arial" panose="020B0604020202020204" pitchFamily="34" charset="0"/>
                <a:cs typeface="Arial" panose="020B0604020202020204" pitchFamily="34" charset="0"/>
              </a:rPr>
              <a:t>From 1917-1926,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 Radium Corporation</a:t>
            </a:r>
            <a:r>
              <a:rPr lang="en-US" sz="2000" dirty="0">
                <a:latin typeface="Arial" panose="020B0604020202020204" pitchFamily="34" charset="0"/>
                <a:cs typeface="Arial" panose="020B0604020202020204" pitchFamily="34" charset="0"/>
              </a:rPr>
              <a:t>, originally called the </a:t>
            </a:r>
            <a:r>
              <a:rPr lang="en-US" sz="2000" b="1" dirty="0">
                <a:latin typeface="Arial" panose="020B0604020202020204" pitchFamily="34" charset="0"/>
                <a:cs typeface="Arial" panose="020B0604020202020204" pitchFamily="34" charset="0"/>
              </a:rPr>
              <a:t>R</a:t>
            </a:r>
            <a:r>
              <a:rPr lang="en-US" sz="2000" dirty="0">
                <a:latin typeface="Arial" panose="020B0604020202020204" pitchFamily="34" charset="0"/>
                <a:cs typeface="Arial" panose="020B0604020202020204" pitchFamily="34" charset="0"/>
              </a:rPr>
              <a:t>adium </a:t>
            </a:r>
            <a:r>
              <a:rPr lang="en-US" sz="2000" b="1" dirty="0">
                <a:latin typeface="Arial" panose="020B0604020202020204" pitchFamily="34" charset="0"/>
                <a:cs typeface="Arial" panose="020B0604020202020204" pitchFamily="34" charset="0"/>
              </a:rPr>
              <a:t>L</a:t>
            </a:r>
            <a:r>
              <a:rPr lang="en-US" sz="2000" dirty="0">
                <a:latin typeface="Arial" panose="020B0604020202020204" pitchFamily="34" charset="0"/>
                <a:cs typeface="Arial" panose="020B0604020202020204" pitchFamily="34" charset="0"/>
              </a:rPr>
              <a:t>uminous </a:t>
            </a:r>
            <a:r>
              <a:rPr lang="en-US" sz="2000" b="1"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aterial Corp., was engaged in the extraction &amp; purification of radium from carnotite ore to produce luminous paints, marketed under the brand name "</a:t>
            </a:r>
            <a:r>
              <a:rPr lang="en-US" sz="2000" b="1" dirty="0">
                <a:solidFill>
                  <a:srgbClr val="00B0F0"/>
                </a:solidFill>
                <a:latin typeface="Arial" panose="020B0604020202020204" pitchFamily="34" charset="0"/>
                <a:cs typeface="Arial" panose="020B0604020202020204" pitchFamily="34" charset="0"/>
              </a:rPr>
              <a:t>Undark</a:t>
            </a:r>
            <a:r>
              <a:rPr lang="en-US" sz="2000" dirty="0">
                <a:latin typeface="Arial" panose="020B0604020202020204" pitchFamily="34" charset="0"/>
                <a:cs typeface="Arial" panose="020B0604020202020204" pitchFamily="34" charset="0"/>
              </a:rPr>
              <a:t>". The ore was mined from the Paradox Valley in Colorado.</a:t>
            </a:r>
          </a:p>
          <a:p>
            <a:pPr lvl="1" algn="just">
              <a:lnSpc>
                <a:spcPct val="100000"/>
              </a:lnSpc>
              <a:spcBef>
                <a:spcPts val="0"/>
              </a:spcBef>
            </a:pPr>
            <a:r>
              <a:rPr lang="en-US" sz="2000" dirty="0">
                <a:latin typeface="Arial" panose="020B0604020202020204" pitchFamily="34" charset="0"/>
                <a:cs typeface="Arial" panose="020B0604020202020204" pitchFamily="34" charset="0"/>
              </a:rPr>
              <a:t>The man who originally invented Undark⁠—</a:t>
            </a:r>
            <a:r>
              <a:rPr lang="en-US"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 Sabin Arnold von Sochocky</a:t>
            </a:r>
            <a:r>
              <a:rPr lang="en-US" sz="2000" dirty="0">
                <a:latin typeface="Arial" panose="020B0604020202020204" pitchFamily="34" charset="0"/>
                <a:cs typeface="Arial" panose="020B0604020202020204" pitchFamily="34" charset="0"/>
              </a:rPr>
              <a:t>⁠—himself died of poisoning by radium dial paint in November 1928, becoming the 16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known victim.</a:t>
            </a:r>
          </a:p>
        </p:txBody>
      </p:sp>
      <p:sp>
        <p:nvSpPr>
          <p:cNvPr id="4" name="Date Placeholder 3">
            <a:extLst>
              <a:ext uri="{FF2B5EF4-FFF2-40B4-BE49-F238E27FC236}">
                <a16:creationId xmlns:a16="http://schemas.microsoft.com/office/drawing/2014/main" id="{C49B9771-5491-F4CD-761C-05042F5A39B7}"/>
              </a:ext>
            </a:extLst>
          </p:cNvPr>
          <p:cNvSpPr>
            <a:spLocks noGrp="1"/>
          </p:cNvSpPr>
          <p:nvPr>
            <p:ph type="dt" sz="half" idx="10"/>
          </p:nvPr>
        </p:nvSpPr>
        <p:spPr>
          <a:xfrm>
            <a:off x="762000" y="6480175"/>
            <a:ext cx="1647548" cy="365125"/>
          </a:xfrm>
        </p:spPr>
        <p:txBody>
          <a:bodyPr/>
          <a:lstStyle/>
          <a:p>
            <a:fld id="{32FB1AB8-582F-4F1D-B55D-9F46A088581E}" type="datetime1">
              <a:rPr lang="en-US" smtClean="0"/>
              <a:t>9/18/2024</a:t>
            </a:fld>
            <a:endParaRPr lang="en-US" dirty="0"/>
          </a:p>
        </p:txBody>
      </p:sp>
      <p:sp>
        <p:nvSpPr>
          <p:cNvPr id="5" name="Footer Placeholder 4">
            <a:extLst>
              <a:ext uri="{FF2B5EF4-FFF2-40B4-BE49-F238E27FC236}">
                <a16:creationId xmlns:a16="http://schemas.microsoft.com/office/drawing/2014/main" id="{5D76A618-2E1C-983B-1790-14E3CD11DCF4}"/>
              </a:ext>
            </a:extLst>
          </p:cNvPr>
          <p:cNvSpPr>
            <a:spLocks noGrp="1"/>
          </p:cNvSpPr>
          <p:nvPr>
            <p:ph type="ftr" sz="quarter" idx="11"/>
          </p:nvPr>
        </p:nvSpPr>
        <p:spPr>
          <a:xfrm>
            <a:off x="3692366" y="6489700"/>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168A76D7-2ECE-D104-D6DB-BFED74857FC1}"/>
              </a:ext>
            </a:extLst>
          </p:cNvPr>
          <p:cNvSpPr>
            <a:spLocks noGrp="1"/>
          </p:cNvSpPr>
          <p:nvPr>
            <p:ph type="sldNum" sz="quarter" idx="12"/>
          </p:nvPr>
        </p:nvSpPr>
        <p:spPr/>
        <p:txBody>
          <a:bodyPr/>
          <a:lstStyle/>
          <a:p>
            <a:fld id="{452CB5AF-56B2-4F61-AE76-F487D0BF94A4}" type="slidenum">
              <a:rPr lang="en-US" smtClean="0"/>
              <a:t>4</a:t>
            </a:fld>
            <a:endParaRPr lang="en-US" dirty="0"/>
          </a:p>
        </p:txBody>
      </p:sp>
    </p:spTree>
    <p:extLst>
      <p:ext uri="{BB962C8B-B14F-4D97-AF65-F5344CB8AC3E}">
        <p14:creationId xmlns:p14="http://schemas.microsoft.com/office/powerpoint/2010/main" val="1835996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125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E8CCD13-45C7-D77B-24C6-0457CFE34FA0}"/>
              </a:ext>
            </a:extLst>
          </p:cNvPr>
          <p:cNvSpPr/>
          <p:nvPr/>
        </p:nvSpPr>
        <p:spPr>
          <a:xfrm>
            <a:off x="333375" y="4600576"/>
            <a:ext cx="11525250" cy="14859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847E95-3C45-247A-22B3-87835ABA44E8}"/>
              </a:ext>
            </a:extLst>
          </p:cNvPr>
          <p:cNvSpPr>
            <a:spLocks noGrp="1"/>
          </p:cNvSpPr>
          <p:nvPr>
            <p:ph type="title"/>
          </p:nvPr>
        </p:nvSpPr>
        <p:spPr>
          <a:xfrm>
            <a:off x="0" y="1"/>
            <a:ext cx="12192000" cy="682625"/>
          </a:xfrm>
        </p:spPr>
        <p:txBody>
          <a:bodyPr>
            <a:normAutofit/>
          </a:bodyPr>
          <a:lstStyle/>
          <a:p>
            <a:pPr algn="ctr"/>
            <a:r>
              <a:rPr lang="en-US" sz="4000" dirty="0">
                <a:solidFill>
                  <a:schemeClr val="accent6">
                    <a:lumMod val="50000"/>
                  </a:schemeClr>
                </a:solidFill>
                <a:latin typeface="Arial Black" panose="020B0A04020102020204" pitchFamily="34" charset="0"/>
              </a:rPr>
              <a:t>Discouraged or Obsolete Uses</a:t>
            </a:r>
          </a:p>
        </p:txBody>
      </p:sp>
      <p:sp>
        <p:nvSpPr>
          <p:cNvPr id="3" name="Content Placeholder 2">
            <a:extLst>
              <a:ext uri="{FF2B5EF4-FFF2-40B4-BE49-F238E27FC236}">
                <a16:creationId xmlns:a16="http://schemas.microsoft.com/office/drawing/2014/main" id="{06677D3E-1CCA-B533-0B4F-F2C0353E1F7A}"/>
              </a:ext>
            </a:extLst>
          </p:cNvPr>
          <p:cNvSpPr>
            <a:spLocks noGrp="1"/>
          </p:cNvSpPr>
          <p:nvPr>
            <p:ph idx="1"/>
          </p:nvPr>
        </p:nvSpPr>
        <p:spPr>
          <a:xfrm>
            <a:off x="238125" y="1009650"/>
            <a:ext cx="11677650" cy="5403850"/>
          </a:xfrm>
        </p:spPr>
        <p:txBody>
          <a:bodyPr>
            <a:noAutofit/>
          </a:bodyPr>
          <a:lstStyle/>
          <a:p>
            <a:pPr marL="0" indent="0" algn="l">
              <a:buNone/>
            </a:pPr>
            <a:r>
              <a:rPr lang="en-US" sz="2000" b="1" dirty="0">
                <a:latin typeface="Arial" panose="020B0604020202020204" pitchFamily="34" charset="0"/>
                <a:cs typeface="Arial" panose="020B0604020202020204" pitchFamily="34" charset="0"/>
              </a:rPr>
              <a:t>Medical Treatments</a:t>
            </a:r>
          </a:p>
          <a:p>
            <a:pPr>
              <a:spcBef>
                <a:spcPts val="0"/>
              </a:spcBef>
            </a:pPr>
            <a:r>
              <a:rPr lang="en-US" sz="2000" dirty="0">
                <a:latin typeface="Arial" panose="020B0604020202020204" pitchFamily="34" charset="0"/>
                <a:cs typeface="Arial" panose="020B0604020202020204" pitchFamily="34" charset="0"/>
              </a:rPr>
              <a:t>In the early 1900s, radium found a place in medical treatments, especially for cancer. </a:t>
            </a:r>
          </a:p>
          <a:p>
            <a:pPr marL="0" indent="0" algn="l">
              <a:spcBef>
                <a:spcPts val="0"/>
              </a:spcBef>
              <a:buNone/>
            </a:pPr>
            <a:r>
              <a:rPr lang="en-US" sz="2000" dirty="0">
                <a:latin typeface="Arial" panose="020B0604020202020204" pitchFamily="34" charset="0"/>
                <a:cs typeface="Arial" panose="020B0604020202020204" pitchFamily="34" charset="0"/>
              </a:rPr>
              <a:t>   Called "</a:t>
            </a:r>
            <a:r>
              <a:rPr lang="en-US" sz="2000" i="1" dirty="0">
                <a:latin typeface="Arial" panose="020B0604020202020204" pitchFamily="34" charset="0"/>
                <a:cs typeface="Arial" panose="020B0604020202020204" pitchFamily="34" charset="0"/>
              </a:rPr>
              <a:t>radium therapy</a:t>
            </a:r>
            <a:r>
              <a:rPr lang="en-US" sz="2000" dirty="0">
                <a:latin typeface="Arial" panose="020B0604020202020204" pitchFamily="34" charset="0"/>
                <a:cs typeface="Arial" panose="020B0604020202020204" pitchFamily="34" charset="0"/>
              </a:rPr>
              <a:t>," the technique involved placing small "seeds" of radium near </a:t>
            </a:r>
          </a:p>
          <a:p>
            <a:pPr marL="0" indent="0" algn="l">
              <a:spcBef>
                <a:spcPts val="0"/>
              </a:spcBef>
              <a:buNone/>
            </a:pPr>
            <a:r>
              <a:rPr lang="en-US" sz="2000" dirty="0">
                <a:latin typeface="Arial" panose="020B0604020202020204" pitchFamily="34" charset="0"/>
                <a:cs typeface="Arial" panose="020B0604020202020204" pitchFamily="34" charset="0"/>
              </a:rPr>
              <a:t>   or into tumors. Initially, the results seemed promising.</a:t>
            </a:r>
          </a:p>
          <a:p>
            <a:pPr marL="0" indent="0" algn="l">
              <a:buNone/>
            </a:pPr>
            <a:r>
              <a:rPr lang="en-US" sz="2000" b="1" dirty="0">
                <a:latin typeface="Arial" panose="020B0604020202020204" pitchFamily="34" charset="0"/>
                <a:cs typeface="Arial" panose="020B0604020202020204" pitchFamily="34" charset="0"/>
              </a:rPr>
              <a:t>Everyday Products</a:t>
            </a:r>
          </a:p>
          <a:p>
            <a:pPr algn="l"/>
            <a:r>
              <a:rPr lang="en-US" sz="2000" dirty="0">
                <a:latin typeface="Arial" panose="020B0604020202020204" pitchFamily="34" charset="0"/>
                <a:cs typeface="Arial" panose="020B0604020202020204" pitchFamily="34" charset="0"/>
              </a:rPr>
              <a:t>During the 1920s, radium was somewhat of a fad element. It was used in everyday products, from </a:t>
            </a:r>
            <a:r>
              <a:rPr lang="en-US" sz="2000" dirty="0">
                <a:highlight>
                  <a:srgbClr val="00FFFF"/>
                </a:highlight>
                <a:latin typeface="Arial" panose="020B0604020202020204" pitchFamily="34" charset="0"/>
                <a:cs typeface="Arial" panose="020B0604020202020204" pitchFamily="34" charset="0"/>
              </a:rPr>
              <a:t>toothpaste to cosmetics &amp; even food items, touted as a miracle substance that could rejuvenate &amp; energize. </a:t>
            </a:r>
          </a:p>
          <a:p>
            <a:pPr marL="0" indent="0" algn="l">
              <a:spcBef>
                <a:spcPts val="100"/>
              </a:spcBef>
              <a:buNone/>
            </a:pPr>
            <a:r>
              <a:rPr lang="en-US" sz="2000" b="1" dirty="0">
                <a:latin typeface="Arial" panose="020B0604020202020204" pitchFamily="34" charset="0"/>
                <a:cs typeface="Arial" panose="020B0604020202020204" pitchFamily="34" charset="0"/>
              </a:rPr>
              <a:t>Quack Medicines</a:t>
            </a:r>
          </a:p>
          <a:p>
            <a:pPr algn="l">
              <a:lnSpc>
                <a:spcPct val="100000"/>
              </a:lnSpc>
              <a:spcBef>
                <a:spcPts val="1200"/>
              </a:spcBef>
            </a:pPr>
            <a:r>
              <a:rPr lang="en-US" sz="2000" dirty="0">
                <a:latin typeface="Arial" panose="020B0604020202020204" pitchFamily="34" charset="0"/>
                <a:cs typeface="Arial" panose="020B0604020202020204" pitchFamily="34" charset="0"/>
              </a:rPr>
              <a:t>"Radium tonics" &amp; similar products were once marketed as health supplements. </a:t>
            </a:r>
          </a:p>
          <a:p>
            <a:pPr marL="0" indent="0" algn="l">
              <a:lnSpc>
                <a:spcPct val="100000"/>
              </a:lnSpc>
              <a:spcBef>
                <a:spcPts val="100"/>
              </a:spcBef>
              <a:buNone/>
            </a:pPr>
            <a:r>
              <a:rPr lang="en-US" sz="2000" dirty="0">
                <a:latin typeface="Arial" panose="020B0604020202020204" pitchFamily="34" charset="0"/>
                <a:cs typeface="Arial" panose="020B0604020202020204" pitchFamily="34" charset="0"/>
              </a:rPr>
              <a:t>     These tonics were thought to cure anything from arthritis to impotence. </a:t>
            </a:r>
          </a:p>
          <a:p>
            <a:pPr marL="91440" indent="0" algn="just">
              <a:lnSpc>
                <a:spcPct val="100000"/>
              </a:lnSpc>
              <a:spcBef>
                <a:spcPts val="1200"/>
              </a:spcBef>
              <a:spcAft>
                <a:spcPts val="1200"/>
              </a:spcAft>
              <a:buNone/>
            </a:pPr>
            <a:r>
              <a:rPr lang="en-US" sz="1800" dirty="0">
                <a:latin typeface="Arial" panose="020B0604020202020204" pitchFamily="34" charset="0"/>
                <a:cs typeface="Arial" panose="020B0604020202020204" pitchFamily="34" charset="0"/>
              </a:rPr>
              <a:t>  Radium is a </a:t>
            </a:r>
            <a:r>
              <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potent example of scientific discovery, public fascination</a:t>
            </a:r>
            <a:r>
              <a:rPr lang="en-US" sz="1800" dirty="0">
                <a:latin typeface="Arial" panose="020B0604020202020204" pitchFamily="34" charset="0"/>
                <a:cs typeface="Arial" panose="020B0604020202020204" pitchFamily="34" charset="0"/>
              </a:rPr>
              <a:t>, &amp; the subsequent realization of the dangers of radioactivity. Its significant health risks overshadowed its initial promise for transformative applications in medicine &amp; industry. Nonetheless, radium’s discovery was instrumental in broadening our understanding of radioactive elements &amp; their potential effects—both beneficial &amp; hazardous — on human life.</a:t>
            </a:r>
          </a:p>
        </p:txBody>
      </p:sp>
      <p:sp>
        <p:nvSpPr>
          <p:cNvPr id="4" name="Date Placeholder 3">
            <a:extLst>
              <a:ext uri="{FF2B5EF4-FFF2-40B4-BE49-F238E27FC236}">
                <a16:creationId xmlns:a16="http://schemas.microsoft.com/office/drawing/2014/main" id="{46C8C93D-FD9C-59AE-6A1F-B05C68679B26}"/>
              </a:ext>
            </a:extLst>
          </p:cNvPr>
          <p:cNvSpPr>
            <a:spLocks noGrp="1"/>
          </p:cNvSpPr>
          <p:nvPr>
            <p:ph type="dt" sz="half" idx="10"/>
          </p:nvPr>
        </p:nvSpPr>
        <p:spPr/>
        <p:txBody>
          <a:bodyPr/>
          <a:lstStyle/>
          <a:p>
            <a:fld id="{8BFE8A10-3B08-49A8-B78F-0B6F7CED7282}" type="datetime1">
              <a:rPr lang="en-US" smtClean="0"/>
              <a:t>9/18/2024</a:t>
            </a:fld>
            <a:endParaRPr lang="en-US" dirty="0"/>
          </a:p>
        </p:txBody>
      </p:sp>
      <p:sp>
        <p:nvSpPr>
          <p:cNvPr id="5" name="Footer Placeholder 4">
            <a:extLst>
              <a:ext uri="{FF2B5EF4-FFF2-40B4-BE49-F238E27FC236}">
                <a16:creationId xmlns:a16="http://schemas.microsoft.com/office/drawing/2014/main" id="{95C76C3A-6720-EA5F-F442-EB4E99604DEC}"/>
              </a:ext>
            </a:extLst>
          </p:cNvPr>
          <p:cNvSpPr>
            <a:spLocks noGrp="1"/>
          </p:cNvSpPr>
          <p:nvPr>
            <p:ph type="ftr" sz="quarter" idx="11"/>
          </p:nvPr>
        </p:nvSpPr>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E0AED080-9E25-0812-7167-71661A4D5AD8}"/>
              </a:ext>
            </a:extLst>
          </p:cNvPr>
          <p:cNvSpPr>
            <a:spLocks noGrp="1"/>
          </p:cNvSpPr>
          <p:nvPr>
            <p:ph type="sldNum" sz="quarter" idx="12"/>
          </p:nvPr>
        </p:nvSpPr>
        <p:spPr/>
        <p:txBody>
          <a:bodyPr/>
          <a:lstStyle/>
          <a:p>
            <a:fld id="{452CB5AF-56B2-4F61-AE76-F487D0BF94A4}" type="slidenum">
              <a:rPr lang="en-US" smtClean="0"/>
              <a:t>5</a:t>
            </a:fld>
            <a:endParaRPr lang="en-US" dirty="0"/>
          </a:p>
        </p:txBody>
      </p:sp>
      <p:sp>
        <p:nvSpPr>
          <p:cNvPr id="8" name="TextBox 7">
            <a:extLst>
              <a:ext uri="{FF2B5EF4-FFF2-40B4-BE49-F238E27FC236}">
                <a16:creationId xmlns:a16="http://schemas.microsoft.com/office/drawing/2014/main" id="{4C8884F6-C6A0-C295-20CA-5719252E97B3}"/>
              </a:ext>
            </a:extLst>
          </p:cNvPr>
          <p:cNvSpPr txBox="1"/>
          <p:nvPr/>
        </p:nvSpPr>
        <p:spPr>
          <a:xfrm>
            <a:off x="0" y="615951"/>
            <a:ext cx="12126474" cy="461665"/>
          </a:xfrm>
          <a:prstGeom prst="rect">
            <a:avLst/>
          </a:prstGeom>
          <a:noFill/>
        </p:spPr>
        <p:txBody>
          <a:bodyPr wrap="square" rtlCol="0">
            <a:spAutoFit/>
          </a:bodyPr>
          <a:lstStyle/>
          <a:p>
            <a:pPr algn="ctr"/>
            <a:r>
              <a:rPr lang="en-US" sz="2400" b="1" i="1" dirty="0">
                <a:solidFill>
                  <a:schemeClr val="accent6">
                    <a:lumMod val="40000"/>
                    <a:lumOff val="60000"/>
                  </a:schemeClr>
                </a:solidFill>
                <a:effectLst>
                  <a:outerShdw blurRad="38100" dist="38100" dir="2700000" algn="tl">
                    <a:srgbClr val="000000">
                      <a:alpha val="43137"/>
                    </a:srgbClr>
                  </a:outerShdw>
                </a:effectLst>
                <a:latin typeface="Arial Black" panose="020B0A04020102020204" pitchFamily="34" charset="0"/>
              </a:rPr>
              <a:t>“A Cure for the Living Dead” &amp; “Perpetual Sunshine,”</a:t>
            </a:r>
          </a:p>
        </p:txBody>
      </p:sp>
      <p:grpSp>
        <p:nvGrpSpPr>
          <p:cNvPr id="10" name="Group 9">
            <a:extLst>
              <a:ext uri="{FF2B5EF4-FFF2-40B4-BE49-F238E27FC236}">
                <a16:creationId xmlns:a16="http://schemas.microsoft.com/office/drawing/2014/main" id="{3E4D3856-D402-071E-A708-B7AC38E92AF4}"/>
              </a:ext>
            </a:extLst>
          </p:cNvPr>
          <p:cNvGrpSpPr/>
          <p:nvPr/>
        </p:nvGrpSpPr>
        <p:grpSpPr>
          <a:xfrm>
            <a:off x="2419349" y="3162301"/>
            <a:ext cx="9201151" cy="1272107"/>
            <a:chOff x="2371724" y="3276601"/>
            <a:chExt cx="9201151" cy="1272107"/>
          </a:xfrm>
        </p:grpSpPr>
        <p:pic>
          <p:nvPicPr>
            <p:cNvPr id="1032" name="Picture 8">
              <a:extLst>
                <a:ext uri="{FF2B5EF4-FFF2-40B4-BE49-F238E27FC236}">
                  <a16:creationId xmlns:a16="http://schemas.microsoft.com/office/drawing/2014/main" id="{6ED37A01-EA16-E059-E6BB-509F79447B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31364" t="12273" r="19546" b="16818"/>
            <a:stretch/>
          </p:blipFill>
          <p:spPr bwMode="auto">
            <a:xfrm>
              <a:off x="10734674" y="3429000"/>
              <a:ext cx="838201" cy="1119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ottle of cleaning product&#10;&#10;Description automatically generated">
              <a:extLst>
                <a:ext uri="{FF2B5EF4-FFF2-40B4-BE49-F238E27FC236}">
                  <a16:creationId xmlns:a16="http://schemas.microsoft.com/office/drawing/2014/main" id="{5FE3E75F-7B4B-CEA7-E9DB-8B25FC96C933}"/>
                </a:ext>
              </a:extLst>
            </p:cNvPr>
            <p:cNvPicPr>
              <a:picLocks noChangeAspect="1"/>
            </p:cNvPicPr>
            <p:nvPr/>
          </p:nvPicPr>
          <p:blipFill>
            <a:blip r:embed="rId5">
              <a:clrChange>
                <a:clrFrom>
                  <a:srgbClr val="FFFEE8"/>
                </a:clrFrom>
                <a:clrTo>
                  <a:srgbClr val="FFFEE8">
                    <a:alpha val="0"/>
                  </a:srgbClr>
                </a:clrTo>
              </a:clrChange>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9810750" y="3300413"/>
              <a:ext cx="1223961" cy="1223961"/>
            </a:xfrm>
            <a:prstGeom prst="rect">
              <a:avLst/>
            </a:prstGeom>
          </p:spPr>
        </p:pic>
        <p:pic>
          <p:nvPicPr>
            <p:cNvPr id="2050" name="Picture 2">
              <a:extLst>
                <a:ext uri="{FF2B5EF4-FFF2-40B4-BE49-F238E27FC236}">
                  <a16:creationId xmlns:a16="http://schemas.microsoft.com/office/drawing/2014/main" id="{8A61F3E8-1EF5-F798-FB84-BE5FA50A96E1}"/>
                </a:ext>
              </a:extLst>
            </p:cNvPr>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a:stretch/>
          </p:blipFill>
          <p:spPr bwMode="auto">
            <a:xfrm>
              <a:off x="2371724" y="3276601"/>
              <a:ext cx="2457451" cy="818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EFE8624-51C3-F4E5-A4A6-231A6758044B}"/>
                </a:ext>
              </a:extLst>
            </p:cNvPr>
            <p:cNvPicPr>
              <a:picLocks noChangeAspect="1" noChangeArrowheads="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l="5264" t="10931" b="12416"/>
            <a:stretch/>
          </p:blipFill>
          <p:spPr bwMode="auto">
            <a:xfrm>
              <a:off x="6096000" y="3345798"/>
              <a:ext cx="1981200" cy="801514"/>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A syringe and a bottle&#10;&#10;Description automatically generated">
            <a:extLst>
              <a:ext uri="{FF2B5EF4-FFF2-40B4-BE49-F238E27FC236}">
                <a16:creationId xmlns:a16="http://schemas.microsoft.com/office/drawing/2014/main" id="{7112EB76-70CB-A222-330C-AB40F64A4612}"/>
              </a:ext>
            </a:extLst>
          </p:cNvPr>
          <p:cNvPicPr>
            <a:picLocks noChangeAspect="1"/>
          </p:cNvPicPr>
          <p:nvPr/>
        </p:nvPicPr>
        <p:blipFill>
          <a:blip r:embed="rId9">
            <a:clrChange>
              <a:clrFrom>
                <a:srgbClr val="E7E7E7"/>
              </a:clrFrom>
              <a:clrTo>
                <a:srgbClr val="E7E7E7">
                  <a:alpha val="0"/>
                </a:srgbClr>
              </a:clrTo>
            </a:clrChange>
            <a:extLst>
              <a:ext uri="{28A0092B-C50C-407E-A947-70E740481C1C}">
                <a14:useLocalDpi xmlns:a14="http://schemas.microsoft.com/office/drawing/2010/main" val="0"/>
              </a:ext>
            </a:extLst>
          </a:blip>
          <a:stretch>
            <a:fillRect/>
          </a:stretch>
        </p:blipFill>
        <p:spPr>
          <a:xfrm>
            <a:off x="10181073" y="904792"/>
            <a:ext cx="1945401" cy="1565329"/>
          </a:xfrm>
          <a:prstGeom prst="rect">
            <a:avLst/>
          </a:prstGeom>
        </p:spPr>
      </p:pic>
    </p:spTree>
    <p:extLst>
      <p:ext uri="{BB962C8B-B14F-4D97-AF65-F5344CB8AC3E}">
        <p14:creationId xmlns:p14="http://schemas.microsoft.com/office/powerpoint/2010/main" val="4042514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900B-5FE7-F954-92C8-18857A39D9D9}"/>
              </a:ext>
            </a:extLst>
          </p:cNvPr>
          <p:cNvSpPr>
            <a:spLocks noGrp="1"/>
          </p:cNvSpPr>
          <p:nvPr>
            <p:ph type="title"/>
          </p:nvPr>
        </p:nvSpPr>
        <p:spPr>
          <a:xfrm>
            <a:off x="0" y="1"/>
            <a:ext cx="12192000" cy="1066799"/>
          </a:xfrm>
        </p:spPr>
        <p:txBody>
          <a:bodyPr>
            <a:normAutofit/>
          </a:bodyPr>
          <a:lstStyle/>
          <a:p>
            <a:pPr algn="ctr"/>
            <a:r>
              <a:rPr lang="en-US" sz="4000" dirty="0">
                <a:solidFill>
                  <a:schemeClr val="accent6">
                    <a:lumMod val="50000"/>
                  </a:schemeClr>
                </a:solidFill>
                <a:latin typeface="Arial Black" panose="020B0A04020102020204" pitchFamily="34" charset="0"/>
              </a:rPr>
              <a:t>The Creation of the Wristwatch</a:t>
            </a:r>
          </a:p>
        </p:txBody>
      </p:sp>
      <p:sp>
        <p:nvSpPr>
          <p:cNvPr id="3" name="Content Placeholder 2">
            <a:extLst>
              <a:ext uri="{FF2B5EF4-FFF2-40B4-BE49-F238E27FC236}">
                <a16:creationId xmlns:a16="http://schemas.microsoft.com/office/drawing/2014/main" id="{9F93BC99-B7CB-15DE-3D9E-3CA38AA8C161}"/>
              </a:ext>
            </a:extLst>
          </p:cNvPr>
          <p:cNvSpPr>
            <a:spLocks noGrp="1"/>
          </p:cNvSpPr>
          <p:nvPr>
            <p:ph idx="1"/>
          </p:nvPr>
        </p:nvSpPr>
        <p:spPr>
          <a:xfrm>
            <a:off x="476249" y="971550"/>
            <a:ext cx="11239499" cy="5205413"/>
          </a:xfrm>
        </p:spPr>
        <p:txBody>
          <a:bodyPr>
            <a:normAutofit/>
          </a:bodyPr>
          <a:lstStyle/>
          <a:p>
            <a:pPr>
              <a:spcBef>
                <a:spcPts val="0"/>
              </a:spcBef>
              <a:spcAft>
                <a:spcPts val="600"/>
              </a:spcAft>
            </a:pPr>
            <a:r>
              <a:rPr lang="en-US" sz="2000" dirty="0">
                <a:latin typeface="Arial" panose="020B0604020202020204" pitchFamily="34" charset="0"/>
                <a:cs typeface="Arial" panose="020B0604020202020204" pitchFamily="34" charset="0"/>
              </a:rPr>
              <a:t>In 1900, Men carried pocket watches, the idea of a watch on the wrist was considered feminine.</a:t>
            </a:r>
          </a:p>
          <a:p>
            <a:pPr>
              <a:spcBef>
                <a:spcPts val="0"/>
              </a:spcBef>
              <a:spcAft>
                <a:spcPts val="600"/>
              </a:spcAft>
            </a:pPr>
            <a:r>
              <a:rPr lang="en-US" sz="2000" dirty="0">
                <a:latin typeface="Arial" panose="020B0604020202020204" pitchFamily="34" charset="0"/>
                <a:cs typeface="Arial" panose="020B0604020202020204" pitchFamily="34" charset="0"/>
              </a:rPr>
              <a:t>Soldiers enduring the horrors of the trenches of WWI started jerry-rigging their standard-issue pocket watches to straps around their wrists, giving them a much quicker way of assessing the time than having to dig them out of their tunics, open the case, &amp; then replace them.</a:t>
            </a:r>
          </a:p>
          <a:p>
            <a:pPr algn="just">
              <a:lnSpc>
                <a:spcPct val="110000"/>
              </a:lnSpc>
              <a:spcBef>
                <a:spcPts val="0"/>
              </a:spcBef>
            </a:pPr>
            <a:r>
              <a:rPr lang="en-US" sz="2000" dirty="0">
                <a:latin typeface="Arial" panose="020B0604020202020204" pitchFamily="34" charset="0"/>
                <a:cs typeface="Arial" panose="020B0604020202020204" pitchFamily="34" charset="0"/>
              </a:rPr>
              <a:t>The men’s wristwatch movements were usually taken directly from women’s so-called </a:t>
            </a:r>
          </a:p>
          <a:p>
            <a:pPr marL="0" indent="0" algn="just">
              <a:lnSpc>
                <a:spcPct val="110000"/>
              </a:lnSpc>
              <a:spcBef>
                <a:spcPts val="0"/>
              </a:spcBef>
              <a:buNone/>
            </a:pPr>
            <a:r>
              <a:rPr lang="en-US" sz="2000" dirty="0">
                <a:latin typeface="Arial" panose="020B0604020202020204" pitchFamily="34" charset="0"/>
                <a:cs typeface="Arial" panose="020B0604020202020204" pitchFamily="34" charset="0"/>
              </a:rPr>
              <a:t>   ‘pendant’ watches. The men’s watches were called “</a:t>
            </a:r>
            <a:r>
              <a:rPr lang="en-US" sz="2000"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Trench Watches.”</a:t>
            </a:r>
          </a:p>
          <a:p>
            <a:pPr algn="just">
              <a:lnSpc>
                <a:spcPct val="100000"/>
              </a:lnSpc>
              <a:spcBef>
                <a:spcPts val="0"/>
              </a:spcBef>
              <a:spcAft>
                <a:spcPts val="600"/>
              </a:spcAft>
            </a:pPr>
            <a:r>
              <a:rPr lang="en-US" sz="2000" dirty="0">
                <a:latin typeface="Arial" panose="020B0604020202020204" pitchFamily="34" charset="0"/>
                <a:cs typeface="Arial" panose="020B0604020202020204" pitchFamily="34" charset="0"/>
              </a:rPr>
              <a:t>These men’s models generally measured between 27mm to 30mm in diameter.</a:t>
            </a:r>
          </a:p>
          <a:p>
            <a:pPr algn="just">
              <a:lnSpc>
                <a:spcPct val="110000"/>
              </a:lnSpc>
              <a:spcBef>
                <a:spcPts val="0"/>
              </a:spcBef>
            </a:pPr>
            <a:r>
              <a:rPr lang="en-US" sz="2000" dirty="0">
                <a:latin typeface="Arial" panose="020B0604020202020204" pitchFamily="34" charset="0"/>
                <a:cs typeface="Arial" panose="020B0604020202020204" pitchFamily="34" charset="0"/>
              </a:rPr>
              <a:t> In 1917 the wristwatch was deemed so essential to the soldier that the British War </a:t>
            </a:r>
          </a:p>
          <a:p>
            <a:pPr marL="0" indent="0" algn="just">
              <a:lnSpc>
                <a:spcPct val="110000"/>
              </a:lnSpc>
              <a:spcBef>
                <a:spcPts val="0"/>
              </a:spcBef>
              <a:buNone/>
            </a:pPr>
            <a:r>
              <a:rPr lang="en-US" sz="2000" dirty="0">
                <a:latin typeface="Arial" panose="020B0604020202020204" pitchFamily="34" charset="0"/>
                <a:cs typeface="Arial" panose="020B0604020202020204" pitchFamily="34" charset="0"/>
              </a:rPr>
              <a:t>     Dept. began issuing wristwatches to all combatants. By the end of 1918, </a:t>
            </a:r>
          </a:p>
          <a:p>
            <a:pPr marL="0" indent="0" algn="just">
              <a:lnSpc>
                <a:spcPct val="110000"/>
              </a:lnSpc>
              <a:spcBef>
                <a:spcPts val="0"/>
              </a:spcBef>
              <a:buNone/>
            </a:pP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 one in six soldiers </a:t>
            </a:r>
            <a:r>
              <a:rPr lang="en-US" sz="2000" dirty="0">
                <a:latin typeface="Arial" panose="020B0604020202020204" pitchFamily="34" charset="0"/>
                <a:cs typeface="Arial" panose="020B0604020202020204" pitchFamily="34" charset="0"/>
              </a:rPr>
              <a:t>owned a luminescent watch, most with shrapnel shields.</a:t>
            </a:r>
          </a:p>
          <a:p>
            <a:pPr algn="just">
              <a:lnSpc>
                <a:spcPct val="100000"/>
              </a:lnSpc>
              <a:spcBef>
                <a:spcPts val="0"/>
              </a:spcBef>
              <a:spcAft>
                <a:spcPts val="600"/>
              </a:spcAft>
            </a:pPr>
            <a:r>
              <a:rPr lang="en-US" sz="2000" dirty="0">
                <a:latin typeface="Arial" panose="020B0604020202020204" pitchFamily="34" charset="0"/>
                <a:cs typeface="Arial" panose="020B0604020202020204" pitchFamily="34" charset="0"/>
              </a:rPr>
              <a:t>Gaining usefulness &amp; enjoying wide acceptance initiated the success of wristwatches post-war</a:t>
            </a:r>
            <a:r>
              <a:rPr lang="en-US" sz="2000" dirty="0"/>
              <a:t>.</a:t>
            </a:r>
            <a:endParaRPr lang="en-US" sz="2000" dirty="0">
              <a:latin typeface="Arial" panose="020B0604020202020204" pitchFamily="34" charset="0"/>
              <a:cs typeface="Arial" panose="020B0604020202020204" pitchFamily="34" charset="0"/>
            </a:endParaRPr>
          </a:p>
          <a:p>
            <a:pPr>
              <a:spcBef>
                <a:spcPts val="0"/>
              </a:spcBef>
              <a:spcAft>
                <a:spcPts val="600"/>
              </a:spcAft>
            </a:pPr>
            <a:r>
              <a:rPr lang="en-US" sz="2000" dirty="0">
                <a:latin typeface="Arial" panose="020B0604020202020204" pitchFamily="34" charset="0"/>
                <a:cs typeface="Arial" panose="020B0604020202020204" pitchFamily="34" charset="0"/>
              </a:rPr>
              <a:t>The last wristwatches to employ radium luminescent paint were produced in the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 in 1968.</a:t>
            </a:r>
          </a:p>
          <a:p>
            <a:pPr marL="228600" marR="0" lvl="0" indent="-2286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see information about the exposure from wearing a radium dial watch: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https://watchrepairtutorials.com/the-actual-risks-of-vintage-radium-dial-watches-a-guide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0"/>
              </a:spcBef>
              <a:spcAft>
                <a:spcPts val="600"/>
              </a:spcAft>
            </a:pPr>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spcAft>
                <a:spcPts val="600"/>
              </a:spcAft>
            </a:pPr>
            <a:endParaRPr lang="en-US" sz="2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AFD2985-E63B-BCBC-462D-514362A1309E}"/>
              </a:ext>
            </a:extLst>
          </p:cNvPr>
          <p:cNvSpPr>
            <a:spLocks noGrp="1"/>
          </p:cNvSpPr>
          <p:nvPr>
            <p:ph type="dt" sz="half" idx="10"/>
          </p:nvPr>
        </p:nvSpPr>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1922E766-1E98-1927-6D6A-47ECC6ECBE1B}"/>
              </a:ext>
            </a:extLst>
          </p:cNvPr>
          <p:cNvSpPr>
            <a:spLocks noGrp="1"/>
          </p:cNvSpPr>
          <p:nvPr>
            <p:ph type="ftr" sz="quarter" idx="11"/>
          </p:nvPr>
        </p:nvSpPr>
        <p:spPr/>
        <p:txBody>
          <a:bodyPr/>
          <a:lstStyle/>
          <a:p>
            <a:r>
              <a:rPr lang="en-US"/>
              <a:t>The Preventable Tragedy of The Radium Girls</a:t>
            </a:r>
            <a:endParaRPr lang="en-US" dirty="0"/>
          </a:p>
        </p:txBody>
      </p:sp>
      <p:sp>
        <p:nvSpPr>
          <p:cNvPr id="6" name="Slide Number Placeholder 5">
            <a:extLst>
              <a:ext uri="{FF2B5EF4-FFF2-40B4-BE49-F238E27FC236}">
                <a16:creationId xmlns:a16="http://schemas.microsoft.com/office/drawing/2014/main" id="{F5DB3319-A9A7-1AE2-2BC3-2CAB0FDA8C93}"/>
              </a:ext>
            </a:extLst>
          </p:cNvPr>
          <p:cNvSpPr>
            <a:spLocks noGrp="1"/>
          </p:cNvSpPr>
          <p:nvPr>
            <p:ph type="sldNum" sz="quarter" idx="12"/>
          </p:nvPr>
        </p:nvSpPr>
        <p:spPr/>
        <p:txBody>
          <a:bodyPr/>
          <a:lstStyle/>
          <a:p>
            <a:fld id="{452CB5AF-56B2-4F61-AE76-F487D0BF94A4}" type="slidenum">
              <a:rPr lang="en-US" smtClean="0"/>
              <a:pPr/>
              <a:t>6</a:t>
            </a:fld>
            <a:endParaRPr lang="en-US" dirty="0"/>
          </a:p>
        </p:txBody>
      </p:sp>
      <p:pic>
        <p:nvPicPr>
          <p:cNvPr id="8" name="Picture 7" descr="A close-up of a watch&#10;&#10;Description automatically generated">
            <a:extLst>
              <a:ext uri="{FF2B5EF4-FFF2-40B4-BE49-F238E27FC236}">
                <a16:creationId xmlns:a16="http://schemas.microsoft.com/office/drawing/2014/main" id="{E2F58A82-44A1-381E-BF78-9E528BC44D18}"/>
              </a:ext>
            </a:extLst>
          </p:cNvPr>
          <p:cNvPicPr>
            <a:picLocks noChangeAspect="1"/>
          </p:cNvPicPr>
          <p:nvPr/>
        </p:nvPicPr>
        <p:blipFill rotWithShape="1">
          <a:blip r:embed="rId4">
            <a:extLst>
              <a:ext uri="{28A0092B-C50C-407E-A947-70E740481C1C}">
                <a14:useLocalDpi xmlns:a14="http://schemas.microsoft.com/office/drawing/2010/main" val="0"/>
              </a:ext>
            </a:extLst>
          </a:blip>
          <a:srcRect l="5573" t="10427" r="5764" b="18873"/>
          <a:stretch/>
        </p:blipFill>
        <p:spPr>
          <a:xfrm>
            <a:off x="10277474" y="2132675"/>
            <a:ext cx="1438275" cy="1882084"/>
          </a:xfrm>
          <a:prstGeom prst="ellipse">
            <a:avLst/>
          </a:prstGeom>
          <a:ln w="63500" cap="rnd">
            <a:noFill/>
          </a:ln>
          <a:effectLst>
            <a:glow rad="139700">
              <a:schemeClr val="accent6">
                <a:satMod val="175000"/>
                <a:alpha val="40000"/>
              </a:schemeClr>
            </a:glow>
            <a:outerShdw blurRad="381000" dist="292100" dir="5400000" sx="-80000" sy="-18000" rotWithShape="0">
              <a:srgbClr val="000000">
                <a:alpha val="22000"/>
              </a:srgbClr>
            </a:outerShdw>
            <a:softEdge rad="31750"/>
          </a:effectLst>
          <a:scene3d>
            <a:camera prst="orthographicFront"/>
            <a:lightRig rig="contrasting" dir="t">
              <a:rot lat="0" lon="0" rev="3000000"/>
            </a:lightRig>
          </a:scene3d>
          <a:sp3d contourW="7620">
            <a:bevelT w="95250" h="31750"/>
            <a:contourClr>
              <a:srgbClr val="333333"/>
            </a:contourClr>
          </a:sp3d>
        </p:spPr>
      </p:pic>
      <p:cxnSp>
        <p:nvCxnSpPr>
          <p:cNvPr id="10" name="Connector: Elbow 9">
            <a:extLst>
              <a:ext uri="{FF2B5EF4-FFF2-40B4-BE49-F238E27FC236}">
                <a16:creationId xmlns:a16="http://schemas.microsoft.com/office/drawing/2014/main" id="{2B568AC9-448E-7D0F-5DF5-3237D34080C1}"/>
              </a:ext>
            </a:extLst>
          </p:cNvPr>
          <p:cNvCxnSpPr>
            <a:cxnSpLocks/>
          </p:cNvCxnSpPr>
          <p:nvPr/>
        </p:nvCxnSpPr>
        <p:spPr>
          <a:xfrm>
            <a:off x="8623265" y="2802254"/>
            <a:ext cx="1654209" cy="409575"/>
          </a:xfrm>
          <a:prstGeom prst="bentConnector3">
            <a:avLst>
              <a:gd name="adj1" fmla="val 66698"/>
            </a:avLst>
          </a:prstGeom>
          <a:ln w="254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644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A850-2E3E-550A-C565-72C935E28034}"/>
              </a:ext>
            </a:extLst>
          </p:cNvPr>
          <p:cNvSpPr>
            <a:spLocks noGrp="1"/>
          </p:cNvSpPr>
          <p:nvPr>
            <p:ph type="title"/>
          </p:nvPr>
        </p:nvSpPr>
        <p:spPr>
          <a:xfrm>
            <a:off x="0" y="1"/>
            <a:ext cx="12192000" cy="687387"/>
          </a:xfrm>
        </p:spPr>
        <p:txBody>
          <a:bodyPr>
            <a:normAutofit/>
          </a:bodyPr>
          <a:lstStyle/>
          <a:p>
            <a:pPr algn="ctr"/>
            <a:r>
              <a:rPr lang="en-US" sz="4000" dirty="0">
                <a:solidFill>
                  <a:schemeClr val="accent6">
                    <a:lumMod val="50000"/>
                  </a:schemeClr>
                </a:solidFill>
                <a:latin typeface="Arial Black" panose="020B0A04020102020204" pitchFamily="34" charset="0"/>
              </a:rPr>
              <a:t>Radium’s Primary Use</a:t>
            </a:r>
          </a:p>
        </p:txBody>
      </p:sp>
      <p:sp>
        <p:nvSpPr>
          <p:cNvPr id="3" name="Content Placeholder 2">
            <a:extLst>
              <a:ext uri="{FF2B5EF4-FFF2-40B4-BE49-F238E27FC236}">
                <a16:creationId xmlns:a16="http://schemas.microsoft.com/office/drawing/2014/main" id="{E3C6DF3D-CDF6-8EEA-8DF1-5ED4ABEFEAD7}"/>
              </a:ext>
            </a:extLst>
          </p:cNvPr>
          <p:cNvSpPr>
            <a:spLocks noGrp="1"/>
          </p:cNvSpPr>
          <p:nvPr>
            <p:ph idx="1"/>
          </p:nvPr>
        </p:nvSpPr>
        <p:spPr>
          <a:xfrm>
            <a:off x="285750" y="601663"/>
            <a:ext cx="11677649" cy="5802312"/>
          </a:xfrm>
        </p:spPr>
        <p:txBody>
          <a:bodyPr>
            <a:noAutofit/>
          </a:bodyPr>
          <a:lstStyle/>
          <a:p>
            <a:pPr marL="0" indent="0" algn="l">
              <a:buNone/>
            </a:pPr>
            <a:r>
              <a:rPr lang="en-US" sz="2000" b="1" dirty="0">
                <a:latin typeface="Arial" panose="020B0604020202020204" pitchFamily="34" charset="0"/>
                <a:cs typeface="Arial" panose="020B0604020202020204" pitchFamily="34" charset="0"/>
              </a:rPr>
              <a:t>In Luminous Paints</a:t>
            </a:r>
          </a:p>
          <a:p>
            <a:pPr algn="just">
              <a:spcBef>
                <a:spcPts val="0"/>
              </a:spcBef>
            </a:pPr>
            <a:r>
              <a:rPr lang="en-US" sz="2000" dirty="0">
                <a:latin typeface="Arial" panose="020B0604020202020204" pitchFamily="34" charset="0"/>
                <a:cs typeface="Arial" panose="020B0604020202020204" pitchFamily="34" charset="0"/>
              </a:rPr>
              <a:t>One of the earliest &amp; most iconic uses of radium was in luminous paints. During the early 20th century, radium's phosphorescent properties made it ideal for use in clock &amp;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watch dials</a:t>
            </a:r>
            <a:r>
              <a:rPr lang="en-US" sz="2000" dirty="0">
                <a:latin typeface="Arial" panose="020B0604020202020204" pitchFamily="34" charset="0"/>
                <a:cs typeface="Arial" panose="020B0604020202020204" pitchFamily="34" charset="0"/>
              </a:rPr>
              <a:t>, aircraft switches, gun sites &amp; fishing lures. The emitted light is due to </a:t>
            </a:r>
            <a:r>
              <a:rPr lang="en-US" sz="2000" i="1" u="sng" dirty="0">
                <a:latin typeface="Arial" panose="020B0604020202020204" pitchFamily="34" charset="0"/>
                <a:cs typeface="Arial" panose="020B0604020202020204" pitchFamily="34" charset="0"/>
              </a:rPr>
              <a:t>radium's radioactive decay, which excites the electrons in the doping agents.</a:t>
            </a:r>
            <a:r>
              <a:rPr lang="en-US" sz="2000" dirty="0">
                <a:latin typeface="Arial" panose="020B0604020202020204" pitchFamily="34" charset="0"/>
                <a:cs typeface="Arial" panose="020B0604020202020204" pitchFamily="34" charset="0"/>
              </a:rPr>
              <a:t> Copper-doped zinc sulfide is the most common</a:t>
            </a:r>
          </a:p>
          <a:p>
            <a:pPr marL="0" indent="0" algn="just">
              <a:spcBef>
                <a:spcPts val="0"/>
              </a:spcBef>
              <a:buNone/>
            </a:pPr>
            <a:r>
              <a:rPr lang="en-US" sz="2000" dirty="0">
                <a:latin typeface="Arial" panose="020B0604020202020204" pitchFamily="34" charset="0"/>
                <a:cs typeface="Arial" panose="020B0604020202020204" pitchFamily="34" charset="0"/>
              </a:rPr>
              <a:t>   phosphor used &amp; yields </a:t>
            </a:r>
            <a:r>
              <a:rPr lang="en-US" sz="2000" b="1" dirty="0">
                <a:solidFill>
                  <a:srgbClr val="00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blue-green light</a:t>
            </a:r>
            <a:r>
              <a:rPr lang="en-US" sz="2000" dirty="0">
                <a:latin typeface="Arial" panose="020B0604020202020204" pitchFamily="34" charset="0"/>
                <a:cs typeface="Arial" panose="020B0604020202020204" pitchFamily="34" charset="0"/>
              </a:rPr>
              <a:t>. Copper &amp; magnesium-doped zinc sulfide yields </a:t>
            </a:r>
          </a:p>
          <a:p>
            <a:pPr marL="0" indent="0" algn="just">
              <a:spcBef>
                <a:spcPts val="0"/>
              </a:spcBef>
              <a:buNone/>
            </a:pPr>
            <a:r>
              <a:rPr lang="en-US" sz="2000" dirty="0">
                <a:latin typeface="Arial" panose="020B0604020202020204" pitchFamily="34" charset="0"/>
                <a:cs typeface="Arial" panose="020B0604020202020204" pitchFamily="34" charset="0"/>
              </a:rPr>
              <a:t>   </a:t>
            </a:r>
            <a:r>
              <a:rPr lang="en-US" sz="2000" b="1" dirty="0">
                <a:solidFill>
                  <a:srgbClr val="FFCC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yellow-orange light</a:t>
            </a:r>
            <a:r>
              <a:rPr lang="en-US" sz="2000" dirty="0">
                <a:latin typeface="Arial" panose="020B0604020202020204" pitchFamily="34" charset="0"/>
                <a:cs typeface="Arial" panose="020B0604020202020204" pitchFamily="34" charset="0"/>
              </a:rPr>
              <a:t>. Zinc sulfide undergoes degradation of its crystal lattice, leading to a </a:t>
            </a:r>
          </a:p>
          <a:p>
            <a:pPr marL="0" indent="0" algn="just">
              <a:spcBef>
                <a:spcPts val="0"/>
              </a:spcBef>
              <a:buNone/>
            </a:pPr>
            <a:r>
              <a:rPr lang="en-US" sz="2000" dirty="0">
                <a:latin typeface="Arial" panose="020B0604020202020204" pitchFamily="34" charset="0"/>
                <a:cs typeface="Arial" panose="020B0604020202020204" pitchFamily="34" charset="0"/>
              </a:rPr>
              <a:t>   gradual loss of brightness after about 2 years. But, still highly radioactive! </a:t>
            </a:r>
          </a:p>
          <a:p>
            <a:pPr algn="just"/>
            <a:r>
              <a:rPr lang="en-US" sz="2000" dirty="0">
                <a:latin typeface="Arial" panose="020B0604020202020204" pitchFamily="34" charset="0"/>
                <a:cs typeface="Arial" panose="020B0604020202020204" pitchFamily="34" charset="0"/>
              </a:rPr>
              <a:t>At the onset of </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World War I</a:t>
            </a:r>
            <a:r>
              <a:rPr lang="en-US" sz="2000" dirty="0">
                <a:latin typeface="Arial" panose="020B0604020202020204" pitchFamily="34" charset="0"/>
                <a:cs typeface="Arial" panose="020B0604020202020204" pitchFamily="34" charset="0"/>
              </a:rPr>
              <a:t>, several factories were established across the US to produce watches &amp; military dials painted with a mixture containing radium. Corporations in the U.S. &amp; Canada hired an estimated 4,000 workers to paint watch faces with radium. </a:t>
            </a:r>
          </a:p>
          <a:p>
            <a:pPr marL="457200" lvl="1" algn="just"/>
            <a:r>
              <a:rPr lang="en-US" sz="2000" dirty="0">
                <a:latin typeface="Arial" panose="020B0604020202020204" pitchFamily="34" charset="0"/>
                <a:cs typeface="Arial" panose="020B0604020202020204" pitchFamily="34" charset="0"/>
              </a:rPr>
              <a:t>The watch dial painters at RLMC </a:t>
            </a:r>
            <a:r>
              <a:rPr lang="en-US" sz="2000" dirty="0">
                <a:highlight>
                  <a:srgbClr val="FFFF00"/>
                </a:highlight>
                <a:latin typeface="Arial" panose="020B0604020202020204" pitchFamily="34" charset="0"/>
                <a:cs typeface="Arial" panose="020B0604020202020204" pitchFamily="34" charset="0"/>
              </a:rPr>
              <a:t>were </a:t>
            </a:r>
            <a:r>
              <a:rPr lang="en-US" sz="2000" u="sng" dirty="0">
                <a:highlight>
                  <a:srgbClr val="FFFF00"/>
                </a:highlight>
                <a:latin typeface="Arial" panose="020B0604020202020204" pitchFamily="34" charset="0"/>
                <a:cs typeface="Arial" panose="020B0604020202020204" pitchFamily="34" charset="0"/>
              </a:rPr>
              <a:t>all women</a:t>
            </a:r>
            <a:r>
              <a:rPr lang="en-US" sz="2000" dirty="0">
                <a:highlight>
                  <a:srgbClr val="FFFF00"/>
                </a:highlight>
                <a:latin typeface="Arial" panose="020B0604020202020204" pitchFamily="34" charset="0"/>
                <a:cs typeface="Arial" panose="020B0604020202020204" pitchFamily="34" charset="0"/>
              </a:rPr>
              <a:t>, who were </a:t>
            </a:r>
            <a:r>
              <a:rPr lang="en-US" sz="2000" u="sng" dirty="0">
                <a:highlight>
                  <a:srgbClr val="FFFF00"/>
                </a:highlight>
                <a:latin typeface="Arial" panose="020B0604020202020204" pitchFamily="34" charset="0"/>
                <a:cs typeface="Arial" panose="020B0604020202020204" pitchFamily="34" charset="0"/>
              </a:rPr>
              <a:t>recent immigrants</a:t>
            </a:r>
            <a:r>
              <a:rPr lang="en-US" sz="2000" dirty="0">
                <a:highlight>
                  <a:srgbClr val="FFFF00"/>
                </a:highlight>
                <a:latin typeface="Arial" panose="020B0604020202020204" pitchFamily="34" charset="0"/>
                <a:cs typeface="Arial" panose="020B0604020202020204" pitchFamily="34" charset="0"/>
              </a:rPr>
              <a:t>. Most had minimal education</a:t>
            </a:r>
            <a:r>
              <a:rPr lang="en-US" sz="2000" dirty="0">
                <a:highlight>
                  <a:srgbClr val="FFFF00"/>
                </a:highlight>
              </a:rPr>
              <a:t>.  </a:t>
            </a:r>
            <a:r>
              <a:rPr lang="en-US" sz="2000" dirty="0">
                <a:highlight>
                  <a:srgbClr val="FFFF00"/>
                </a:highlight>
                <a:latin typeface="Arial" panose="020B0604020202020204" pitchFamily="34" charset="0"/>
                <a:cs typeface="Arial" panose="020B0604020202020204" pitchFamily="34" charset="0"/>
              </a:rPr>
              <a:t>The workers were not unionized</a:t>
            </a:r>
            <a:r>
              <a:rPr lang="en-US" sz="2000" dirty="0">
                <a:latin typeface="Arial" panose="020B0604020202020204" pitchFamily="34" charset="0"/>
                <a:cs typeface="Arial" panose="020B0604020202020204" pitchFamily="34" charset="0"/>
              </a:rPr>
              <a:t>.</a:t>
            </a:r>
          </a:p>
          <a:p>
            <a:pPr marL="457200" lvl="1" algn="just"/>
            <a:r>
              <a:rPr lang="en-US" sz="2000" dirty="0">
                <a:latin typeface="Arial" panose="020B0604020202020204" pitchFamily="34" charset="0"/>
                <a:cs typeface="Arial" panose="020B0604020202020204" pitchFamily="34" charset="0"/>
              </a:rPr>
              <a:t>While some girls were as young as 11, most were 14, 15, 16, &amp; 19-year-olds.</a:t>
            </a:r>
          </a:p>
          <a:p>
            <a:pPr marL="457200" lvl="1" algn="just"/>
            <a:r>
              <a:rPr lang="en-US" sz="2000" dirty="0">
                <a:latin typeface="Arial" panose="020B0604020202020204" pitchFamily="34" charset="0"/>
                <a:cs typeface="Arial" panose="020B0604020202020204" pitchFamily="34" charset="0"/>
              </a:rPr>
              <a:t>The FLSA which prohibits such young workers was not passed until 1938.</a:t>
            </a:r>
          </a:p>
          <a:p>
            <a:pPr algn="just"/>
            <a:r>
              <a:rPr lang="en-US" sz="2000" dirty="0">
                <a:latin typeface="Arial" panose="020B0604020202020204" pitchFamily="34" charset="0"/>
                <a:cs typeface="Arial" panose="020B0604020202020204" pitchFamily="34" charset="0"/>
              </a:rPr>
              <a:t>The rate of pay was about </a:t>
            </a:r>
            <a:r>
              <a:rPr lang="en-US" sz="20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penny &amp; a half </a:t>
            </a:r>
            <a:r>
              <a:rPr lang="en-US"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 dial </a:t>
            </a:r>
            <a:r>
              <a:rPr lang="en-US" sz="2000" dirty="0">
                <a:latin typeface="Arial" panose="020B0604020202020204" pitchFamily="34" charset="0"/>
                <a:cs typeface="Arial" panose="020B0604020202020204" pitchFamily="34" charset="0"/>
              </a:rPr>
              <a:t>(equivalent to $0.36 in 2023), earning the girls </a:t>
            </a:r>
            <a:r>
              <a:rPr lang="en-US" sz="20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$3.75 </a:t>
            </a:r>
            <a:r>
              <a:rPr lang="en-US" sz="2000" dirty="0">
                <a:latin typeface="Arial" panose="020B0604020202020204" pitchFamily="34" charset="0"/>
                <a:cs typeface="Arial" panose="020B0604020202020204" pitchFamily="34" charset="0"/>
              </a:rPr>
              <a:t>(equivalent to $89.18 in 2023) for painting </a:t>
            </a:r>
            <a:r>
              <a:rPr lang="en-US" sz="2000" b="1" dirty="0">
                <a:solidFill>
                  <a:schemeClr val="accent6">
                    <a:lumMod val="50000"/>
                  </a:schemeClr>
                </a:solidFill>
                <a:latin typeface="Arial" panose="020B0604020202020204" pitchFamily="34" charset="0"/>
                <a:cs typeface="Arial" panose="020B0604020202020204" pitchFamily="34" charset="0"/>
              </a:rPr>
              <a:t>250</a:t>
            </a:r>
            <a:r>
              <a:rPr lang="en-US" sz="2000" dirty="0">
                <a:latin typeface="Arial" panose="020B0604020202020204" pitchFamily="34" charset="0"/>
                <a:cs typeface="Arial" panose="020B0604020202020204" pitchFamily="34" charset="0"/>
              </a:rPr>
              <a:t> dials per shift.  </a:t>
            </a:r>
            <a:endParaRPr lang="en-US" sz="1800" u="sng" dirty="0">
              <a:highlight>
                <a:srgbClr val="FFFF00"/>
              </a:highlight>
              <a:latin typeface="Arial" panose="020B0604020202020204" pitchFamily="34" charset="0"/>
              <a:cs typeface="Arial" panose="020B0604020202020204" pitchFamily="34" charset="0"/>
            </a:endParaRPr>
          </a:p>
          <a:p>
            <a:pPr lvl="1" algn="just"/>
            <a:r>
              <a:rPr lang="en-US" sz="2000" dirty="0">
                <a:latin typeface="Arial" panose="020B0604020202020204" pitchFamily="34" charset="0"/>
                <a:cs typeface="Arial" panose="020B0604020202020204" pitchFamily="34" charset="0"/>
              </a:rPr>
              <a:t>At peak, production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USRC</a:t>
            </a:r>
            <a:r>
              <a:rPr lang="en-US" sz="2000" dirty="0">
                <a:latin typeface="Arial" panose="020B0604020202020204" pitchFamily="34" charset="0"/>
                <a:cs typeface="Arial" panose="020B0604020202020204" pitchFamily="34" charset="0"/>
              </a:rPr>
              <a:t> was nearly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55,200</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dials per year, per dial painter</a:t>
            </a:r>
            <a:r>
              <a:rPr lang="en-US" sz="2000"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 </a:t>
            </a:r>
          </a:p>
          <a:p>
            <a:pPr lvl="1" algn="just"/>
            <a:r>
              <a:rPr lang="en-US" sz="2000" dirty="0">
                <a:latin typeface="Arial" panose="020B0604020202020204" pitchFamily="34" charset="0"/>
                <a:cs typeface="Arial" panose="020B0604020202020204" pitchFamily="34" charset="0"/>
              </a:rPr>
              <a:t>By the end of WWI, the US was producing over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million </a:t>
            </a:r>
            <a:r>
              <a:rPr lang="en-US" sz="2000" dirty="0">
                <a:latin typeface="Arial" panose="020B0604020202020204" pitchFamily="34" charset="0"/>
                <a:cs typeface="Arial" panose="020B0604020202020204" pitchFamily="34" charset="0"/>
              </a:rPr>
              <a:t>watches a year.</a:t>
            </a:r>
          </a:p>
        </p:txBody>
      </p:sp>
      <p:sp>
        <p:nvSpPr>
          <p:cNvPr id="4" name="Date Placeholder 3">
            <a:extLst>
              <a:ext uri="{FF2B5EF4-FFF2-40B4-BE49-F238E27FC236}">
                <a16:creationId xmlns:a16="http://schemas.microsoft.com/office/drawing/2014/main" id="{EE6FB6C8-F26A-088E-2D88-29FE4538608D}"/>
              </a:ext>
            </a:extLst>
          </p:cNvPr>
          <p:cNvSpPr>
            <a:spLocks noGrp="1"/>
          </p:cNvSpPr>
          <p:nvPr>
            <p:ph type="dt" sz="half" idx="10"/>
          </p:nvPr>
        </p:nvSpPr>
        <p:spPr/>
        <p:txBody>
          <a:bodyPr/>
          <a:lstStyle/>
          <a:p>
            <a:fld id="{79FB0446-A2EE-45B6-A9D6-EAB3006B78B1}" type="datetime1">
              <a:rPr lang="en-US" smtClean="0"/>
              <a:t>9/18/2024</a:t>
            </a:fld>
            <a:endParaRPr lang="en-US" dirty="0"/>
          </a:p>
        </p:txBody>
      </p:sp>
      <p:sp>
        <p:nvSpPr>
          <p:cNvPr id="5" name="Footer Placeholder 4">
            <a:extLst>
              <a:ext uri="{FF2B5EF4-FFF2-40B4-BE49-F238E27FC236}">
                <a16:creationId xmlns:a16="http://schemas.microsoft.com/office/drawing/2014/main" id="{A7F65AC5-15AB-5269-C8A8-2819BCBAC9FF}"/>
              </a:ext>
            </a:extLst>
          </p:cNvPr>
          <p:cNvSpPr>
            <a:spLocks noGrp="1"/>
          </p:cNvSpPr>
          <p:nvPr>
            <p:ph type="ftr" sz="quarter" idx="11"/>
          </p:nvPr>
        </p:nvSpPr>
        <p:spPr>
          <a:xfrm>
            <a:off x="3692366" y="6403975"/>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EBD6F997-6204-780A-43F0-4CEEB1E90E29}"/>
              </a:ext>
            </a:extLst>
          </p:cNvPr>
          <p:cNvSpPr>
            <a:spLocks noGrp="1"/>
          </p:cNvSpPr>
          <p:nvPr>
            <p:ph type="sldNum" sz="quarter" idx="12"/>
          </p:nvPr>
        </p:nvSpPr>
        <p:spPr/>
        <p:txBody>
          <a:bodyPr/>
          <a:lstStyle/>
          <a:p>
            <a:fld id="{452CB5AF-56B2-4F61-AE76-F487D0BF94A4}" type="slidenum">
              <a:rPr lang="en-US" smtClean="0"/>
              <a:t>7</a:t>
            </a:fld>
            <a:endParaRPr lang="en-US" dirty="0"/>
          </a:p>
        </p:txBody>
      </p:sp>
      <p:pic>
        <p:nvPicPr>
          <p:cNvPr id="8" name="Picture 7" descr="A glass jar with a white substance in it&#10;&#10;Description automatically generated">
            <a:extLst>
              <a:ext uri="{FF2B5EF4-FFF2-40B4-BE49-F238E27FC236}">
                <a16:creationId xmlns:a16="http://schemas.microsoft.com/office/drawing/2014/main" id="{8325984D-731E-57BC-6887-B635B64204A6}"/>
              </a:ext>
            </a:extLst>
          </p:cNvPr>
          <p:cNvPicPr>
            <a:picLocks noChangeAspect="1"/>
          </p:cNvPicPr>
          <p:nvPr/>
        </p:nvPicPr>
        <p:blipFill>
          <a:blip r:embed="rId3">
            <a:clrChange>
              <a:clrFrom>
                <a:srgbClr val="FFFF6B"/>
              </a:clrFrom>
              <a:clrTo>
                <a:srgbClr val="FFFF6B">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0753724" y="1828800"/>
            <a:ext cx="1085851" cy="1102355"/>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13839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E8B2F-0533-5741-EA6A-093BA0798BF8}"/>
              </a:ext>
            </a:extLst>
          </p:cNvPr>
          <p:cNvSpPr>
            <a:spLocks noGrp="1"/>
          </p:cNvSpPr>
          <p:nvPr>
            <p:ph type="title"/>
          </p:nvPr>
        </p:nvSpPr>
        <p:spPr>
          <a:xfrm>
            <a:off x="0" y="1"/>
            <a:ext cx="12188951" cy="678515"/>
          </a:xfrm>
        </p:spPr>
        <p:txBody>
          <a:bodyPr anchor="b">
            <a:normAutofit fontScale="90000"/>
          </a:bodyPr>
          <a:lstStyle/>
          <a:p>
            <a:pPr algn="ctr"/>
            <a:r>
              <a:rPr lang="en-US" sz="4600" dirty="0">
                <a:solidFill>
                  <a:schemeClr val="accent6">
                    <a:lumMod val="50000"/>
                  </a:schemeClr>
                </a:solidFill>
                <a:latin typeface="Arial Black" panose="020B0A04020102020204" pitchFamily="34" charset="0"/>
              </a:rPr>
              <a:t>The </a:t>
            </a:r>
            <a:r>
              <a:rPr lang="en-US" sz="4000" dirty="0">
                <a:solidFill>
                  <a:schemeClr val="accent6">
                    <a:lumMod val="50000"/>
                  </a:schemeClr>
                </a:solidFill>
                <a:latin typeface="Arial Black" panose="020B0A04020102020204" pitchFamily="34" charset="0"/>
              </a:rPr>
              <a:t>Painting</a:t>
            </a:r>
            <a:r>
              <a:rPr lang="en-US" sz="4600" dirty="0">
                <a:solidFill>
                  <a:schemeClr val="accent6">
                    <a:lumMod val="50000"/>
                  </a:schemeClr>
                </a:solidFill>
                <a:latin typeface="Arial Black" panose="020B0A04020102020204" pitchFamily="34" charset="0"/>
              </a:rPr>
              <a:t> Process Explained</a:t>
            </a:r>
          </a:p>
        </p:txBody>
      </p:sp>
      <p:sp>
        <p:nvSpPr>
          <p:cNvPr id="3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812479-061A-6E11-F80E-3CE84582179F}"/>
              </a:ext>
            </a:extLst>
          </p:cNvPr>
          <p:cNvSpPr>
            <a:spLocks noGrp="1"/>
          </p:cNvSpPr>
          <p:nvPr>
            <p:ph idx="1"/>
          </p:nvPr>
        </p:nvSpPr>
        <p:spPr>
          <a:xfrm>
            <a:off x="3849091" y="1802030"/>
            <a:ext cx="8177214" cy="4668619"/>
          </a:xfrm>
        </p:spPr>
        <p:txBody>
          <a:bodyPr anchor="t">
            <a:noAutofit/>
          </a:bodyPr>
          <a:lstStyle/>
          <a:p>
            <a:pPr algn="just">
              <a:lnSpc>
                <a:spcPct val="100000"/>
              </a:lnSpc>
              <a:spcBef>
                <a:spcPts val="0"/>
              </a:spcBef>
            </a:pPr>
            <a:r>
              <a:rPr lang="en-US" sz="1600" dirty="0">
                <a:latin typeface="Arial" panose="020B0604020202020204" pitchFamily="34" charset="0"/>
                <a:cs typeface="Arial" panose="020B0604020202020204" pitchFamily="34" charset="0"/>
              </a:rPr>
              <a:t>The process involved mixing the paint, provided to the workers as a powder, &amp; using a tool to paint each number &amp; arm in the dial. The luminous paint contained a mixture of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zinc sulfide </a:t>
            </a:r>
            <a:r>
              <a:rPr lang="en-US" sz="1600" dirty="0">
                <a:latin typeface="Arial" panose="020B0604020202020204" pitchFamily="34" charset="0"/>
                <a:cs typeface="Arial" panose="020B0604020202020204" pitchFamily="34" charset="0"/>
              </a:rPr>
              <a:t>activated with </a:t>
            </a:r>
            <a:r>
              <a:rPr lang="en-US" sz="1600" b="1" dirty="0">
                <a:latin typeface="Arial" panose="020B0604020202020204" pitchFamily="34" charset="0"/>
                <a:cs typeface="Arial" panose="020B0604020202020204" pitchFamily="34" charset="0"/>
              </a:rPr>
              <a:t>silver</a:t>
            </a:r>
            <a:r>
              <a:rPr lang="en-US" sz="1600" dirty="0">
                <a:latin typeface="Arial" panose="020B0604020202020204" pitchFamily="34" charset="0"/>
                <a:cs typeface="Arial" panose="020B0604020202020204" pitchFamily="34" charset="0"/>
              </a:rPr>
              <a:t>, &amp; powdered </a:t>
            </a:r>
            <a:r>
              <a:rPr lang="en-US" sz="1600" baseline="30000" dirty="0">
                <a:latin typeface="Arial" panose="020B0604020202020204" pitchFamily="34" charset="0"/>
                <a:cs typeface="Arial" panose="020B0604020202020204" pitchFamily="34" charset="0"/>
              </a:rPr>
              <a:t>228</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a:t>
            </a:r>
            <a:r>
              <a:rPr lang="en-US" sz="1600" dirty="0">
                <a:latin typeface="Arial" panose="020B0604020202020204" pitchFamily="34" charset="0"/>
                <a:cs typeface="Arial" panose="020B0604020202020204" pitchFamily="34" charset="0"/>
              </a:rPr>
              <a:t> or later </a:t>
            </a:r>
            <a:r>
              <a:rPr lang="en-US" sz="18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mesothorium</a:t>
            </a:r>
            <a:r>
              <a:rPr lang="en-US" sz="1600" dirty="0">
                <a:latin typeface="Arial" panose="020B0604020202020204" pitchFamily="34" charset="0"/>
                <a:cs typeface="Arial" panose="020B0604020202020204" pitchFamily="34" charset="0"/>
              </a:rPr>
              <a:t>, (</a:t>
            </a:r>
            <a:r>
              <a:rPr lang="en-US" sz="1600" baseline="30000" dirty="0">
                <a:latin typeface="Arial" panose="020B0604020202020204" pitchFamily="34" charset="0"/>
                <a:cs typeface="Arial" panose="020B0604020202020204" pitchFamily="34" charset="0"/>
              </a:rPr>
              <a:t>226</a:t>
            </a:r>
            <a:r>
              <a:rPr lang="en-US" sz="1600" dirty="0">
                <a:latin typeface="Arial" panose="020B0604020202020204" pitchFamily="34" charset="0"/>
                <a:cs typeface="Arial" panose="020B0604020202020204" pitchFamily="34" charset="0"/>
              </a:rPr>
              <a:t>Ra) a product that </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Radium Dial Company </a:t>
            </a:r>
            <a:r>
              <a:rPr lang="en-US" sz="1600" dirty="0">
                <a:latin typeface="Arial" panose="020B0604020202020204" pitchFamily="34" charset="0"/>
                <a:cs typeface="Arial" panose="020B0604020202020204" pitchFamily="34" charset="0"/>
              </a:rPr>
              <a:t>named </a:t>
            </a:r>
            <a:r>
              <a:rPr lang="en-US" sz="1600" b="1" i="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Luma</a:t>
            </a:r>
            <a:r>
              <a:rPr lang="en-US" sz="1600" dirty="0">
                <a:latin typeface="Arial" panose="020B0604020202020204" pitchFamily="34" charset="0"/>
                <a:cs typeface="Arial" panose="020B0604020202020204" pitchFamily="34" charset="0"/>
              </a:rPr>
              <a:t>. (</a:t>
            </a:r>
            <a:r>
              <a:rPr lang="en-US" sz="1400" dirty="0">
                <a:solidFill>
                  <a:srgbClr val="FF0000"/>
                </a:solidFill>
                <a:highlight>
                  <a:srgbClr val="FFFF00"/>
                </a:highlight>
                <a:latin typeface="Arial" panose="020B0604020202020204" pitchFamily="34" charset="0"/>
                <a:cs typeface="Arial" panose="020B0604020202020204" pitchFamily="34" charset="0"/>
              </a:rPr>
              <a:t>More on the difference later</a:t>
            </a:r>
            <a:r>
              <a:rPr lang="en-US" sz="14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00000"/>
              </a:lnSpc>
              <a:spcBef>
                <a:spcPts val="0"/>
              </a:spcBef>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Paint in the UK was a combination of </a:t>
            </a:r>
            <a:r>
              <a:rPr kumimoji="0" lang="en-US" sz="1600" b="1"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226</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radium salts &amp; a phosphor, both powders, in a binder of </a:t>
            </a:r>
            <a:r>
              <a:rPr kumimoji="0" lang="en-US" sz="1600" b="0" i="0" u="sng" strike="noStrike" kern="1200" cap="none" spc="0" normalizeH="0" baseline="0" noProof="0" dirty="0">
                <a:ln>
                  <a:noFill/>
                </a:ln>
                <a:effectLst/>
                <a:highlight>
                  <a:srgbClr val="00FFFF"/>
                </a:highlight>
                <a:uLnTx/>
                <a:uFillTx/>
                <a:latin typeface="Arial" panose="020B0604020202020204" pitchFamily="34" charset="0"/>
                <a:ea typeface="+mn-ea"/>
                <a:cs typeface="Arial" panose="020B0604020202020204" pitchFamily="34" charset="0"/>
              </a:rPr>
              <a:t>clear varnish to paint </a:t>
            </a:r>
            <a:r>
              <a:rPr kumimoji="0" lang="en-US" sz="1600" b="1" i="0" u="sng" strike="noStrike" kern="1200" cap="none" spc="0" normalizeH="0" baseline="0" noProof="0" dirty="0">
                <a:ln>
                  <a:noFill/>
                </a:ln>
                <a:effectLst/>
                <a:highlight>
                  <a:srgbClr val="00FFFF"/>
                </a:highlight>
                <a:uLnTx/>
                <a:uFillTx/>
                <a:latin typeface="Arial" panose="020B0604020202020204" pitchFamily="34" charset="0"/>
                <a:ea typeface="+mn-ea"/>
                <a:cs typeface="Arial" panose="020B0604020202020204" pitchFamily="34" charset="0"/>
              </a:rPr>
              <a:t>metal</a:t>
            </a:r>
            <a:r>
              <a:rPr kumimoji="0" lang="en-US" sz="1600" b="0" i="0" u="sng" strike="noStrike" kern="1200" cap="none" spc="0" normalizeH="0" baseline="0" noProof="0" dirty="0">
                <a:ln>
                  <a:noFill/>
                </a:ln>
                <a:effectLst/>
                <a:highlight>
                  <a:srgbClr val="00FFFF"/>
                </a:highlight>
                <a:uLnTx/>
                <a:uFillTx/>
                <a:latin typeface="Arial" panose="020B0604020202020204" pitchFamily="34" charset="0"/>
                <a:ea typeface="+mn-ea"/>
                <a:cs typeface="Arial" panose="020B0604020202020204" pitchFamily="34" charset="0"/>
              </a:rPr>
              <a:t> dials</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People in the UK used </a:t>
            </a:r>
            <a:r>
              <a:rPr kumimoji="0" lang="en-US" sz="1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 glass rod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apply the paint, with </a:t>
            </a:r>
            <a:r>
              <a:rPr kumimoji="0" lang="en-US" sz="1600" b="0" i="1"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 lip-pointing</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Women in the </a:t>
            </a:r>
            <a:r>
              <a:rPr kumimoji="0" lang="en-US" sz="1600" b="0" i="0" u="none" strike="noStrike" kern="1200" cap="none" spc="0" normalizeH="0" baseline="0" noProof="0" dirty="0">
                <a:ln>
                  <a:noFill/>
                </a:ln>
                <a:effectLst/>
                <a:highlight>
                  <a:srgbClr val="00FFFF"/>
                </a:highlight>
                <a:uLnTx/>
                <a:uFillTx/>
                <a:latin typeface="Arial" panose="020B0604020202020204" pitchFamily="34" charset="0"/>
                <a:ea typeface="+mn-ea"/>
                <a:cs typeface="Arial" panose="020B0604020202020204" pitchFamily="34" charset="0"/>
              </a:rPr>
              <a:t>U.S. painting </a:t>
            </a:r>
            <a:r>
              <a:rPr kumimoji="0" lang="en-US" sz="1600" b="1" i="0" u="none" strike="noStrike" kern="1200" cap="none" spc="0" normalizeH="0" baseline="0" noProof="0" dirty="0">
                <a:ln>
                  <a:noFill/>
                </a:ln>
                <a:effectLst>
                  <a:outerShdw blurRad="38100" dist="38100" dir="2700000" algn="tl">
                    <a:srgbClr val="000000">
                      <a:alpha val="43137"/>
                    </a:srgbClr>
                  </a:outerShdw>
                </a:effectLst>
                <a:highlight>
                  <a:srgbClr val="00FFFF"/>
                </a:highlight>
                <a:uLnTx/>
                <a:uFillTx/>
                <a:latin typeface="Arial" panose="020B0604020202020204" pitchFamily="34" charset="0"/>
                <a:ea typeface="+mn-ea"/>
                <a:cs typeface="Arial" panose="020B0604020202020204" pitchFamily="34" charset="0"/>
              </a:rPr>
              <a:t>paper</a:t>
            </a:r>
            <a:r>
              <a:rPr kumimoji="0" lang="en-US" sz="1600" b="0" i="0" u="none" strike="noStrike" kern="1200" cap="none" spc="0" normalizeH="0" baseline="0" noProof="0" dirty="0">
                <a:ln>
                  <a:noFill/>
                </a:ln>
                <a:effectLst/>
                <a:highlight>
                  <a:srgbClr val="00FFFF"/>
                </a:highlight>
                <a:uLnTx/>
                <a:uFillTx/>
                <a:latin typeface="Arial" panose="020B0604020202020204" pitchFamily="34" charset="0"/>
                <a:ea typeface="+mn-ea"/>
                <a:cs typeface="Arial" panose="020B0604020202020204" pitchFamily="34" charset="0"/>
              </a:rPr>
              <a:t> watch</a:t>
            </a:r>
            <a:r>
              <a:rPr lang="en-US" sz="1600" dirty="0">
                <a:highlight>
                  <a:srgbClr val="00FFFF"/>
                </a:highlight>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effectLst/>
                <a:highlight>
                  <a:srgbClr val="00FFFF"/>
                </a:highlight>
                <a:uLnTx/>
                <a:uFillTx/>
                <a:latin typeface="Arial" panose="020B0604020202020204" pitchFamily="34" charset="0"/>
                <a:ea typeface="+mn-ea"/>
                <a:cs typeface="Arial" panose="020B0604020202020204" pitchFamily="34" charset="0"/>
              </a:rPr>
              <a:t>dials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used precise </a:t>
            </a:r>
            <a:r>
              <a:rPr kumimoji="0" lang="en-US" sz="16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camelhair brushes </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 apply the </a:t>
            </a:r>
            <a:r>
              <a:rPr kumimoji="0" lang="en-US" sz="16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water-based paint</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effectLst/>
                <a:highlight>
                  <a:srgbClr val="FFFFFF"/>
                </a:highlight>
                <a:uLnTx/>
                <a:uFillTx/>
                <a:latin typeface="Arial" panose="020B0604020202020204" pitchFamily="34" charset="0"/>
                <a:ea typeface="+mn-ea"/>
                <a:cs typeface="Arial" panose="020B0604020202020204" pitchFamily="34" charset="0"/>
              </a:rPr>
              <a:t>  </a:t>
            </a:r>
          </a:p>
          <a:p>
            <a:pPr algn="just">
              <a:lnSpc>
                <a:spcPct val="100000"/>
              </a:lnSpc>
              <a:spcBef>
                <a:spcPts val="0"/>
              </a:spcBef>
              <a:defRPr/>
            </a:pPr>
            <a:r>
              <a:rPr lang="en-US" sz="1600" dirty="0">
                <a:latin typeface="Arial" panose="020B0604020202020204" pitchFamily="34" charset="0"/>
                <a:cs typeface="Arial" panose="020B0604020202020204" pitchFamily="34" charset="0"/>
              </a:rPr>
              <a:t>To keep a fine point on the brush the painters used a technique known as </a:t>
            </a:r>
            <a:r>
              <a:rPr lang="en-US" sz="1600" b="1" i="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lip pointing</a:t>
            </a:r>
            <a:r>
              <a:rPr lang="en-US" sz="1600" dirty="0">
                <a:latin typeface="Arial" panose="020B0604020202020204" pitchFamily="34" charset="0"/>
                <a:cs typeface="Arial" panose="020B0604020202020204" pitchFamily="34" charset="0"/>
              </a:rPr>
              <a:t>, placing the brush between their lips, &amp; as a result, ingested a minute quantity of radium with each dial.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600" dirty="0">
                <a:latin typeface="Arial" panose="020B0604020202020204" pitchFamily="34" charset="0"/>
                <a:cs typeface="Arial" panose="020B0604020202020204" pitchFamily="34" charset="0"/>
              </a:rPr>
              <a:t>The smallest pocket watch they painted measured only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3.5 cm across its face</a:t>
            </a:r>
            <a:r>
              <a:rPr lang="en-US" sz="1600" dirty="0">
                <a:latin typeface="Arial" panose="020B0604020202020204" pitchFamily="34" charset="0"/>
                <a:cs typeface="Arial" panose="020B0604020202020204" pitchFamily="34" charset="0"/>
              </a:rPr>
              <a:t>, meaning the tiniest element for painting was </a:t>
            </a:r>
            <a:r>
              <a:rPr lang="en-US" sz="16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 single millimeter in width </a:t>
            </a:r>
            <a:endParaRPr lang="en-US" sz="1600" b="0" i="0" dirty="0">
              <a:solidFill>
                <a:srgbClr val="212121"/>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a:p>
            <a:pPr algn="just">
              <a:lnSpc>
                <a:spcPct val="100000"/>
              </a:lnSpc>
              <a:spcBef>
                <a:spcPts val="0"/>
              </a:spcBef>
              <a:defRPr/>
            </a:pPr>
            <a:r>
              <a:rPr lang="en-US" sz="1600" dirty="0">
                <a:latin typeface="Arial" panose="020B0604020202020204" pitchFamily="34" charset="0"/>
                <a:cs typeface="Arial" panose="020B0604020202020204" pitchFamily="34" charset="0"/>
              </a:rPr>
              <a:t>Most of the women pointed </a:t>
            </a:r>
            <a:r>
              <a:rPr lang="en-US" sz="1600" u="sng" dirty="0">
                <a:latin typeface="Arial" panose="020B0604020202020204" pitchFamily="34" charset="0"/>
                <a:cs typeface="Arial" panose="020B0604020202020204" pitchFamily="34" charset="0"/>
              </a:rPr>
              <a:t>about six times to every watch dial</a:t>
            </a:r>
            <a:r>
              <a:rPr lang="en-US" sz="1600" dirty="0">
                <a:latin typeface="Arial" panose="020B0604020202020204" pitchFamily="34" charset="0"/>
                <a:cs typeface="Arial" panose="020B0604020202020204" pitchFamily="34" charset="0"/>
              </a:rPr>
              <a:t>. </a:t>
            </a:r>
            <a:r>
              <a:rPr lang="en-US" sz="1600" dirty="0">
                <a:highlight>
                  <a:srgbClr val="FFFF00"/>
                </a:highlight>
                <a:latin typeface="Arial" panose="020B0604020202020204" pitchFamily="34" charset="0"/>
                <a:cs typeface="Arial" panose="020B0604020202020204" pitchFamily="34" charset="0"/>
              </a:rPr>
              <a:t>(</a:t>
            </a:r>
            <a:r>
              <a:rPr lang="en-US" sz="1600" b="1"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1,500</a:t>
            </a:r>
            <a:r>
              <a:rPr lang="en-US" sz="1600" dirty="0">
                <a:highlight>
                  <a:srgbClr val="FFFF00"/>
                </a:highlight>
                <a:latin typeface="Arial" panose="020B0604020202020204" pitchFamily="34" charset="0"/>
                <a:cs typeface="Arial" panose="020B0604020202020204" pitchFamily="34" charset="0"/>
              </a:rPr>
              <a:t> lip pointing exposures </a:t>
            </a:r>
            <a:r>
              <a:rPr lang="en-US" sz="1600" u="sng" dirty="0">
                <a:highlight>
                  <a:srgbClr val="FFFF00"/>
                </a:highlight>
                <a:latin typeface="Arial" panose="020B0604020202020204" pitchFamily="34" charset="0"/>
                <a:cs typeface="Arial" panose="020B0604020202020204" pitchFamily="34" charset="0"/>
              </a:rPr>
              <a:t>per day!)</a:t>
            </a:r>
            <a:endParaRPr lang="en-US" sz="1600" dirty="0">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worker could ingest 125 mg-1.75g of paint daily. This would contain </a:t>
            </a:r>
            <a:r>
              <a:rPr kumimoji="0" 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3 -</a:t>
            </a:r>
            <a:r>
              <a:rPr kumimoji="0" lang="en-US" sz="16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43 micrograms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radioactive radium.</a:t>
            </a:r>
          </a:p>
          <a:p>
            <a:pPr marL="228600" marR="0" lvl="0" indent="-228600" algn="just"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Until 1920, the dial painters were allowed to eat at their workstations without washing their hands.  During wartime, the girls often worked overtime &amp; 7 days a week.</a:t>
            </a:r>
          </a:p>
          <a:p>
            <a:pPr marL="228600" marR="0" lvl="0" indent="-228600" algn="just" defTabSz="914400" rtl="0" eaLnBrk="1" fontAlgn="auto" latinLnBrk="0" hangingPunct="1">
              <a:lnSpc>
                <a:spcPct val="100000"/>
              </a:lnSpc>
              <a:spcBef>
                <a:spcPts val="0"/>
              </a:spcBef>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just">
              <a:lnSpc>
                <a:spcPct val="100000"/>
              </a:lnSpc>
              <a:spcBef>
                <a:spcPts val="0"/>
              </a:spcBef>
              <a:defRPr/>
            </a:pPr>
            <a:endParaRPr lang="en-US" sz="1600" dirty="0">
              <a:latin typeface="Arial" panose="020B0604020202020204" pitchFamily="34" charset="0"/>
              <a:cs typeface="Arial" panose="020B0604020202020204" pitchFamily="34" charset="0"/>
            </a:endParaRPr>
          </a:p>
          <a:p>
            <a:pPr algn="just">
              <a:lnSpc>
                <a:spcPct val="100000"/>
              </a:lnSpc>
              <a:spcBef>
                <a:spcPts val="0"/>
              </a:spcBef>
              <a:defRPr/>
            </a:pPr>
            <a:endParaRPr kumimoji="0" lang="en-US" sz="1600" b="0" i="0" u="none" strike="noStrike" kern="1200" cap="none" spc="0" normalizeH="0" baseline="0" noProof="0" dirty="0">
              <a:ln>
                <a:noFill/>
              </a:ln>
              <a:effectLst/>
              <a:highlight>
                <a:srgbClr val="FFFFFF"/>
              </a:highlight>
              <a:uLnTx/>
              <a:uFillTx/>
              <a:latin typeface="Arial" panose="020B0604020202020204" pitchFamily="34" charset="0"/>
              <a:ea typeface="+mn-ea"/>
              <a:cs typeface="Arial" panose="020B0604020202020204" pitchFamily="34" charset="0"/>
            </a:endParaRPr>
          </a:p>
          <a:p>
            <a:pPr algn="just">
              <a:lnSpc>
                <a:spcPct val="100000"/>
              </a:lnSpc>
              <a:spcBef>
                <a:spcPts val="0"/>
              </a:spcBef>
            </a:pPr>
            <a:endParaRPr lang="en-US" sz="1600" dirty="0">
              <a:latin typeface="Arial" panose="020B0604020202020204" pitchFamily="34" charset="0"/>
              <a:cs typeface="Arial" panose="020B0604020202020204" pitchFamily="34" charset="0"/>
            </a:endParaRPr>
          </a:p>
          <a:p>
            <a:pPr algn="just">
              <a:lnSpc>
                <a:spcPct val="100000"/>
              </a:lnSpc>
              <a:spcBef>
                <a:spcPts val="0"/>
              </a:spcBef>
            </a:pPr>
            <a:endParaRPr lang="en-US" sz="16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6F531081-8AD4-B682-2870-47E1C3807FFD}"/>
              </a:ext>
            </a:extLst>
          </p:cNvPr>
          <p:cNvSpPr>
            <a:spLocks noGrp="1"/>
          </p:cNvSpPr>
          <p:nvPr>
            <p:ph type="dt" sz="half" idx="10"/>
          </p:nvPr>
        </p:nvSpPr>
        <p:spPr>
          <a:xfrm>
            <a:off x="838200" y="6356350"/>
            <a:ext cx="2743200" cy="365125"/>
          </a:xfrm>
        </p:spPr>
        <p:txBody>
          <a:bodyPr>
            <a:normAutofit/>
          </a:bodyPr>
          <a:lstStyle/>
          <a:p>
            <a:pPr>
              <a:spcAft>
                <a:spcPts val="600"/>
              </a:spcAft>
            </a:pPr>
            <a:fld id="{29CEB98B-7281-40A8-9831-A1B663EE38D2}" type="datetime1">
              <a:rPr lang="en-US" smtClean="0"/>
              <a:pPr>
                <a:spcAft>
                  <a:spcPts val="600"/>
                </a:spcAft>
              </a:pPr>
              <a:t>9/18/2024</a:t>
            </a:fld>
            <a:endParaRPr lang="en-US"/>
          </a:p>
        </p:txBody>
      </p:sp>
      <p:sp>
        <p:nvSpPr>
          <p:cNvPr id="5" name="Footer Placeholder 4">
            <a:extLst>
              <a:ext uri="{FF2B5EF4-FFF2-40B4-BE49-F238E27FC236}">
                <a16:creationId xmlns:a16="http://schemas.microsoft.com/office/drawing/2014/main" id="{7E87505B-ACAE-EE84-86BB-650B1C0A5D75}"/>
              </a:ext>
            </a:extLst>
          </p:cNvPr>
          <p:cNvSpPr>
            <a:spLocks noGrp="1"/>
          </p:cNvSpPr>
          <p:nvPr>
            <p:ph type="ftr" sz="quarter" idx="11"/>
          </p:nvPr>
        </p:nvSpPr>
        <p:spPr>
          <a:xfrm>
            <a:off x="4038600" y="6499225"/>
            <a:ext cx="4114800" cy="365125"/>
          </a:xfrm>
        </p:spPr>
        <p:txBody>
          <a:bodyPr>
            <a:normAutofit/>
          </a:bodyPr>
          <a:lstStyle/>
          <a:p>
            <a:pPr>
              <a:lnSpc>
                <a:spcPct val="90000"/>
              </a:lnSpc>
              <a:spcAft>
                <a:spcPts val="600"/>
              </a:spcAft>
            </a:pPr>
            <a:r>
              <a:rPr lang="en-US" sz="1200" dirty="0"/>
              <a:t>The Preventable Tragedy of The Radium Girls</a:t>
            </a:r>
          </a:p>
        </p:txBody>
      </p:sp>
      <p:sp>
        <p:nvSpPr>
          <p:cNvPr id="6" name="Slide Number Placeholder 5">
            <a:extLst>
              <a:ext uri="{FF2B5EF4-FFF2-40B4-BE49-F238E27FC236}">
                <a16:creationId xmlns:a16="http://schemas.microsoft.com/office/drawing/2014/main" id="{0E627CEB-1634-FCFF-3E3B-8467EB2F9F6E}"/>
              </a:ext>
            </a:extLst>
          </p:cNvPr>
          <p:cNvSpPr>
            <a:spLocks noGrp="1"/>
          </p:cNvSpPr>
          <p:nvPr>
            <p:ph type="sldNum" sz="quarter" idx="12"/>
          </p:nvPr>
        </p:nvSpPr>
        <p:spPr>
          <a:xfrm>
            <a:off x="11201399" y="6470650"/>
            <a:ext cx="542925" cy="365125"/>
          </a:xfrm>
        </p:spPr>
        <p:txBody>
          <a:bodyPr>
            <a:normAutofit/>
          </a:bodyPr>
          <a:lstStyle/>
          <a:p>
            <a:pPr>
              <a:spcAft>
                <a:spcPts val="600"/>
              </a:spcAft>
            </a:pPr>
            <a:fld id="{452CB5AF-56B2-4F61-AE76-F487D0BF94A4}" type="slidenum">
              <a:rPr lang="en-US" smtClean="0"/>
              <a:pPr>
                <a:spcAft>
                  <a:spcPts val="600"/>
                </a:spcAft>
              </a:pPr>
              <a:t>8</a:t>
            </a:fld>
            <a:endParaRPr lang="en-US" dirty="0"/>
          </a:p>
        </p:txBody>
      </p:sp>
      <p:sp>
        <p:nvSpPr>
          <p:cNvPr id="12" name="TextBox 11">
            <a:extLst>
              <a:ext uri="{FF2B5EF4-FFF2-40B4-BE49-F238E27FC236}">
                <a16:creationId xmlns:a16="http://schemas.microsoft.com/office/drawing/2014/main" id="{126DBF80-E1F2-0EC2-7A27-5BE9C3E65F78}"/>
              </a:ext>
            </a:extLst>
          </p:cNvPr>
          <p:cNvSpPr txBox="1"/>
          <p:nvPr/>
        </p:nvSpPr>
        <p:spPr>
          <a:xfrm>
            <a:off x="91480" y="671424"/>
            <a:ext cx="11934825" cy="830997"/>
          </a:xfrm>
          <a:prstGeom prst="rect">
            <a:avLst/>
          </a:prstGeom>
          <a:noFill/>
        </p:spPr>
        <p:txBody>
          <a:bodyPr wrap="square" rtlCol="0">
            <a:spAutoFit/>
          </a:bodyPr>
          <a:lstStyle/>
          <a:p>
            <a:pPr algn="just" fontAlgn="t"/>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apply its paints the 3 companies manufacturing radium dials, established several dial painting studios, They </a:t>
            </a:r>
            <a:r>
              <a:rPr lang="en-US" sz="1600" dirty="0">
                <a:latin typeface="Arial" panose="020B0604020202020204" pitchFamily="34" charset="0"/>
                <a:cs typeface="Arial" panose="020B0604020202020204" pitchFamily="34" charset="0"/>
              </a:rPr>
              <a:t>needed hundreds of workers to fulfill their lucrative contracts &amp; found young women to be ideally suited for the intense concentration &amp; nimble handwork that dial painting required. Radium dust to which they were exposed daily made their </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clothes, hair, &amp; skin </a:t>
            </a:r>
            <a:r>
              <a:rPr lang="en-US" sz="1600" b="1" i="1" dirty="0">
                <a:solidFill>
                  <a:schemeClr val="accent6">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glow</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grpSp>
        <p:nvGrpSpPr>
          <p:cNvPr id="15" name="Group 14">
            <a:extLst>
              <a:ext uri="{FF2B5EF4-FFF2-40B4-BE49-F238E27FC236}">
                <a16:creationId xmlns:a16="http://schemas.microsoft.com/office/drawing/2014/main" id="{F4C46FFA-2ACF-4FC5-26F4-4DCF1A8A7BC4}"/>
              </a:ext>
            </a:extLst>
          </p:cNvPr>
          <p:cNvGrpSpPr/>
          <p:nvPr/>
        </p:nvGrpSpPr>
        <p:grpSpPr>
          <a:xfrm>
            <a:off x="123825" y="1963956"/>
            <a:ext cx="3790950" cy="3687933"/>
            <a:chOff x="247650" y="1963956"/>
            <a:chExt cx="3790950" cy="3687933"/>
          </a:xfrm>
        </p:grpSpPr>
        <p:grpSp>
          <p:nvGrpSpPr>
            <p:cNvPr id="13" name="Group 12">
              <a:extLst>
                <a:ext uri="{FF2B5EF4-FFF2-40B4-BE49-F238E27FC236}">
                  <a16:creationId xmlns:a16="http://schemas.microsoft.com/office/drawing/2014/main" id="{3FDCA53B-280F-A877-2A71-6277B3C7C999}"/>
                </a:ext>
              </a:extLst>
            </p:cNvPr>
            <p:cNvGrpSpPr/>
            <p:nvPr/>
          </p:nvGrpSpPr>
          <p:grpSpPr>
            <a:xfrm>
              <a:off x="247650" y="1963956"/>
              <a:ext cx="3790950" cy="3687933"/>
              <a:chOff x="247650" y="1963956"/>
              <a:chExt cx="3790950" cy="3687933"/>
            </a:xfrm>
          </p:grpSpPr>
          <p:grpSp>
            <p:nvGrpSpPr>
              <p:cNvPr id="11" name="Group 10">
                <a:extLst>
                  <a:ext uri="{FF2B5EF4-FFF2-40B4-BE49-F238E27FC236}">
                    <a16:creationId xmlns:a16="http://schemas.microsoft.com/office/drawing/2014/main" id="{A3C016AE-1C33-3067-8BE9-1CD3DD59B5F7}"/>
                  </a:ext>
                </a:extLst>
              </p:cNvPr>
              <p:cNvGrpSpPr/>
              <p:nvPr/>
            </p:nvGrpSpPr>
            <p:grpSpPr>
              <a:xfrm>
                <a:off x="305792" y="1963956"/>
                <a:ext cx="3589933" cy="3687933"/>
                <a:chOff x="572492" y="2002056"/>
                <a:chExt cx="3943849" cy="4184060"/>
              </a:xfrm>
            </p:grpSpPr>
            <p:pic>
              <p:nvPicPr>
                <p:cNvPr id="9" name="Picture 8">
                  <a:extLst>
                    <a:ext uri="{FF2B5EF4-FFF2-40B4-BE49-F238E27FC236}">
                      <a16:creationId xmlns:a16="http://schemas.microsoft.com/office/drawing/2014/main" id="{6D1321D3-CBF5-754E-E961-41BDAA862FF1}"/>
                    </a:ext>
                  </a:extLst>
                </p:cNvPr>
                <p:cNvPicPr>
                  <a:picLocks noChangeAspect="1"/>
                </p:cNvPicPr>
                <p:nvPr/>
              </p:nvPicPr>
              <p:blipFill rotWithShape="1">
                <a:blip r:embed="rId4"/>
                <a:srcRect r="-2" b="5136"/>
                <a:stretch/>
              </p:blipFill>
              <p:spPr>
                <a:xfrm>
                  <a:off x="572492" y="2002056"/>
                  <a:ext cx="3943849" cy="4184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Oval 9">
                  <a:extLst>
                    <a:ext uri="{FF2B5EF4-FFF2-40B4-BE49-F238E27FC236}">
                      <a16:creationId xmlns:a16="http://schemas.microsoft.com/office/drawing/2014/main" id="{37A98BE3-7507-8F82-0389-6CD2DCBA38BA}"/>
                    </a:ext>
                  </a:extLst>
                </p:cNvPr>
                <p:cNvSpPr/>
                <p:nvPr/>
              </p:nvSpPr>
              <p:spPr>
                <a:xfrm rot="20645829">
                  <a:off x="1253674" y="3535881"/>
                  <a:ext cx="1012691" cy="5617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56AA9F5E-8493-0B9F-B331-71ECCD746BE6}"/>
                  </a:ext>
                </a:extLst>
              </p:cNvPr>
              <p:cNvSpPr txBox="1"/>
              <p:nvPr/>
            </p:nvSpPr>
            <p:spPr>
              <a:xfrm>
                <a:off x="247650" y="5084675"/>
                <a:ext cx="3790950" cy="400110"/>
              </a:xfrm>
              <a:prstGeom prst="rect">
                <a:avLst/>
              </a:prstGeom>
              <a:blipFill>
                <a:blip r:embed="rId3"/>
                <a:tile tx="0" ty="0" sx="100000" sy="100000" flip="none" algn="tl"/>
              </a:blipFill>
            </p:spPr>
            <p:txBody>
              <a:bodyPr wrap="square" rtlCol="0">
                <a:spAutoFit/>
              </a:bodyPr>
              <a:lstStyle/>
              <a:p>
                <a:pPr algn="ctr"/>
                <a:r>
                  <a:rPr lang="en-US" sz="2000" b="0" i="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Charlotte Purcell </a:t>
                </a:r>
                <a:endParaRPr lang="en-US"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46EC534-D42C-ED81-2C01-9378EDE6D232}"/>
                </a:ext>
              </a:extLst>
            </p:cNvPr>
            <p:cNvSpPr txBox="1"/>
            <p:nvPr/>
          </p:nvSpPr>
          <p:spPr>
            <a:xfrm>
              <a:off x="323851" y="2391956"/>
              <a:ext cx="3418480" cy="523220"/>
            </a:xfrm>
            <a:prstGeom prst="rect">
              <a:avLst/>
            </a:prstGeom>
            <a:noFill/>
          </p:spPr>
          <p:txBody>
            <a:bodyPr wrap="square" rtlCol="0">
              <a:spAutoFit/>
            </a:bodyPr>
            <a:lstStyle/>
            <a:p>
              <a:pPr algn="ctr"/>
              <a:r>
                <a:rPr kumimoji="0" lang="en-U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"lip, dip, paint"</a:t>
              </a:r>
              <a:endParaRPr lang="en-US" sz="2000" dirty="0">
                <a:solidFill>
                  <a:srgbClr val="FFC000"/>
                </a:solidFill>
              </a:endParaRPr>
            </a:p>
          </p:txBody>
        </p:sp>
      </p:grpSp>
      <p:sp>
        <p:nvSpPr>
          <p:cNvPr id="7" name="TextBox 6">
            <a:extLst>
              <a:ext uri="{FF2B5EF4-FFF2-40B4-BE49-F238E27FC236}">
                <a16:creationId xmlns:a16="http://schemas.microsoft.com/office/drawing/2014/main" id="{2CFE3499-9CCF-A3D3-6B66-5A165745CB26}"/>
              </a:ext>
            </a:extLst>
          </p:cNvPr>
          <p:cNvSpPr txBox="1"/>
          <p:nvPr/>
        </p:nvSpPr>
        <p:spPr>
          <a:xfrm>
            <a:off x="104776" y="5480439"/>
            <a:ext cx="3810002" cy="738664"/>
          </a:xfrm>
          <a:prstGeom prst="rect">
            <a:avLst/>
          </a:prstGeom>
          <a:solidFill>
            <a:srgbClr val="FFFF00"/>
          </a:solidFill>
        </p:spPr>
        <p:txBody>
          <a:bodyPr wrap="square" rtlCol="0">
            <a:spAutoFit/>
          </a:bodyPr>
          <a:lstStyle/>
          <a:p>
            <a:pPr algn="ctr"/>
            <a:r>
              <a:rPr lang="en-US" sz="1400" dirty="0">
                <a:latin typeface="Arial" panose="020B0604020202020204" pitchFamily="34" charset="0"/>
                <a:cs typeface="Arial" panose="020B0604020202020204" pitchFamily="34" charset="0"/>
              </a:rPr>
              <a:t>The girls used slim camel hair brushes with narrow wooden handles. Each brush had approximately </a:t>
            </a:r>
            <a:r>
              <a:rPr lang="en-US" sz="1400" b="1"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 hairs</a:t>
            </a:r>
            <a:r>
              <a:rPr lang="en-US" sz="1400" dirty="0"/>
              <a:t>.</a:t>
            </a:r>
            <a:r>
              <a:rPr lang="en-US" sz="1400" b="0" i="0" dirty="0">
                <a:solidFill>
                  <a:srgbClr val="212121"/>
                </a:solidFill>
                <a:effectLst/>
                <a:highlight>
                  <a:srgbClr val="FFFFFF"/>
                </a:highlight>
                <a:latin typeface="Cambria" panose="02040503050406030204" pitchFamily="18" charset="0"/>
              </a:rPr>
              <a:t> </a:t>
            </a:r>
            <a:endParaRPr lang="en-US" sz="1400" dirty="0"/>
          </a:p>
        </p:txBody>
      </p:sp>
      <p:sp>
        <p:nvSpPr>
          <p:cNvPr id="16" name="TextBox 15">
            <a:extLst>
              <a:ext uri="{FF2B5EF4-FFF2-40B4-BE49-F238E27FC236}">
                <a16:creationId xmlns:a16="http://schemas.microsoft.com/office/drawing/2014/main" id="{7243A135-A400-1F2B-39C1-ECB29FA305BE}"/>
              </a:ext>
            </a:extLst>
          </p:cNvPr>
          <p:cNvSpPr txBox="1"/>
          <p:nvPr/>
        </p:nvSpPr>
        <p:spPr>
          <a:xfrm>
            <a:off x="0" y="1369895"/>
            <a:ext cx="12192000" cy="461665"/>
          </a:xfrm>
          <a:prstGeom prst="rect">
            <a:avLst/>
          </a:prstGeom>
          <a:noFill/>
        </p:spPr>
        <p:txBody>
          <a:bodyPr wrap="square" rtlCol="0">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These </a:t>
            </a:r>
            <a:r>
              <a:rPr kumimoji="0" lang="en-US" sz="2400" b="0" i="0" u="none" strike="noStrike" kern="1200" cap="none" spc="0" normalizeH="0" baseline="0" noProof="0" dirty="0">
                <a:ln>
                  <a:noFill/>
                </a:ln>
                <a:solidFill>
                  <a:schemeClr val="accent6">
                    <a:lumMod val="40000"/>
                    <a:lumOff val="60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"shining girls"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were the luckiest alive — until they began to fall mysteriously ill.</a:t>
            </a:r>
          </a:p>
        </p:txBody>
      </p:sp>
    </p:spTree>
    <p:extLst>
      <p:ext uri="{BB962C8B-B14F-4D97-AF65-F5344CB8AC3E}">
        <p14:creationId xmlns:p14="http://schemas.microsoft.com/office/powerpoint/2010/main" val="54105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layground with a fence&#10;&#10;Description automatically generated">
            <a:extLst>
              <a:ext uri="{FF2B5EF4-FFF2-40B4-BE49-F238E27FC236}">
                <a16:creationId xmlns:a16="http://schemas.microsoft.com/office/drawing/2014/main" id="{8927F378-C5C1-A1B2-1EC7-CD6FF7DB0E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20303808">
            <a:off x="9879071" y="5090604"/>
            <a:ext cx="2079932" cy="1738702"/>
          </a:xfrm>
          <a:prstGeom prst="ellipse">
            <a:avLst/>
          </a:prstGeom>
          <a:ln w="63500" cap="rnd">
            <a:noFill/>
          </a:ln>
          <a:effectLst>
            <a:outerShdw blurRad="381000" dist="292100" dir="5400000" sx="-80000" sy="-18000" rotWithShape="0">
              <a:srgbClr val="000000">
                <a:alpha val="22000"/>
              </a:srgbClr>
            </a:outerShdw>
            <a:softEdge rad="317500"/>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18389C88-6D6E-7D36-67D1-66C9F2DB2744}"/>
              </a:ext>
            </a:extLst>
          </p:cNvPr>
          <p:cNvPicPr>
            <a:picLocks noChangeAspect="1"/>
          </p:cNvPicPr>
          <p:nvPr/>
        </p:nvPicPr>
        <p:blipFill>
          <a:blip r:embed="rId4"/>
          <a:stretch>
            <a:fillRect/>
          </a:stretch>
        </p:blipFill>
        <p:spPr>
          <a:xfrm>
            <a:off x="7389633" y="695323"/>
            <a:ext cx="4507091" cy="4476751"/>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AA7969B7-59A7-A06F-CDD9-1A99825BB9EF}"/>
              </a:ext>
            </a:extLst>
          </p:cNvPr>
          <p:cNvSpPr>
            <a:spLocks noGrp="1"/>
          </p:cNvSpPr>
          <p:nvPr>
            <p:ph type="title"/>
          </p:nvPr>
        </p:nvSpPr>
        <p:spPr>
          <a:xfrm>
            <a:off x="1" y="2"/>
            <a:ext cx="12192000" cy="695322"/>
          </a:xfrm>
        </p:spPr>
        <p:txBody>
          <a:bodyPr>
            <a:normAutofit/>
          </a:bodyPr>
          <a:lstStyle/>
          <a:p>
            <a:pPr algn="ctr"/>
            <a:r>
              <a:rPr lang="en-US" sz="4000" dirty="0">
                <a:solidFill>
                  <a:schemeClr val="accent6">
                    <a:lumMod val="50000"/>
                  </a:schemeClr>
                </a:solidFill>
                <a:latin typeface="Arial Black" panose="020B0A04020102020204" pitchFamily="34" charset="0"/>
              </a:rPr>
              <a:t>The place where it all began</a:t>
            </a:r>
          </a:p>
        </p:txBody>
      </p:sp>
      <p:sp>
        <p:nvSpPr>
          <p:cNvPr id="3" name="Content Placeholder 2">
            <a:extLst>
              <a:ext uri="{FF2B5EF4-FFF2-40B4-BE49-F238E27FC236}">
                <a16:creationId xmlns:a16="http://schemas.microsoft.com/office/drawing/2014/main" id="{92EC8EAE-7697-DA4B-C085-1FB23EB59070}"/>
              </a:ext>
            </a:extLst>
          </p:cNvPr>
          <p:cNvSpPr>
            <a:spLocks noGrp="1"/>
          </p:cNvSpPr>
          <p:nvPr>
            <p:ph idx="1"/>
          </p:nvPr>
        </p:nvSpPr>
        <p:spPr>
          <a:xfrm>
            <a:off x="164186" y="2656025"/>
            <a:ext cx="11856364" cy="3693900"/>
          </a:xfrm>
        </p:spPr>
        <p:txBody>
          <a:bodyPr>
            <a:noAutofit/>
          </a:bodyPr>
          <a:lstStyle/>
          <a:p>
            <a:pPr algn="just">
              <a:lnSpc>
                <a:spcPct val="120000"/>
              </a:lnSpc>
              <a:spcBef>
                <a:spcPts val="0"/>
              </a:spcBef>
              <a:spcAft>
                <a:spcPts val="300"/>
              </a:spcAft>
            </a:pPr>
            <a:r>
              <a:rPr lang="en-US" sz="1600" i="1" dirty="0">
                <a:latin typeface="Arial" panose="020B0604020202020204" pitchFamily="34" charset="0"/>
                <a:cs typeface="Arial" panose="020B0604020202020204" pitchFamily="34" charset="0"/>
              </a:rPr>
              <a:t>Radium Luminous Materials Corp</a:t>
            </a:r>
            <a:r>
              <a:rPr lang="en-US" sz="1600" dirty="0">
                <a:latin typeface="Arial" panose="020B0604020202020204" pitchFamily="34" charset="0"/>
                <a:cs typeface="Arial" panose="020B0604020202020204" pitchFamily="34" charset="0"/>
              </a:rPr>
              <a:t>., opened in this neighborhood of Newark around </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1917</a:t>
            </a:r>
            <a:r>
              <a:rPr lang="en-US" sz="1600" dirty="0">
                <a:latin typeface="Arial" panose="020B0604020202020204" pitchFamily="34" charset="0"/>
                <a:cs typeface="Arial" panose="020B0604020202020204" pitchFamily="34" charset="0"/>
              </a:rPr>
              <a:t>.</a:t>
            </a:r>
          </a:p>
          <a:p>
            <a:pPr lvl="1" algn="just">
              <a:lnSpc>
                <a:spcPct val="100000"/>
              </a:lnSpc>
              <a:spcBef>
                <a:spcPts val="0"/>
              </a:spcBef>
            </a:pPr>
            <a:r>
              <a:rPr lang="en-US" sz="1600" dirty="0">
                <a:solidFill>
                  <a:prstClr val="black"/>
                </a:solidFill>
                <a:latin typeface="Arial" panose="020B0604020202020204" pitchFamily="34" charset="0"/>
                <a:cs typeface="Arial" panose="020B0604020202020204" pitchFamily="34" charset="0"/>
              </a:rPr>
              <a:t>The US government became one of the company’s biggest clients.   </a:t>
            </a:r>
          </a:p>
          <a:p>
            <a:pPr algn="just">
              <a:lnSpc>
                <a:spcPct val="120000"/>
              </a:lnSpc>
              <a:spcBef>
                <a:spcPts val="0"/>
              </a:spcBef>
              <a:spcAft>
                <a:spcPts val="300"/>
              </a:spcAft>
            </a:pPr>
            <a:r>
              <a:rPr lang="en-US" sz="1600" dirty="0">
                <a:latin typeface="Arial" panose="020B0604020202020204" pitchFamily="34" charset="0"/>
                <a:cs typeface="Arial" panose="020B0604020202020204" pitchFamily="34" charset="0"/>
              </a:rPr>
              <a:t>In the 1920s, workers’ rights were nonexistent. The US DOL was tipped off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“ghost girls’ ’’ plight, but it barely registered with the agency</a:t>
            </a:r>
            <a:r>
              <a:rPr lang="en-US" sz="1600" dirty="0">
                <a:latin typeface="Arial" panose="020B0604020202020204" pitchFamily="34" charset="0"/>
                <a:cs typeface="Arial" panose="020B0604020202020204" pitchFamily="34" charset="0"/>
              </a:rPr>
              <a:t>. The Department of Labor was pro-business. </a:t>
            </a:r>
          </a:p>
          <a:p>
            <a:pPr lvl="1" algn="just" fontAlgn="base">
              <a:lnSpc>
                <a:spcPct val="120000"/>
              </a:lnSpc>
              <a:spcBef>
                <a:spcPts val="0"/>
              </a:spcBef>
              <a:spcAft>
                <a:spcPts val="300"/>
              </a:spcAft>
            </a:pPr>
            <a:r>
              <a:rPr lang="en-US" sz="1600" dirty="0">
                <a:highlight>
                  <a:srgbClr val="FFFF00"/>
                </a:highlight>
                <a:latin typeface="Arial" panose="020B0604020202020204" pitchFamily="34" charset="0"/>
                <a:cs typeface="Arial" panose="020B0604020202020204" pitchFamily="34" charset="0"/>
              </a:rPr>
              <a:t>Under NJ law, </a:t>
            </a:r>
            <a:r>
              <a:rPr lang="en-US" sz="16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DOL had </a:t>
            </a:r>
            <a:r>
              <a:rPr lang="en-US" sz="1600" dirty="0">
                <a:solidFill>
                  <a:srgbClr val="C0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no authority to stop </a:t>
            </a:r>
            <a:r>
              <a:rPr lang="en-US" sz="16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an industrial process, even if it was harmful</a:t>
            </a:r>
            <a:r>
              <a:rPr lang="en-US" sz="1600" dirty="0">
                <a:highlight>
                  <a:srgbClr val="FFFF00"/>
                </a:highlight>
                <a:latin typeface="Arial" panose="020B0604020202020204" pitchFamily="34" charset="0"/>
                <a:cs typeface="Arial" panose="020B0604020202020204" pitchFamily="34" charset="0"/>
              </a:rPr>
              <a:t>. After a brief investigation, government officials gave the plant a “</a:t>
            </a:r>
            <a:r>
              <a:rPr lang="en-US" sz="1600" b="1" dirty="0">
                <a:highlight>
                  <a:srgbClr val="FFFF00"/>
                </a:highlight>
                <a:latin typeface="Arial" panose="020B0604020202020204" pitchFamily="34" charset="0"/>
                <a:cs typeface="Arial" panose="020B0604020202020204" pitchFamily="34" charset="0"/>
              </a:rPr>
              <a:t>clean bill of health</a:t>
            </a:r>
            <a:r>
              <a:rPr lang="en-US" sz="1600" dirty="0">
                <a:highlight>
                  <a:srgbClr val="FFFF00"/>
                </a:highlight>
                <a:latin typeface="Arial" panose="020B0604020202020204" pitchFamily="34" charset="0"/>
                <a:cs typeface="Arial" panose="020B0604020202020204" pitchFamily="34" charset="0"/>
              </a:rPr>
              <a:t>.”</a:t>
            </a:r>
          </a:p>
          <a:p>
            <a:pPr algn="just">
              <a:lnSpc>
                <a:spcPct val="120000"/>
              </a:lnSpc>
              <a:spcBef>
                <a:spcPts val="0"/>
              </a:spcBef>
              <a:spcAft>
                <a:spcPts val="300"/>
              </a:spcAft>
            </a:pPr>
            <a:r>
              <a:rPr lang="en-US" sz="1600" dirty="0">
                <a:latin typeface="Arial" panose="020B0604020202020204" pitchFamily="34" charset="0"/>
                <a:cs typeface="Arial" panose="020B0604020202020204" pitchFamily="34" charset="0"/>
              </a:rPr>
              <a:t>USRC finally closed in </a:t>
            </a:r>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1941</a:t>
            </a:r>
            <a:r>
              <a:rPr lang="en-US" sz="1600" dirty="0">
                <a:latin typeface="Arial" panose="020B0604020202020204" pitchFamily="34" charset="0"/>
                <a:cs typeface="Arial" panose="020B0604020202020204" pitchFamily="34" charset="0"/>
              </a:rPr>
              <a:t>, bankrupt &amp; with no way out, given that it couldn’t find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anyone</a:t>
            </a:r>
            <a:r>
              <a:rPr lang="en-US" sz="1600" dirty="0">
                <a:latin typeface="Arial" panose="020B0604020202020204" pitchFamily="34" charset="0"/>
                <a:cs typeface="Arial" panose="020B0604020202020204" pitchFamily="34" charset="0"/>
              </a:rPr>
              <a:t>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willing to work in its studios.</a:t>
            </a:r>
          </a:p>
          <a:p>
            <a:pPr algn="just" fontAlgn="base">
              <a:lnSpc>
                <a:spcPct val="120000"/>
              </a:lnSpc>
              <a:spcBef>
                <a:spcPts val="0"/>
              </a:spcBef>
              <a:spcAft>
                <a:spcPts val="300"/>
              </a:spcAft>
            </a:pPr>
            <a:r>
              <a:rPr lang="en-US" sz="1600" dirty="0">
                <a:latin typeface="Arial" panose="020B0604020202020204" pitchFamily="34" charset="0"/>
                <a:cs typeface="Arial" panose="020B0604020202020204" pitchFamily="34" charset="0"/>
              </a:rPr>
              <a:t>Today, around the former factory site in Orange, it is hard to find anyone who has heard of its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disturbing past. Once told of the story, residents </a:t>
            </a:r>
            <a:r>
              <a:rPr lang="en-US" sz="1600" dirty="0">
                <a:latin typeface="Arial" panose="020B0604020202020204" pitchFamily="34" charset="0"/>
                <a:cs typeface="Arial" panose="020B0604020202020204" pitchFamily="34" charset="0"/>
              </a:rPr>
              <a:t>are sympathetic to its doomed workers’ plight — but then wonder in the same breath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old site </a:t>
            </a:r>
            <a:r>
              <a:rPr lang="en-US" sz="1600" dirty="0">
                <a:solidFill>
                  <a:schemeClr val="bg1"/>
                </a:solidFill>
                <a:latin typeface="Arial" panose="020B0604020202020204" pitchFamily="34" charset="0"/>
                <a:cs typeface="Arial" panose="020B0604020202020204" pitchFamily="34" charset="0"/>
              </a:rPr>
              <a:t>is safe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them &amp; their kids. The contaminated</a:t>
            </a:r>
            <a:r>
              <a:rPr lang="en-US" sz="1600" dirty="0">
                <a:latin typeface="Arial" panose="020B0604020202020204" pitchFamily="34" charset="0"/>
                <a:cs typeface="Arial" panose="020B0604020202020204" pitchFamily="34" charset="0"/>
              </a:rPr>
              <a:t> soil &amp; building material removal was completed in </a:t>
            </a:r>
            <a:r>
              <a:rPr lang="en-US" sz="16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September 2005</a:t>
            </a:r>
          </a:p>
          <a:p>
            <a:pPr algn="just">
              <a:lnSpc>
                <a:spcPct val="100000"/>
              </a:lnSpc>
              <a:spcBef>
                <a:spcPts val="0"/>
              </a:spcBef>
            </a:pPr>
            <a:r>
              <a:rPr lang="en-US" sz="1600" dirty="0">
                <a:latin typeface="Arial" panose="020B0604020202020204" pitchFamily="34" charset="0"/>
                <a:cs typeface="Arial" panose="020B0604020202020204" pitchFamily="34" charset="0"/>
              </a:rPr>
              <a:t>Quietly tucked into a tree-lined residential neighborhood, it has been renamed </a:t>
            </a:r>
            <a:r>
              <a:rPr lang="en-US" sz="1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&amp; Alden St. Park</a:t>
            </a:r>
            <a:r>
              <a:rPr lang="en-US" sz="1600" dirty="0">
                <a:latin typeface="Arial" panose="020B0604020202020204" pitchFamily="34" charset="0"/>
                <a:cs typeface="Arial" panose="020B0604020202020204" pitchFamily="34" charset="0"/>
              </a:rPr>
              <a:t> </a:t>
            </a:r>
          </a:p>
          <a:p>
            <a:pPr marL="0" indent="0" algn="just">
              <a:lnSpc>
                <a:spcPct val="100000"/>
              </a:lnSpc>
              <a:spcBef>
                <a:spcPts val="0"/>
              </a:spcBef>
              <a:buNone/>
            </a:pPr>
            <a:r>
              <a:rPr lang="en-US" sz="1600" dirty="0">
                <a:latin typeface="Arial" panose="020B0604020202020204" pitchFamily="34" charset="0"/>
                <a:cs typeface="Arial" panose="020B0604020202020204" pitchFamily="34" charset="0"/>
              </a:rPr>
              <a:t>    &amp; features a playground —a fitting tribute to the paradox of the lives lost.</a:t>
            </a:r>
          </a:p>
        </p:txBody>
      </p:sp>
      <p:sp>
        <p:nvSpPr>
          <p:cNvPr id="4" name="Date Placeholder 3">
            <a:extLst>
              <a:ext uri="{FF2B5EF4-FFF2-40B4-BE49-F238E27FC236}">
                <a16:creationId xmlns:a16="http://schemas.microsoft.com/office/drawing/2014/main" id="{0E7742E6-E6A4-77BC-3B1A-2038FD1DDEC4}"/>
              </a:ext>
            </a:extLst>
          </p:cNvPr>
          <p:cNvSpPr>
            <a:spLocks noGrp="1"/>
          </p:cNvSpPr>
          <p:nvPr>
            <p:ph type="dt" sz="half" idx="10"/>
          </p:nvPr>
        </p:nvSpPr>
        <p:spPr>
          <a:xfrm>
            <a:off x="752475" y="6461125"/>
            <a:ext cx="1647548" cy="365125"/>
          </a:xfrm>
        </p:spPr>
        <p:txBody>
          <a:bodyPr/>
          <a:lstStyle/>
          <a:p>
            <a:fld id="{29CEB98B-7281-40A8-9831-A1B663EE38D2}" type="datetime1">
              <a:rPr lang="en-US" smtClean="0"/>
              <a:t>9/18/2024</a:t>
            </a:fld>
            <a:endParaRPr lang="en-US" dirty="0"/>
          </a:p>
        </p:txBody>
      </p:sp>
      <p:sp>
        <p:nvSpPr>
          <p:cNvPr id="5" name="Footer Placeholder 4">
            <a:extLst>
              <a:ext uri="{FF2B5EF4-FFF2-40B4-BE49-F238E27FC236}">
                <a16:creationId xmlns:a16="http://schemas.microsoft.com/office/drawing/2014/main" id="{2FB9E027-A8CD-4607-1A92-6E969CAC0952}"/>
              </a:ext>
            </a:extLst>
          </p:cNvPr>
          <p:cNvSpPr>
            <a:spLocks noGrp="1"/>
          </p:cNvSpPr>
          <p:nvPr>
            <p:ph type="ftr" sz="quarter" idx="11"/>
          </p:nvPr>
        </p:nvSpPr>
        <p:spPr>
          <a:xfrm>
            <a:off x="3692366" y="6470650"/>
            <a:ext cx="4821315" cy="365125"/>
          </a:xfrm>
        </p:spPr>
        <p:txBody>
          <a:bodyPr/>
          <a:lstStyle/>
          <a:p>
            <a:r>
              <a:rPr lang="en-US" dirty="0"/>
              <a:t>The Preventable Tragedy of The Radium Girls</a:t>
            </a:r>
          </a:p>
        </p:txBody>
      </p:sp>
      <p:sp>
        <p:nvSpPr>
          <p:cNvPr id="6" name="Slide Number Placeholder 5">
            <a:extLst>
              <a:ext uri="{FF2B5EF4-FFF2-40B4-BE49-F238E27FC236}">
                <a16:creationId xmlns:a16="http://schemas.microsoft.com/office/drawing/2014/main" id="{7ED0C514-E246-DA86-73D4-8D2700551266}"/>
              </a:ext>
            </a:extLst>
          </p:cNvPr>
          <p:cNvSpPr>
            <a:spLocks noGrp="1"/>
          </p:cNvSpPr>
          <p:nvPr>
            <p:ph type="sldNum" sz="quarter" idx="12"/>
          </p:nvPr>
        </p:nvSpPr>
        <p:spPr>
          <a:xfrm>
            <a:off x="11172825" y="6480175"/>
            <a:ext cx="723900" cy="365125"/>
          </a:xfrm>
        </p:spPr>
        <p:txBody>
          <a:bodyPr/>
          <a:lstStyle/>
          <a:p>
            <a:fld id="{452CB5AF-56B2-4F61-AE76-F487D0BF94A4}" type="slidenum">
              <a:rPr lang="en-US" smtClean="0"/>
              <a:pPr/>
              <a:t>9</a:t>
            </a:fld>
            <a:endParaRPr lang="en-US" dirty="0"/>
          </a:p>
        </p:txBody>
      </p:sp>
      <p:pic>
        <p:nvPicPr>
          <p:cNvPr id="1026" name="Picture 2" descr="The original site of the Radium Luminous Materials Corporation in Orange, NJ">
            <a:extLst>
              <a:ext uri="{FF2B5EF4-FFF2-40B4-BE49-F238E27FC236}">
                <a16:creationId xmlns:a16="http://schemas.microsoft.com/office/drawing/2014/main" id="{75FF4AC4-B523-4316-32AF-73B3C08C5F4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6124" t="16061" r="33983" b="44545"/>
          <a:stretch/>
        </p:blipFill>
        <p:spPr bwMode="auto">
          <a:xfrm>
            <a:off x="310990" y="619124"/>
            <a:ext cx="4813459" cy="18780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42E3CF-4FFF-B9BF-CC15-1723F539E64A}"/>
              </a:ext>
            </a:extLst>
          </p:cNvPr>
          <p:cNvSpPr txBox="1"/>
          <p:nvPr/>
        </p:nvSpPr>
        <p:spPr>
          <a:xfrm>
            <a:off x="310991" y="2390775"/>
            <a:ext cx="8724094" cy="338554"/>
          </a:xfrm>
          <a:prstGeom prst="rect">
            <a:avLst/>
          </a:prstGeom>
          <a:solidFill>
            <a:schemeClr val="accent3">
              <a:lumMod val="40000"/>
              <a:lumOff val="60000"/>
            </a:schemeClr>
          </a:solidFill>
        </p:spPr>
        <p:txBody>
          <a:bodyPr wrap="square" rtlCol="0">
            <a:spAutoFit/>
          </a:bodyPr>
          <a:lstStyle/>
          <a:p>
            <a:r>
              <a:rPr lang="en-US" sz="1600" dirty="0">
                <a:latin typeface="Arial" panose="020B0604020202020204" pitchFamily="34" charset="0"/>
                <a:cs typeface="Arial" panose="020B0604020202020204" pitchFamily="34" charset="0"/>
              </a:rPr>
              <a:t>The original site of the </a:t>
            </a:r>
            <a:r>
              <a:rPr lang="en-US" sz="1600" b="1" dirty="0">
                <a:latin typeface="Arial" panose="020B0604020202020204" pitchFamily="34" charset="0"/>
                <a:cs typeface="Arial" panose="020B0604020202020204" pitchFamily="34" charset="0"/>
              </a:rPr>
              <a:t>R</a:t>
            </a:r>
            <a:r>
              <a:rPr lang="en-US" sz="1600" dirty="0">
                <a:latin typeface="Arial" panose="020B0604020202020204" pitchFamily="34" charset="0"/>
                <a:cs typeface="Arial" panose="020B0604020202020204" pitchFamily="34" charset="0"/>
              </a:rPr>
              <a:t>adium </a:t>
            </a:r>
            <a:r>
              <a:rPr lang="en-US" sz="1600" b="1" dirty="0">
                <a:latin typeface="Arial" panose="020B0604020202020204" pitchFamily="34" charset="0"/>
                <a:cs typeface="Arial" panose="020B0604020202020204" pitchFamily="34" charset="0"/>
              </a:rPr>
              <a:t>L</a:t>
            </a:r>
            <a:r>
              <a:rPr lang="en-US" sz="1600" dirty="0">
                <a:latin typeface="Arial" panose="020B0604020202020204" pitchFamily="34" charset="0"/>
                <a:cs typeface="Arial" panose="020B0604020202020204" pitchFamily="34" charset="0"/>
              </a:rPr>
              <a:t>uminous </a:t>
            </a:r>
            <a:r>
              <a:rPr lang="en-US" sz="1600" b="1" dirty="0">
                <a:latin typeface="Arial" panose="020B0604020202020204" pitchFamily="34" charset="0"/>
                <a:cs typeface="Arial" panose="020B0604020202020204" pitchFamily="34" charset="0"/>
              </a:rPr>
              <a:t>M</a:t>
            </a:r>
            <a:r>
              <a:rPr lang="en-US" sz="1600" dirty="0">
                <a:latin typeface="Arial" panose="020B0604020202020204" pitchFamily="34" charset="0"/>
                <a:cs typeface="Arial" panose="020B0604020202020204" pitchFamily="34" charset="0"/>
              </a:rPr>
              <a:t>aterials </a:t>
            </a:r>
            <a:r>
              <a:rPr lang="en-US" sz="1600" b="1" dirty="0">
                <a:latin typeface="Arial" panose="020B0604020202020204" pitchFamily="34" charset="0"/>
                <a:cs typeface="Arial" panose="020B0604020202020204" pitchFamily="34" charset="0"/>
              </a:rPr>
              <a:t>C</a:t>
            </a:r>
            <a:r>
              <a:rPr lang="en-US" sz="1600" dirty="0">
                <a:latin typeface="Arial" panose="020B0604020202020204" pitchFamily="34" charset="0"/>
                <a:cs typeface="Arial" panose="020B0604020202020204" pitchFamily="34" charset="0"/>
              </a:rPr>
              <a:t>orporation in Orange, NJ</a:t>
            </a:r>
          </a:p>
        </p:txBody>
      </p:sp>
      <p:sp>
        <p:nvSpPr>
          <p:cNvPr id="10" name="Arrow: Right 9">
            <a:extLst>
              <a:ext uri="{FF2B5EF4-FFF2-40B4-BE49-F238E27FC236}">
                <a16:creationId xmlns:a16="http://schemas.microsoft.com/office/drawing/2014/main" id="{37C849E9-1344-C6C2-7E6C-18EFBDC2AAA4}"/>
              </a:ext>
            </a:extLst>
          </p:cNvPr>
          <p:cNvSpPr/>
          <p:nvPr/>
        </p:nvSpPr>
        <p:spPr>
          <a:xfrm>
            <a:off x="9023948" y="2506115"/>
            <a:ext cx="971533" cy="192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509CB9CC-5F9C-CF4A-4D87-79CC679F7C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159214" y="621273"/>
            <a:ext cx="2222662" cy="176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8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7998</TotalTime>
  <Words>13055</Words>
  <Application>Microsoft Office PowerPoint</Application>
  <PresentationFormat>Widescreen</PresentationFormat>
  <Paragraphs>574</Paragraphs>
  <Slides>24</Slides>
  <Notes>23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Algerian</vt:lpstr>
      <vt:lpstr>Aptos</vt:lpstr>
      <vt:lpstr>Aptos Display</vt:lpstr>
      <vt:lpstr>Arial</vt:lpstr>
      <vt:lpstr>Arial Black</vt:lpstr>
      <vt:lpstr>Cambria</vt:lpstr>
      <vt:lpstr>Georgia</vt:lpstr>
      <vt:lpstr>Lato</vt:lpstr>
      <vt:lpstr>MSK Sans Web</vt:lpstr>
      <vt:lpstr>roboto</vt:lpstr>
      <vt:lpstr>roboto</vt:lpstr>
      <vt:lpstr>Segoe UI</vt:lpstr>
      <vt:lpstr>Source Sans Pro Web</vt:lpstr>
      <vt:lpstr>Times New Roman</vt:lpstr>
      <vt:lpstr>Work Sans</vt:lpstr>
      <vt:lpstr>Office Theme</vt:lpstr>
      <vt:lpstr>The Preventable Tragedy of The “Radium Girls”</vt:lpstr>
      <vt:lpstr>What is Radium?</vt:lpstr>
      <vt:lpstr>The Faulty Paradigm of Scientific Discovery In the early 20Th century</vt:lpstr>
      <vt:lpstr>       Why is Radium valuable?</vt:lpstr>
      <vt:lpstr>Discouraged or Obsolete Uses</vt:lpstr>
      <vt:lpstr>The Creation of the Wristwatch</vt:lpstr>
      <vt:lpstr>Radium’s Primary Use</vt:lpstr>
      <vt:lpstr>The Painting Process Explained</vt:lpstr>
      <vt:lpstr>The place where it all began</vt:lpstr>
      <vt:lpstr>Other Companies Painting Dials</vt:lpstr>
      <vt:lpstr>Why is Radium Harmful?</vt:lpstr>
      <vt:lpstr>How Radiation Exposure Occurs</vt:lpstr>
      <vt:lpstr>Investigations into the Hazards of Radium</vt:lpstr>
      <vt:lpstr>Radiation Poisoning Discovered</vt:lpstr>
      <vt:lpstr>What is it like to have Radium poisoning?</vt:lpstr>
      <vt:lpstr>Occupational Disease Labor Law</vt:lpstr>
      <vt:lpstr>The Role of the Press</vt:lpstr>
      <vt:lpstr>Litigation - Naming, Blaming, &amp; Claiming </vt:lpstr>
      <vt:lpstr>Statue to the Victims</vt:lpstr>
      <vt:lpstr>9 Health &amp; Safety Knowledge Discrepancies</vt:lpstr>
      <vt:lpstr>National Center of Human Radiobiology</vt:lpstr>
      <vt:lpstr>Legal, Moral &amp; Memorial Legacy</vt:lpstr>
      <vt:lpstr>The Sequence of Workplace Disasters  learned from this &amp; other Incidents</vt:lpstr>
      <vt:lpstr>Resources used to prepare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Radium Girls</dc:title>
  <dc:creator>Howard Spencer</dc:creator>
  <cp:lastModifiedBy>Howard Spencer</cp:lastModifiedBy>
  <cp:revision>1</cp:revision>
  <dcterms:created xsi:type="dcterms:W3CDTF">2024-04-01T23:32:25Z</dcterms:created>
  <dcterms:modified xsi:type="dcterms:W3CDTF">2024-09-18T14:43:19Z</dcterms:modified>
</cp:coreProperties>
</file>