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260" r:id="rId5"/>
    <p:sldId id="273" r:id="rId6"/>
    <p:sldId id="263" r:id="rId7"/>
    <p:sldId id="264" r:id="rId8"/>
    <p:sldId id="261" r:id="rId9"/>
    <p:sldId id="271" r:id="rId10"/>
    <p:sldId id="276" r:id="rId11"/>
    <p:sldId id="269" r:id="rId12"/>
    <p:sldId id="259" r:id="rId13"/>
    <p:sldId id="262" r:id="rId14"/>
    <p:sldId id="265" r:id="rId15"/>
    <p:sldId id="266" r:id="rId16"/>
    <p:sldId id="272" r:id="rId17"/>
    <p:sldId id="267" r:id="rId18"/>
    <p:sldId id="268" r:id="rId19"/>
    <p:sldId id="270" r:id="rId20"/>
    <p:sldId id="275" r:id="rId21"/>
    <p:sldId id="274" r:id="rId2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AE4A4D-0ED8-49BB-91F7-F240E029F116}" v="109" dt="2024-07-24T17:32:04.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08" autoAdjust="0"/>
  </p:normalViewPr>
  <p:slideViewPr>
    <p:cSldViewPr snapToGrid="0" showGuides="1">
      <p:cViewPr varScale="1">
        <p:scale>
          <a:sx n="80" d="100"/>
          <a:sy n="80" d="100"/>
        </p:scale>
        <p:origin x="1710" y="90"/>
      </p:cViewPr>
      <p:guideLst>
        <p:guide orient="horz" pos="2208"/>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79" d="100"/>
          <a:sy n="79" d="100"/>
        </p:scale>
        <p:origin x="3882"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Spencer" userId="cc2e1cadd21c3126" providerId="LiveId" clId="{D1638512-0CA9-4871-B290-7B01D18ABE0C}"/>
    <pc:docChg chg="custSel modSld">
      <pc:chgData name="Howard Spencer" userId="cc2e1cadd21c3126" providerId="LiveId" clId="{D1638512-0CA9-4871-B290-7B01D18ABE0C}" dt="2023-10-27T14:40:43.832" v="103" actId="207"/>
      <pc:docMkLst>
        <pc:docMk/>
      </pc:docMkLst>
      <pc:sldChg chg="modSp mod">
        <pc:chgData name="Howard Spencer" userId="cc2e1cadd21c3126" providerId="LiveId" clId="{D1638512-0CA9-4871-B290-7B01D18ABE0C}" dt="2023-10-27T14:40:43.832" v="103" actId="207"/>
        <pc:sldMkLst>
          <pc:docMk/>
          <pc:sldMk cId="1827658798" sldId="256"/>
        </pc:sldMkLst>
        <pc:spChg chg="mod">
          <ac:chgData name="Howard Spencer" userId="cc2e1cadd21c3126" providerId="LiveId" clId="{D1638512-0CA9-4871-B290-7B01D18ABE0C}" dt="2023-10-27T14:40:43.832" v="103" actId="207"/>
          <ac:spMkLst>
            <pc:docMk/>
            <pc:sldMk cId="1827658798" sldId="256"/>
            <ac:spMk id="5" creationId="{C2FD6179-A0C1-4EBE-BF4A-EF8E64599D53}"/>
          </ac:spMkLst>
        </pc:spChg>
        <pc:spChg chg="mod">
          <ac:chgData name="Howard Spencer" userId="cc2e1cadd21c3126" providerId="LiveId" clId="{D1638512-0CA9-4871-B290-7B01D18ABE0C}" dt="2023-10-25T08:27:30.392" v="77" actId="122"/>
          <ac:spMkLst>
            <pc:docMk/>
            <pc:sldMk cId="1827658798" sldId="256"/>
            <ac:spMk id="6" creationId="{90199347-98E8-6704-CDE8-6CFA11838F8A}"/>
          </ac:spMkLst>
        </pc:spChg>
      </pc:sldChg>
    </pc:docChg>
  </pc:docChgLst>
  <pc:docChgLst>
    <pc:chgData name="Howard Spencer" userId="cc2e1cadd21c3126" providerId="LiveId" clId="{84AE4A4D-0ED8-49BB-91F7-F240E029F116}"/>
    <pc:docChg chg="undo custSel modSld">
      <pc:chgData name="Howard Spencer" userId="cc2e1cadd21c3126" providerId="LiveId" clId="{84AE4A4D-0ED8-49BB-91F7-F240E029F116}" dt="2024-07-24T17:32:04.334" v="1088"/>
      <pc:docMkLst>
        <pc:docMk/>
      </pc:docMkLst>
      <pc:sldChg chg="modSp mod">
        <pc:chgData name="Howard Spencer" userId="cc2e1cadd21c3126" providerId="LiveId" clId="{84AE4A4D-0ED8-49BB-91F7-F240E029F116}" dt="2024-07-24T00:34:07.238" v="514" actId="113"/>
        <pc:sldMkLst>
          <pc:docMk/>
          <pc:sldMk cId="1827658798" sldId="256"/>
        </pc:sldMkLst>
        <pc:spChg chg="mod">
          <ac:chgData name="Howard Spencer" userId="cc2e1cadd21c3126" providerId="LiveId" clId="{84AE4A4D-0ED8-49BB-91F7-F240E029F116}" dt="2024-07-24T00:24:56.548" v="389" actId="14100"/>
          <ac:spMkLst>
            <pc:docMk/>
            <pc:sldMk cId="1827658798" sldId="256"/>
            <ac:spMk id="2" creationId="{8E5FA95F-6B48-4EB1-96F1-970F75E29397}"/>
          </ac:spMkLst>
        </pc:spChg>
        <pc:spChg chg="mod">
          <ac:chgData name="Howard Spencer" userId="cc2e1cadd21c3126" providerId="LiveId" clId="{84AE4A4D-0ED8-49BB-91F7-F240E029F116}" dt="2024-07-24T00:25:01.194" v="391" actId="1035"/>
          <ac:spMkLst>
            <pc:docMk/>
            <pc:sldMk cId="1827658798" sldId="256"/>
            <ac:spMk id="3" creationId="{32DD37D9-5AFD-4DDF-B2D0-74313F650A85}"/>
          </ac:spMkLst>
        </pc:spChg>
        <pc:spChg chg="mod">
          <ac:chgData name="Howard Spencer" userId="cc2e1cadd21c3126" providerId="LiveId" clId="{84AE4A4D-0ED8-49BB-91F7-F240E029F116}" dt="2024-07-24T00:34:07.238" v="514" actId="113"/>
          <ac:spMkLst>
            <pc:docMk/>
            <pc:sldMk cId="1827658798" sldId="256"/>
            <ac:spMk id="4" creationId="{72F1BDD8-AA8F-4EEA-A9E6-42C6E9D86A6D}"/>
          </ac:spMkLst>
        </pc:spChg>
        <pc:spChg chg="mod">
          <ac:chgData name="Howard Spencer" userId="cc2e1cadd21c3126" providerId="LiveId" clId="{84AE4A4D-0ED8-49BB-91F7-F240E029F116}" dt="2024-07-24T00:25:23.244" v="399" actId="1035"/>
          <ac:spMkLst>
            <pc:docMk/>
            <pc:sldMk cId="1827658798" sldId="256"/>
            <ac:spMk id="5" creationId="{C2FD6179-A0C1-4EBE-BF4A-EF8E64599D53}"/>
          </ac:spMkLst>
        </pc:spChg>
        <pc:spChg chg="mod">
          <ac:chgData name="Howard Spencer" userId="cc2e1cadd21c3126" providerId="LiveId" clId="{84AE4A4D-0ED8-49BB-91F7-F240E029F116}" dt="2024-07-24T00:25:14.360" v="395" actId="14100"/>
          <ac:spMkLst>
            <pc:docMk/>
            <pc:sldMk cId="1827658798" sldId="256"/>
            <ac:spMk id="15" creationId="{F49828F9-5F2C-451A-B5CF-A7331A9DA2AD}"/>
          </ac:spMkLst>
        </pc:spChg>
      </pc:sldChg>
      <pc:sldChg chg="addSp delSp modSp mod addAnim delAnim modAnim">
        <pc:chgData name="Howard Spencer" userId="cc2e1cadd21c3126" providerId="LiveId" clId="{84AE4A4D-0ED8-49BB-91F7-F240E029F116}" dt="2024-07-24T17:17:54.033" v="1007"/>
        <pc:sldMkLst>
          <pc:docMk/>
          <pc:sldMk cId="2954767056" sldId="257"/>
        </pc:sldMkLst>
        <pc:spChg chg="add del mod">
          <ac:chgData name="Howard Spencer" userId="cc2e1cadd21c3126" providerId="LiveId" clId="{84AE4A4D-0ED8-49BB-91F7-F240E029F116}" dt="2024-07-24T17:01:45.697" v="913" actId="478"/>
          <ac:spMkLst>
            <pc:docMk/>
            <pc:sldMk cId="2954767056" sldId="257"/>
            <ac:spMk id="3" creationId="{D226A63A-0BB6-41CB-A971-BD3CEEC45326}"/>
          </ac:spMkLst>
        </pc:spChg>
        <pc:spChg chg="mod">
          <ac:chgData name="Howard Spencer" userId="cc2e1cadd21c3126" providerId="LiveId" clId="{84AE4A4D-0ED8-49BB-91F7-F240E029F116}" dt="2024-07-24T00:46:19.871" v="663" actId="1038"/>
          <ac:spMkLst>
            <pc:docMk/>
            <pc:sldMk cId="2954767056" sldId="257"/>
            <ac:spMk id="4" creationId="{4573AB82-3DCE-4892-93F2-FFCD869F14B9}"/>
          </ac:spMkLst>
        </pc:spChg>
        <pc:spChg chg="mod">
          <ac:chgData name="Howard Spencer" userId="cc2e1cadd21c3126" providerId="LiveId" clId="{84AE4A4D-0ED8-49BB-91F7-F240E029F116}" dt="2024-07-24T00:26:06.089" v="411" actId="1036"/>
          <ac:spMkLst>
            <pc:docMk/>
            <pc:sldMk cId="2954767056" sldId="257"/>
            <ac:spMk id="5" creationId="{884CEAC2-2EAF-4291-B5F2-924F7BD85E0A}"/>
          </ac:spMkLst>
        </pc:spChg>
        <pc:spChg chg="mod">
          <ac:chgData name="Howard Spencer" userId="cc2e1cadd21c3126" providerId="LiveId" clId="{84AE4A4D-0ED8-49BB-91F7-F240E029F116}" dt="2024-07-24T00:46:28.599" v="688" actId="1036"/>
          <ac:spMkLst>
            <pc:docMk/>
            <pc:sldMk cId="2954767056" sldId="257"/>
            <ac:spMk id="6" creationId="{5B50DFB6-70B1-49E9-8CE2-A2646DC549FD}"/>
          </ac:spMkLst>
        </pc:spChg>
        <pc:spChg chg="add">
          <ac:chgData name="Howard Spencer" userId="cc2e1cadd21c3126" providerId="LiveId" clId="{84AE4A4D-0ED8-49BB-91F7-F240E029F116}" dt="2024-07-24T17:01:02.280" v="905" actId="11529"/>
          <ac:spMkLst>
            <pc:docMk/>
            <pc:sldMk cId="2954767056" sldId="257"/>
            <ac:spMk id="7" creationId="{89648271-71A5-A63E-ADDB-08694F8BA889}"/>
          </ac:spMkLst>
        </pc:spChg>
        <pc:spChg chg="mod">
          <ac:chgData name="Howard Spencer" userId="cc2e1cadd21c3126" providerId="LiveId" clId="{84AE4A4D-0ED8-49BB-91F7-F240E029F116}" dt="2024-07-24T00:46:50.844" v="744" actId="1035"/>
          <ac:spMkLst>
            <pc:docMk/>
            <pc:sldMk cId="2954767056" sldId="257"/>
            <ac:spMk id="9" creationId="{05B2B289-E96B-47F0-9635-4C40B4A92F69}"/>
          </ac:spMkLst>
        </pc:spChg>
        <pc:spChg chg="mod">
          <ac:chgData name="Howard Spencer" userId="cc2e1cadd21c3126" providerId="LiveId" clId="{84AE4A4D-0ED8-49BB-91F7-F240E029F116}" dt="2024-07-24T00:36:07.461" v="529" actId="14100"/>
          <ac:spMkLst>
            <pc:docMk/>
            <pc:sldMk cId="2954767056" sldId="257"/>
            <ac:spMk id="10" creationId="{641AE157-4AB3-4197-B687-1602D15A826C}"/>
          </ac:spMkLst>
        </pc:spChg>
        <pc:spChg chg="mod">
          <ac:chgData name="Howard Spencer" userId="cc2e1cadd21c3126" providerId="LiveId" clId="{84AE4A4D-0ED8-49BB-91F7-F240E029F116}" dt="2024-07-24T00:35:40.693" v="527" actId="6549"/>
          <ac:spMkLst>
            <pc:docMk/>
            <pc:sldMk cId="2954767056" sldId="257"/>
            <ac:spMk id="12" creationId="{8A192B1C-8181-4C70-9918-C69D5626C851}"/>
          </ac:spMkLst>
        </pc:spChg>
        <pc:spChg chg="add del mod">
          <ac:chgData name="Howard Spencer" userId="cc2e1cadd21c3126" providerId="LiveId" clId="{84AE4A4D-0ED8-49BB-91F7-F240E029F116}" dt="2024-07-24T17:01:12.022" v="907" actId="478"/>
          <ac:spMkLst>
            <pc:docMk/>
            <pc:sldMk cId="2954767056" sldId="257"/>
            <ac:spMk id="14" creationId="{4164DA83-E14F-9846-A6DA-B585738746FD}"/>
          </ac:spMkLst>
        </pc:spChg>
        <pc:spChg chg="add del mod">
          <ac:chgData name="Howard Spencer" userId="cc2e1cadd21c3126" providerId="LiveId" clId="{84AE4A4D-0ED8-49BB-91F7-F240E029F116}" dt="2024-07-24T17:07:58.012" v="925" actId="478"/>
          <ac:spMkLst>
            <pc:docMk/>
            <pc:sldMk cId="2954767056" sldId="257"/>
            <ac:spMk id="17" creationId="{560CDD21-1F69-B9F1-FB08-185A55B0B361}"/>
          </ac:spMkLst>
        </pc:spChg>
        <pc:spChg chg="add mod">
          <ac:chgData name="Howard Spencer" userId="cc2e1cadd21c3126" providerId="LiveId" clId="{84AE4A4D-0ED8-49BB-91F7-F240E029F116}" dt="2024-07-24T17:07:00.817" v="921" actId="13822"/>
          <ac:spMkLst>
            <pc:docMk/>
            <pc:sldMk cId="2954767056" sldId="257"/>
            <ac:spMk id="18" creationId="{F1D47760-A2AB-5C3F-D7A6-1C7421C3C5FC}"/>
          </ac:spMkLst>
        </pc:spChg>
        <pc:picChg chg="add del">
          <ac:chgData name="Howard Spencer" userId="cc2e1cadd21c3126" providerId="LiveId" clId="{84AE4A4D-0ED8-49BB-91F7-F240E029F116}" dt="2024-07-24T17:07:52.587" v="923" actId="478"/>
          <ac:picMkLst>
            <pc:docMk/>
            <pc:sldMk cId="2954767056" sldId="257"/>
            <ac:picMk id="4098" creationId="{66DCC557-68B3-48BF-81DC-9AE17C97F9AB}"/>
          </ac:picMkLst>
        </pc:picChg>
      </pc:sldChg>
      <pc:sldChg chg="modSp mod">
        <pc:chgData name="Howard Spencer" userId="cc2e1cadd21c3126" providerId="LiveId" clId="{84AE4A4D-0ED8-49BB-91F7-F240E029F116}" dt="2024-07-24T00:27:28.624" v="422" actId="1036"/>
        <pc:sldMkLst>
          <pc:docMk/>
          <pc:sldMk cId="3792225274" sldId="259"/>
        </pc:sldMkLst>
        <pc:spChg chg="mod">
          <ac:chgData name="Howard Spencer" userId="cc2e1cadd21c3126" providerId="LiveId" clId="{84AE4A4D-0ED8-49BB-91F7-F240E029F116}" dt="2024-07-24T00:27:28.624" v="422" actId="1036"/>
          <ac:spMkLst>
            <pc:docMk/>
            <pc:sldMk cId="3792225274" sldId="259"/>
            <ac:spMk id="5" creationId="{9543D2C1-B3BB-429F-A364-B1E4C1E303B9}"/>
          </ac:spMkLst>
        </pc:spChg>
      </pc:sldChg>
      <pc:sldChg chg="modSp mod">
        <pc:chgData name="Howard Spencer" userId="cc2e1cadd21c3126" providerId="LiveId" clId="{84AE4A4D-0ED8-49BB-91F7-F240E029F116}" dt="2024-07-24T00:13:33.042" v="279" actId="1038"/>
        <pc:sldMkLst>
          <pc:docMk/>
          <pc:sldMk cId="2563568856" sldId="260"/>
        </pc:sldMkLst>
        <pc:spChg chg="mod">
          <ac:chgData name="Howard Spencer" userId="cc2e1cadd21c3126" providerId="LiveId" clId="{84AE4A4D-0ED8-49BB-91F7-F240E029F116}" dt="2024-07-24T00:13:33.042" v="279" actId="1038"/>
          <ac:spMkLst>
            <pc:docMk/>
            <pc:sldMk cId="2563568856" sldId="260"/>
            <ac:spMk id="4" creationId="{BD53008B-5D71-44E6-8CD4-9C4E94F6AADF}"/>
          </ac:spMkLst>
        </pc:spChg>
        <pc:spChg chg="mod">
          <ac:chgData name="Howard Spencer" userId="cc2e1cadd21c3126" providerId="LiveId" clId="{84AE4A4D-0ED8-49BB-91F7-F240E029F116}" dt="2024-07-24T00:13:24.634" v="264" actId="1036"/>
          <ac:spMkLst>
            <pc:docMk/>
            <pc:sldMk cId="2563568856" sldId="260"/>
            <ac:spMk id="5" creationId="{0EF6FCA8-C69B-4BB9-B047-8FFE57CA7853}"/>
          </ac:spMkLst>
        </pc:spChg>
        <pc:spChg chg="mod">
          <ac:chgData name="Howard Spencer" userId="cc2e1cadd21c3126" providerId="LiveId" clId="{84AE4A4D-0ED8-49BB-91F7-F240E029F116}" dt="2024-07-24T00:12:49.275" v="241"/>
          <ac:spMkLst>
            <pc:docMk/>
            <pc:sldMk cId="2563568856" sldId="260"/>
            <ac:spMk id="1030" creationId="{51D5C61C-B7C7-4748-A519-9FF755080D0C}"/>
          </ac:spMkLst>
        </pc:spChg>
      </pc:sldChg>
      <pc:sldChg chg="addSp delSp modSp mod">
        <pc:chgData name="Howard Spencer" userId="cc2e1cadd21c3126" providerId="LiveId" clId="{84AE4A4D-0ED8-49BB-91F7-F240E029F116}" dt="2024-07-24T17:10:03.523" v="927" actId="20577"/>
        <pc:sldMkLst>
          <pc:docMk/>
          <pc:sldMk cId="3526057277" sldId="261"/>
        </pc:sldMkLst>
        <pc:spChg chg="mod topLvl">
          <ac:chgData name="Howard Spencer" userId="cc2e1cadd21c3126" providerId="LiveId" clId="{84AE4A4D-0ED8-49BB-91F7-F240E029F116}" dt="2024-07-24T00:53:07.538" v="903" actId="338"/>
          <ac:spMkLst>
            <pc:docMk/>
            <pc:sldMk cId="3526057277" sldId="261"/>
            <ac:spMk id="3" creationId="{A1F157D2-2B94-4717-8146-89B7C371413F}"/>
          </ac:spMkLst>
        </pc:spChg>
        <pc:spChg chg="mod topLvl">
          <ac:chgData name="Howard Spencer" userId="cc2e1cadd21c3126" providerId="LiveId" clId="{84AE4A4D-0ED8-49BB-91F7-F240E029F116}" dt="2024-07-24T00:53:07.538" v="903" actId="338"/>
          <ac:spMkLst>
            <pc:docMk/>
            <pc:sldMk cId="3526057277" sldId="261"/>
            <ac:spMk id="7" creationId="{60EF38EF-CF68-48C5-AE1B-B82A1B9C564C}"/>
          </ac:spMkLst>
        </pc:spChg>
        <pc:spChg chg="mod">
          <ac:chgData name="Howard Spencer" userId="cc2e1cadd21c3126" providerId="LiveId" clId="{84AE4A4D-0ED8-49BB-91F7-F240E029F116}" dt="2024-07-24T00:39:27.070" v="545" actId="1035"/>
          <ac:spMkLst>
            <pc:docMk/>
            <pc:sldMk cId="3526057277" sldId="261"/>
            <ac:spMk id="8" creationId="{E4DA73E8-BACC-4255-9F2A-D8C4FB5249E1}"/>
          </ac:spMkLst>
        </pc:spChg>
        <pc:spChg chg="mod topLvl">
          <ac:chgData name="Howard Spencer" userId="cc2e1cadd21c3126" providerId="LiveId" clId="{84AE4A4D-0ED8-49BB-91F7-F240E029F116}" dt="2024-07-24T00:53:07.538" v="903" actId="338"/>
          <ac:spMkLst>
            <pc:docMk/>
            <pc:sldMk cId="3526057277" sldId="261"/>
            <ac:spMk id="11" creationId="{051DE829-7B5B-45BF-B3B8-A7E0724D0C21}"/>
          </ac:spMkLst>
        </pc:spChg>
        <pc:spChg chg="add mod">
          <ac:chgData name="Howard Spencer" userId="cc2e1cadd21c3126" providerId="LiveId" clId="{84AE4A4D-0ED8-49BB-91F7-F240E029F116}" dt="2024-07-24T17:10:03.523" v="927" actId="20577"/>
          <ac:spMkLst>
            <pc:docMk/>
            <pc:sldMk cId="3526057277" sldId="261"/>
            <ac:spMk id="19" creationId="{4DC801CB-0050-1253-3980-1F18ABC33B7E}"/>
          </ac:spMkLst>
        </pc:spChg>
        <pc:grpChg chg="del mod topLvl">
          <ac:chgData name="Howard Spencer" userId="cc2e1cadd21c3126" providerId="LiveId" clId="{84AE4A4D-0ED8-49BB-91F7-F240E029F116}" dt="2024-07-24T00:52:25.536" v="863" actId="165"/>
          <ac:grpSpMkLst>
            <pc:docMk/>
            <pc:sldMk cId="3526057277" sldId="261"/>
            <ac:grpSpMk id="10" creationId="{70AE20D4-D7BF-49E6-ACDC-560D60047065}"/>
          </ac:grpSpMkLst>
        </pc:grpChg>
        <pc:grpChg chg="del">
          <ac:chgData name="Howard Spencer" userId="cc2e1cadd21c3126" providerId="LiveId" clId="{84AE4A4D-0ED8-49BB-91F7-F240E029F116}" dt="2024-07-24T00:51:58.268" v="862" actId="165"/>
          <ac:grpSpMkLst>
            <pc:docMk/>
            <pc:sldMk cId="3526057277" sldId="261"/>
            <ac:grpSpMk id="16" creationId="{4BC24613-91D7-4102-8042-8E986396EF6C}"/>
          </ac:grpSpMkLst>
        </pc:grpChg>
        <pc:grpChg chg="mod">
          <ac:chgData name="Howard Spencer" userId="cc2e1cadd21c3126" providerId="LiveId" clId="{84AE4A4D-0ED8-49BB-91F7-F240E029F116}" dt="2024-07-24T00:53:07.538" v="903" actId="338"/>
          <ac:grpSpMkLst>
            <pc:docMk/>
            <pc:sldMk cId="3526057277" sldId="261"/>
            <ac:grpSpMk id="20" creationId="{EF771DCF-CB7B-9B1B-4582-01102489E891}"/>
          </ac:grpSpMkLst>
        </pc:grpChg>
        <pc:grpChg chg="add mod">
          <ac:chgData name="Howard Spencer" userId="cc2e1cadd21c3126" providerId="LiveId" clId="{84AE4A4D-0ED8-49BB-91F7-F240E029F116}" dt="2024-07-24T00:53:07.538" v="903" actId="338"/>
          <ac:grpSpMkLst>
            <pc:docMk/>
            <pc:sldMk cId="3526057277" sldId="261"/>
            <ac:grpSpMk id="21" creationId="{CBC35E79-B44E-B7ED-6EDA-87152C65B802}"/>
          </ac:grpSpMkLst>
        </pc:grpChg>
        <pc:picChg chg="mod">
          <ac:chgData name="Howard Spencer" userId="cc2e1cadd21c3126" providerId="LiveId" clId="{84AE4A4D-0ED8-49BB-91F7-F240E029F116}" dt="2024-07-24T00:49:04.384" v="750" actId="1036"/>
          <ac:picMkLst>
            <pc:docMk/>
            <pc:sldMk cId="3526057277" sldId="261"/>
            <ac:picMk id="9" creationId="{AF63F516-8CB0-456B-B260-F157B40DD896}"/>
          </ac:picMkLst>
        </pc:picChg>
        <pc:cxnChg chg="mod topLvl">
          <ac:chgData name="Howard Spencer" userId="cc2e1cadd21c3126" providerId="LiveId" clId="{84AE4A4D-0ED8-49BB-91F7-F240E029F116}" dt="2024-07-24T00:53:07.538" v="903" actId="338"/>
          <ac:cxnSpMkLst>
            <pc:docMk/>
            <pc:sldMk cId="3526057277" sldId="261"/>
            <ac:cxnSpMk id="13" creationId="{8277DF48-B1B6-42D4-A411-E663D8A2BE0A}"/>
          </ac:cxnSpMkLst>
        </pc:cxnChg>
      </pc:sldChg>
      <pc:sldChg chg="modSp mod">
        <pc:chgData name="Howard Spencer" userId="cc2e1cadd21c3126" providerId="LiveId" clId="{84AE4A4D-0ED8-49BB-91F7-F240E029F116}" dt="2024-07-24T00:28:32.324" v="467" actId="14100"/>
        <pc:sldMkLst>
          <pc:docMk/>
          <pc:sldMk cId="2390875902" sldId="262"/>
        </pc:sldMkLst>
        <pc:spChg chg="mod">
          <ac:chgData name="Howard Spencer" userId="cc2e1cadd21c3126" providerId="LiveId" clId="{84AE4A4D-0ED8-49BB-91F7-F240E029F116}" dt="2024-07-24T00:20:27.089" v="357" actId="14100"/>
          <ac:spMkLst>
            <pc:docMk/>
            <pc:sldMk cId="2390875902" sldId="262"/>
            <ac:spMk id="2" creationId="{EDE57B85-8723-4F9D-816D-E51102E2E15B}"/>
          </ac:spMkLst>
        </pc:spChg>
        <pc:spChg chg="mod">
          <ac:chgData name="Howard Spencer" userId="cc2e1cadd21c3126" providerId="LiveId" clId="{84AE4A4D-0ED8-49BB-91F7-F240E029F116}" dt="2024-07-24T00:28:22.574" v="466" actId="1038"/>
          <ac:spMkLst>
            <pc:docMk/>
            <pc:sldMk cId="2390875902" sldId="262"/>
            <ac:spMk id="4" creationId="{D8992EB6-05CA-4465-A855-BF0BB4863361}"/>
          </ac:spMkLst>
        </pc:spChg>
        <pc:spChg chg="mod">
          <ac:chgData name="Howard Spencer" userId="cc2e1cadd21c3126" providerId="LiveId" clId="{84AE4A4D-0ED8-49BB-91F7-F240E029F116}" dt="2024-07-23T18:46:18.135" v="29" actId="1036"/>
          <ac:spMkLst>
            <pc:docMk/>
            <pc:sldMk cId="2390875902" sldId="262"/>
            <ac:spMk id="5" creationId="{56BAB7A7-8484-45BB-9131-0D3DA619929E}"/>
          </ac:spMkLst>
        </pc:spChg>
        <pc:spChg chg="mod">
          <ac:chgData name="Howard Spencer" userId="cc2e1cadd21c3126" providerId="LiveId" clId="{84AE4A4D-0ED8-49BB-91F7-F240E029F116}" dt="2024-07-24T00:28:12.248" v="445" actId="1035"/>
          <ac:spMkLst>
            <pc:docMk/>
            <pc:sldMk cId="2390875902" sldId="262"/>
            <ac:spMk id="3078" creationId="{05B35CDA-001D-4B92-BF27-651046D84306}"/>
          </ac:spMkLst>
        </pc:spChg>
        <pc:picChg chg="mod">
          <ac:chgData name="Howard Spencer" userId="cc2e1cadd21c3126" providerId="LiveId" clId="{84AE4A4D-0ED8-49BB-91F7-F240E029F116}" dt="2024-07-24T00:28:32.324" v="467" actId="14100"/>
          <ac:picMkLst>
            <pc:docMk/>
            <pc:sldMk cId="2390875902" sldId="262"/>
            <ac:picMk id="3074" creationId="{3E0C8A9C-E7BC-4E50-9FD9-AC6DA2B52992}"/>
          </ac:picMkLst>
        </pc:picChg>
      </pc:sldChg>
      <pc:sldChg chg="modSp mod">
        <pc:chgData name="Howard Spencer" userId="cc2e1cadd21c3126" providerId="LiveId" clId="{84AE4A4D-0ED8-49BB-91F7-F240E029F116}" dt="2024-07-24T17:29:22.649" v="1071" actId="114"/>
        <pc:sldMkLst>
          <pc:docMk/>
          <pc:sldMk cId="1453645029" sldId="263"/>
        </pc:sldMkLst>
        <pc:spChg chg="mod">
          <ac:chgData name="Howard Spencer" userId="cc2e1cadd21c3126" providerId="LiveId" clId="{84AE4A4D-0ED8-49BB-91F7-F240E029F116}" dt="2024-07-24T00:14:58.664" v="293" actId="1037"/>
          <ac:spMkLst>
            <pc:docMk/>
            <pc:sldMk cId="1453645029" sldId="263"/>
            <ac:spMk id="3" creationId="{9951DC90-2833-4417-BF67-F86758056FC0}"/>
          </ac:spMkLst>
        </pc:spChg>
        <pc:spChg chg="mod">
          <ac:chgData name="Howard Spencer" userId="cc2e1cadd21c3126" providerId="LiveId" clId="{84AE4A4D-0ED8-49BB-91F7-F240E029F116}" dt="2024-07-24T00:15:42.102" v="327" actId="1036"/>
          <ac:spMkLst>
            <pc:docMk/>
            <pc:sldMk cId="1453645029" sldId="263"/>
            <ac:spMk id="4" creationId="{7B644FAA-8B1E-4A00-AAB4-84C1D51B6E9C}"/>
          </ac:spMkLst>
        </pc:spChg>
        <pc:spChg chg="mod">
          <ac:chgData name="Howard Spencer" userId="cc2e1cadd21c3126" providerId="LiveId" clId="{84AE4A4D-0ED8-49BB-91F7-F240E029F116}" dt="2024-07-24T00:15:37.857" v="321" actId="1036"/>
          <ac:spMkLst>
            <pc:docMk/>
            <pc:sldMk cId="1453645029" sldId="263"/>
            <ac:spMk id="5" creationId="{7423EE18-C39F-440F-A3AA-4820115E6956}"/>
          </ac:spMkLst>
        </pc:spChg>
        <pc:spChg chg="mod">
          <ac:chgData name="Howard Spencer" userId="cc2e1cadd21c3126" providerId="LiveId" clId="{84AE4A4D-0ED8-49BB-91F7-F240E029F116}" dt="2024-07-24T17:29:22.649" v="1071" actId="114"/>
          <ac:spMkLst>
            <pc:docMk/>
            <pc:sldMk cId="1453645029" sldId="263"/>
            <ac:spMk id="4102" creationId="{20ECA449-8C53-43FA-9CDA-FB32E46D32A1}"/>
          </ac:spMkLst>
        </pc:spChg>
        <pc:picChg chg="mod">
          <ac:chgData name="Howard Spencer" userId="cc2e1cadd21c3126" providerId="LiveId" clId="{84AE4A4D-0ED8-49BB-91F7-F240E029F116}" dt="2024-07-24T00:14:50.661" v="289" actId="1037"/>
          <ac:picMkLst>
            <pc:docMk/>
            <pc:sldMk cId="1453645029" sldId="263"/>
            <ac:picMk id="4098" creationId="{8CBFCFA2-B4B5-461F-A87A-B39E9D7BA77F}"/>
          </ac:picMkLst>
        </pc:picChg>
      </pc:sldChg>
      <pc:sldChg chg="modSp mod">
        <pc:chgData name="Howard Spencer" userId="cc2e1cadd21c3126" providerId="LiveId" clId="{84AE4A4D-0ED8-49BB-91F7-F240E029F116}" dt="2024-07-24T17:32:04.334" v="1088"/>
        <pc:sldMkLst>
          <pc:docMk/>
          <pc:sldMk cId="507294555" sldId="264"/>
        </pc:sldMkLst>
        <pc:spChg chg="mod">
          <ac:chgData name="Howard Spencer" userId="cc2e1cadd21c3126" providerId="LiveId" clId="{84AE4A4D-0ED8-49BB-91F7-F240E029F116}" dt="2024-07-24T00:37:57.612" v="533" actId="14100"/>
          <ac:spMkLst>
            <pc:docMk/>
            <pc:sldMk cId="507294555" sldId="264"/>
            <ac:spMk id="2" creationId="{2E7742DC-59E2-41AD-91B2-BC3FF0E0EAAF}"/>
          </ac:spMkLst>
        </pc:spChg>
        <pc:spChg chg="mod">
          <ac:chgData name="Howard Spencer" userId="cc2e1cadd21c3126" providerId="LiveId" clId="{84AE4A4D-0ED8-49BB-91F7-F240E029F116}" dt="2024-07-24T17:32:04.334" v="1088"/>
          <ac:spMkLst>
            <pc:docMk/>
            <pc:sldMk cId="507294555" sldId="264"/>
            <ac:spMk id="3" creationId="{727F0CDD-1338-43DA-BBE0-73C109DDA6D6}"/>
          </ac:spMkLst>
        </pc:spChg>
        <pc:spChg chg="mod">
          <ac:chgData name="Howard Spencer" userId="cc2e1cadd21c3126" providerId="LiveId" clId="{84AE4A4D-0ED8-49BB-91F7-F240E029F116}" dt="2024-07-24T00:15:52.408" v="338" actId="1036"/>
          <ac:spMkLst>
            <pc:docMk/>
            <pc:sldMk cId="507294555" sldId="264"/>
            <ac:spMk id="5" creationId="{F7997C61-126F-42E7-98BA-01DA9FF49FD8}"/>
          </ac:spMkLst>
        </pc:spChg>
      </pc:sldChg>
      <pc:sldChg chg="modSp">
        <pc:chgData name="Howard Spencer" userId="cc2e1cadd21c3126" providerId="LiveId" clId="{84AE4A4D-0ED8-49BB-91F7-F240E029F116}" dt="2024-07-24T00:29:06.887" v="470" actId="115"/>
        <pc:sldMkLst>
          <pc:docMk/>
          <pc:sldMk cId="1727488081" sldId="265"/>
        </pc:sldMkLst>
        <pc:spChg chg="mod">
          <ac:chgData name="Howard Spencer" userId="cc2e1cadd21c3126" providerId="LiveId" clId="{84AE4A4D-0ED8-49BB-91F7-F240E029F116}" dt="2024-07-24T00:29:06.887" v="470" actId="115"/>
          <ac:spMkLst>
            <pc:docMk/>
            <pc:sldMk cId="1727488081" sldId="265"/>
            <ac:spMk id="3" creationId="{1E0185BB-30ED-4B70-92AA-7AEACD0E7373}"/>
          </ac:spMkLst>
        </pc:spChg>
      </pc:sldChg>
      <pc:sldChg chg="modSp mod modNotes">
        <pc:chgData name="Howard Spencer" userId="cc2e1cadd21c3126" providerId="LiveId" clId="{84AE4A4D-0ED8-49BB-91F7-F240E029F116}" dt="2024-07-24T00:41:36.206" v="552" actId="6549"/>
        <pc:sldMkLst>
          <pc:docMk/>
          <pc:sldMk cId="2334077690" sldId="266"/>
        </pc:sldMkLst>
        <pc:spChg chg="mod">
          <ac:chgData name="Howard Spencer" userId="cc2e1cadd21c3126" providerId="LiveId" clId="{84AE4A4D-0ED8-49BB-91F7-F240E029F116}" dt="2024-07-24T00:29:37.497" v="472"/>
          <ac:spMkLst>
            <pc:docMk/>
            <pc:sldMk cId="2334077690" sldId="266"/>
            <ac:spMk id="3" creationId="{1A0FB066-9358-408E-9BCB-46D3A0F86EF0}"/>
          </ac:spMkLst>
        </pc:spChg>
        <pc:spChg chg="mod">
          <ac:chgData name="Howard Spencer" userId="cc2e1cadd21c3126" providerId="LiveId" clId="{84AE4A4D-0ED8-49BB-91F7-F240E029F116}" dt="2024-07-24T00:29:53.601" v="482" actId="1036"/>
          <ac:spMkLst>
            <pc:docMk/>
            <pc:sldMk cId="2334077690" sldId="266"/>
            <ac:spMk id="5" creationId="{18CEF9E7-075C-4DCB-B9D0-93F19614EDB1}"/>
          </ac:spMkLst>
        </pc:spChg>
      </pc:sldChg>
      <pc:sldChg chg="modSp mod">
        <pc:chgData name="Howard Spencer" userId="cc2e1cadd21c3126" providerId="LiveId" clId="{84AE4A4D-0ED8-49BB-91F7-F240E029F116}" dt="2024-07-24T00:21:27.547" v="359" actId="1035"/>
        <pc:sldMkLst>
          <pc:docMk/>
          <pc:sldMk cId="1651901017" sldId="267"/>
        </pc:sldMkLst>
        <pc:spChg chg="mod">
          <ac:chgData name="Howard Spencer" userId="cc2e1cadd21c3126" providerId="LiveId" clId="{84AE4A4D-0ED8-49BB-91F7-F240E029F116}" dt="2024-07-24T00:21:27.547" v="359" actId="1035"/>
          <ac:spMkLst>
            <pc:docMk/>
            <pc:sldMk cId="1651901017" sldId="267"/>
            <ac:spMk id="3" creationId="{525BD11C-6F65-4215-8E00-9C3DAD3CF724}"/>
          </ac:spMkLst>
        </pc:spChg>
        <pc:spChg chg="mod">
          <ac:chgData name="Howard Spencer" userId="cc2e1cadd21c3126" providerId="LiveId" clId="{84AE4A4D-0ED8-49BB-91F7-F240E029F116}" dt="2024-07-23T18:56:07.049" v="199" actId="1036"/>
          <ac:spMkLst>
            <pc:docMk/>
            <pc:sldMk cId="1651901017" sldId="267"/>
            <ac:spMk id="7" creationId="{B167657D-AD13-42AC-BF37-45E52C5F5B25}"/>
          </ac:spMkLst>
        </pc:spChg>
      </pc:sldChg>
      <pc:sldChg chg="modSp mod">
        <pc:chgData name="Howard Spencer" userId="cc2e1cadd21c3126" providerId="LiveId" clId="{84AE4A4D-0ED8-49BB-91F7-F240E029F116}" dt="2024-07-24T00:31:28.373" v="491" actId="6549"/>
        <pc:sldMkLst>
          <pc:docMk/>
          <pc:sldMk cId="2054110217" sldId="268"/>
        </pc:sldMkLst>
        <pc:spChg chg="mod">
          <ac:chgData name="Howard Spencer" userId="cc2e1cadd21c3126" providerId="LiveId" clId="{84AE4A4D-0ED8-49BB-91F7-F240E029F116}" dt="2024-07-24T00:22:08.288" v="373" actId="1036"/>
          <ac:spMkLst>
            <pc:docMk/>
            <pc:sldMk cId="2054110217" sldId="268"/>
            <ac:spMk id="5" creationId="{D445DFAA-6DD4-4E06-BFF1-D37883B8DE9A}"/>
          </ac:spMkLst>
        </pc:spChg>
        <pc:spChg chg="mod">
          <ac:chgData name="Howard Spencer" userId="cc2e1cadd21c3126" providerId="LiveId" clId="{84AE4A4D-0ED8-49BB-91F7-F240E029F116}" dt="2024-07-24T00:31:28.373" v="491" actId="6549"/>
          <ac:spMkLst>
            <pc:docMk/>
            <pc:sldMk cId="2054110217" sldId="268"/>
            <ac:spMk id="13" creationId="{8CED92E5-701F-4B1A-B705-392F5226E06A}"/>
          </ac:spMkLst>
        </pc:spChg>
        <pc:spChg chg="mod">
          <ac:chgData name="Howard Spencer" userId="cc2e1cadd21c3126" providerId="LiveId" clId="{84AE4A4D-0ED8-49BB-91F7-F240E029F116}" dt="2024-07-24T00:30:46.712" v="485" actId="403"/>
          <ac:spMkLst>
            <pc:docMk/>
            <pc:sldMk cId="2054110217" sldId="268"/>
            <ac:spMk id="5130" creationId="{D5AC99E2-E426-4771-BFDB-B866246DD149}"/>
          </ac:spMkLst>
        </pc:spChg>
      </pc:sldChg>
      <pc:sldChg chg="modSp mod">
        <pc:chgData name="Howard Spencer" userId="cc2e1cadd21c3126" providerId="LiveId" clId="{84AE4A4D-0ED8-49BB-91F7-F240E029F116}" dt="2024-07-24T00:19:09.279" v="352" actId="1036"/>
        <pc:sldMkLst>
          <pc:docMk/>
          <pc:sldMk cId="1045600388" sldId="269"/>
        </pc:sldMkLst>
        <pc:spChg chg="mod">
          <ac:chgData name="Howard Spencer" userId="cc2e1cadd21c3126" providerId="LiveId" clId="{84AE4A4D-0ED8-49BB-91F7-F240E029F116}" dt="2024-07-24T00:19:09.279" v="352" actId="1036"/>
          <ac:spMkLst>
            <pc:docMk/>
            <pc:sldMk cId="1045600388" sldId="269"/>
            <ac:spMk id="5" creationId="{9107D3AA-BC78-46FC-8F5E-F3B9E4B8D6F4}"/>
          </ac:spMkLst>
        </pc:spChg>
      </pc:sldChg>
      <pc:sldChg chg="modSp mod">
        <pc:chgData name="Howard Spencer" userId="cc2e1cadd21c3126" providerId="LiveId" clId="{84AE4A4D-0ED8-49BB-91F7-F240E029F116}" dt="2024-07-24T17:25:39.410" v="1016" actId="114"/>
        <pc:sldMkLst>
          <pc:docMk/>
          <pc:sldMk cId="371597625" sldId="270"/>
        </pc:sldMkLst>
        <pc:spChg chg="mod">
          <ac:chgData name="Howard Spencer" userId="cc2e1cadd21c3126" providerId="LiveId" clId="{84AE4A4D-0ED8-49BB-91F7-F240E029F116}" dt="2024-07-24T17:25:39.410" v="1016" actId="114"/>
          <ac:spMkLst>
            <pc:docMk/>
            <pc:sldMk cId="371597625" sldId="270"/>
            <ac:spMk id="3" creationId="{07366D02-2C31-48E6-BA0B-6FB0B5E303FF}"/>
          </ac:spMkLst>
        </pc:spChg>
        <pc:spChg chg="mod">
          <ac:chgData name="Howard Spencer" userId="cc2e1cadd21c3126" providerId="LiveId" clId="{84AE4A4D-0ED8-49BB-91F7-F240E029F116}" dt="2024-07-24T00:22:14.126" v="376" actId="1036"/>
          <ac:spMkLst>
            <pc:docMk/>
            <pc:sldMk cId="371597625" sldId="270"/>
            <ac:spMk id="5" creationId="{0724B774-73CE-4025-83A5-5D4169E97454}"/>
          </ac:spMkLst>
        </pc:spChg>
      </pc:sldChg>
      <pc:sldChg chg="modSp mod">
        <pc:chgData name="Howard Spencer" userId="cc2e1cadd21c3126" providerId="LiveId" clId="{84AE4A4D-0ED8-49BB-91F7-F240E029F116}" dt="2024-07-24T00:26:34.296" v="412" actId="403"/>
        <pc:sldMkLst>
          <pc:docMk/>
          <pc:sldMk cId="2110412832" sldId="271"/>
        </pc:sldMkLst>
        <pc:spChg chg="mod">
          <ac:chgData name="Howard Spencer" userId="cc2e1cadd21c3126" providerId="LiveId" clId="{84AE4A4D-0ED8-49BB-91F7-F240E029F116}" dt="2024-07-24T00:26:34.296" v="412" actId="403"/>
          <ac:spMkLst>
            <pc:docMk/>
            <pc:sldMk cId="2110412832" sldId="271"/>
            <ac:spMk id="3" creationId="{46A1451B-A6D2-49EF-AE0C-7345A8982091}"/>
          </ac:spMkLst>
        </pc:spChg>
        <pc:spChg chg="mod">
          <ac:chgData name="Howard Spencer" userId="cc2e1cadd21c3126" providerId="LiveId" clId="{84AE4A4D-0ED8-49BB-91F7-F240E029F116}" dt="2024-07-24T00:18:49.318" v="351" actId="1036"/>
          <ac:spMkLst>
            <pc:docMk/>
            <pc:sldMk cId="2110412832" sldId="271"/>
            <ac:spMk id="5" creationId="{57F82C09-9BCB-42EA-A961-BA3621E77D53}"/>
          </ac:spMkLst>
        </pc:spChg>
      </pc:sldChg>
      <pc:sldChg chg="modSp mod">
        <pc:chgData name="Howard Spencer" userId="cc2e1cadd21c3126" providerId="LiveId" clId="{84AE4A4D-0ED8-49BB-91F7-F240E029F116}" dt="2024-07-24T00:30:13.020" v="484" actId="114"/>
        <pc:sldMkLst>
          <pc:docMk/>
          <pc:sldMk cId="3646050213" sldId="272"/>
        </pc:sldMkLst>
        <pc:spChg chg="mod">
          <ac:chgData name="Howard Spencer" userId="cc2e1cadd21c3126" providerId="LiveId" clId="{84AE4A4D-0ED8-49BB-91F7-F240E029F116}" dt="2024-07-24T00:30:13.020" v="484" actId="114"/>
          <ac:spMkLst>
            <pc:docMk/>
            <pc:sldMk cId="3646050213" sldId="272"/>
            <ac:spMk id="3" creationId="{E6B7E353-A6BC-4ADE-80A0-4CDFD8ABF878}"/>
          </ac:spMkLst>
        </pc:spChg>
        <pc:spChg chg="mod">
          <ac:chgData name="Howard Spencer" userId="cc2e1cadd21c3126" providerId="LiveId" clId="{84AE4A4D-0ED8-49BB-91F7-F240E029F116}" dt="2024-07-23T18:51:26.724" v="73" actId="1037"/>
          <ac:spMkLst>
            <pc:docMk/>
            <pc:sldMk cId="3646050213" sldId="272"/>
            <ac:spMk id="7" creationId="{0A1B8CE1-611F-4885-9532-8F7C8D5E6DD0}"/>
          </ac:spMkLst>
        </pc:spChg>
      </pc:sldChg>
      <pc:sldChg chg="modSp mod">
        <pc:chgData name="Howard Spencer" userId="cc2e1cadd21c3126" providerId="LiveId" clId="{84AE4A4D-0ED8-49BB-91F7-F240E029F116}" dt="2024-07-24T17:27:45.004" v="1061" actId="1035"/>
        <pc:sldMkLst>
          <pc:docMk/>
          <pc:sldMk cId="2032096034" sldId="273"/>
        </pc:sldMkLst>
        <pc:spChg chg="mod">
          <ac:chgData name="Howard Spencer" userId="cc2e1cadd21c3126" providerId="LiveId" clId="{84AE4A4D-0ED8-49BB-91F7-F240E029F116}" dt="2024-07-24T17:26:36.856" v="1024" actId="20577"/>
          <ac:spMkLst>
            <pc:docMk/>
            <pc:sldMk cId="2032096034" sldId="273"/>
            <ac:spMk id="2" creationId="{E053456E-8D8E-4549-A628-0844D5B65DA0}"/>
          </ac:spMkLst>
        </pc:spChg>
        <pc:spChg chg="mod">
          <ac:chgData name="Howard Spencer" userId="cc2e1cadd21c3126" providerId="LiveId" clId="{84AE4A4D-0ED8-49BB-91F7-F240E029F116}" dt="2024-07-24T17:27:32.232" v="1040" actId="113"/>
          <ac:spMkLst>
            <pc:docMk/>
            <pc:sldMk cId="2032096034" sldId="273"/>
            <ac:spMk id="3" creationId="{6AFA4AF6-10C6-450D-B76A-929704E3AF2C}"/>
          </ac:spMkLst>
        </pc:spChg>
        <pc:spChg chg="mod">
          <ac:chgData name="Howard Spencer" userId="cc2e1cadd21c3126" providerId="LiveId" clId="{84AE4A4D-0ED8-49BB-91F7-F240E029F116}" dt="2024-07-24T17:27:45.004" v="1061" actId="1035"/>
          <ac:spMkLst>
            <pc:docMk/>
            <pc:sldMk cId="2032096034" sldId="273"/>
            <ac:spMk id="7" creationId="{B9991D48-DB04-4B4F-B18D-4EA49BD20546}"/>
          </ac:spMkLst>
        </pc:spChg>
      </pc:sldChg>
      <pc:sldChg chg="modSp mod">
        <pc:chgData name="Howard Spencer" userId="cc2e1cadd21c3126" providerId="LiveId" clId="{84AE4A4D-0ED8-49BB-91F7-F240E029F116}" dt="2024-07-24T17:16:49.610" v="1005" actId="207"/>
        <pc:sldMkLst>
          <pc:docMk/>
          <pc:sldMk cId="2838501773" sldId="274"/>
        </pc:sldMkLst>
        <pc:spChg chg="mod">
          <ac:chgData name="Howard Spencer" userId="cc2e1cadd21c3126" providerId="LiveId" clId="{84AE4A4D-0ED8-49BB-91F7-F240E029F116}" dt="2024-07-24T17:16:04.946" v="998" actId="1035"/>
          <ac:spMkLst>
            <pc:docMk/>
            <pc:sldMk cId="2838501773" sldId="274"/>
            <ac:spMk id="2" creationId="{518C8C91-8684-F50C-40B0-040C9AA29284}"/>
          </ac:spMkLst>
        </pc:spChg>
        <pc:spChg chg="mod">
          <ac:chgData name="Howard Spencer" userId="cc2e1cadd21c3126" providerId="LiveId" clId="{84AE4A4D-0ED8-49BB-91F7-F240E029F116}" dt="2024-07-24T17:16:13.160" v="1000" actId="14100"/>
          <ac:spMkLst>
            <pc:docMk/>
            <pc:sldMk cId="2838501773" sldId="274"/>
            <ac:spMk id="3" creationId="{4D7E29BD-944D-2EE7-A4FF-DAE4A5E76280}"/>
          </ac:spMkLst>
        </pc:spChg>
        <pc:spChg chg="mod">
          <ac:chgData name="Howard Spencer" userId="cc2e1cadd21c3126" providerId="LiveId" clId="{84AE4A4D-0ED8-49BB-91F7-F240E029F116}" dt="2024-07-24T17:15:18.786" v="981" actId="1036"/>
          <ac:spMkLst>
            <pc:docMk/>
            <pc:sldMk cId="2838501773" sldId="274"/>
            <ac:spMk id="4" creationId="{A65B871B-2FC9-D056-C53C-7497E015AC08}"/>
          </ac:spMkLst>
        </pc:spChg>
        <pc:spChg chg="mod">
          <ac:chgData name="Howard Spencer" userId="cc2e1cadd21c3126" providerId="LiveId" clId="{84AE4A4D-0ED8-49BB-91F7-F240E029F116}" dt="2024-07-24T17:15:13.162" v="971" actId="1036"/>
          <ac:spMkLst>
            <pc:docMk/>
            <pc:sldMk cId="2838501773" sldId="274"/>
            <ac:spMk id="5" creationId="{E27FB9FA-E072-50BA-9648-77BAD971E951}"/>
          </ac:spMkLst>
        </pc:spChg>
        <pc:spChg chg="mod">
          <ac:chgData name="Howard Spencer" userId="cc2e1cadd21c3126" providerId="LiveId" clId="{84AE4A4D-0ED8-49BB-91F7-F240E029F116}" dt="2024-07-24T17:16:49.610" v="1005" actId="207"/>
          <ac:spMkLst>
            <pc:docMk/>
            <pc:sldMk cId="2838501773" sldId="274"/>
            <ac:spMk id="10" creationId="{3842B4CC-F0C5-9B59-B68D-B3032666170D}"/>
          </ac:spMkLst>
        </pc:spChg>
        <pc:picChg chg="mod">
          <ac:chgData name="Howard Spencer" userId="cc2e1cadd21c3126" providerId="LiveId" clId="{84AE4A4D-0ED8-49BB-91F7-F240E029F116}" dt="2024-07-24T17:15:54.126" v="983" actId="1076"/>
          <ac:picMkLst>
            <pc:docMk/>
            <pc:sldMk cId="2838501773" sldId="274"/>
            <ac:picMk id="1026" creationId="{BD2FA35C-32DD-BF60-646E-C9AFC6CFE57A}"/>
          </ac:picMkLst>
        </pc:picChg>
      </pc:sldChg>
      <pc:sldChg chg="modNotes">
        <pc:chgData name="Howard Spencer" userId="cc2e1cadd21c3126" providerId="LiveId" clId="{84AE4A4D-0ED8-49BB-91F7-F240E029F116}" dt="2024-07-23T18:41:08.378" v="3" actId="20577"/>
        <pc:sldMkLst>
          <pc:docMk/>
          <pc:sldMk cId="4003750478" sldId="276"/>
        </pc:sldMkLst>
      </pc:sldChg>
    </pc:docChg>
  </pc:docChgLst>
  <pc:docChgLst>
    <pc:chgData name="Howard Spencer" userId="cc2e1cadd21c3126" providerId="LiveId" clId="{0F2F9D01-73A0-4CD8-96CE-016717FF109D}"/>
    <pc:docChg chg="custSel modSld">
      <pc:chgData name="Howard Spencer" userId="cc2e1cadd21c3126" providerId="LiveId" clId="{0F2F9D01-73A0-4CD8-96CE-016717FF109D}" dt="2024-06-26T06:57:04.426" v="858" actId="1037"/>
      <pc:docMkLst>
        <pc:docMk/>
      </pc:docMkLst>
      <pc:sldChg chg="modSp modNotes">
        <pc:chgData name="Howard Spencer" userId="cc2e1cadd21c3126" providerId="LiveId" clId="{0F2F9D01-73A0-4CD8-96CE-016717FF109D}" dt="2024-06-26T06:39:11.206" v="608" actId="20577"/>
        <pc:sldMkLst>
          <pc:docMk/>
          <pc:sldMk cId="1827658798" sldId="256"/>
        </pc:sldMkLst>
        <pc:spChg chg="mod">
          <ac:chgData name="Howard Spencer" userId="cc2e1cadd21c3126" providerId="LiveId" clId="{0F2F9D01-73A0-4CD8-96CE-016717FF109D}" dt="2024-06-26T06:01:44.204" v="114"/>
          <ac:spMkLst>
            <pc:docMk/>
            <pc:sldMk cId="1827658798" sldId="256"/>
            <ac:spMk id="3" creationId="{32DD37D9-5AFD-4DDF-B2D0-74313F650A85}"/>
          </ac:spMkLst>
        </pc:spChg>
        <pc:spChg chg="mod">
          <ac:chgData name="Howard Spencer" userId="cc2e1cadd21c3126" providerId="LiveId" clId="{0F2F9D01-73A0-4CD8-96CE-016717FF109D}" dt="2024-06-26T05:32:38.875" v="15" actId="6549"/>
          <ac:spMkLst>
            <pc:docMk/>
            <pc:sldMk cId="1827658798" sldId="256"/>
            <ac:spMk id="5" creationId="{C2FD6179-A0C1-4EBE-BF4A-EF8E64599D53}"/>
          </ac:spMkLst>
        </pc:spChg>
      </pc:sldChg>
      <pc:sldChg chg="modSp mod">
        <pc:chgData name="Howard Spencer" userId="cc2e1cadd21c3126" providerId="LiveId" clId="{0F2F9D01-73A0-4CD8-96CE-016717FF109D}" dt="2024-06-26T06:03:57.231" v="116" actId="207"/>
        <pc:sldMkLst>
          <pc:docMk/>
          <pc:sldMk cId="2954767056" sldId="257"/>
        </pc:sldMkLst>
        <pc:spChg chg="mod">
          <ac:chgData name="Howard Spencer" userId="cc2e1cadd21c3126" providerId="LiveId" clId="{0F2F9D01-73A0-4CD8-96CE-016717FF109D}" dt="2024-06-26T06:03:57.231" v="116" actId="207"/>
          <ac:spMkLst>
            <pc:docMk/>
            <pc:sldMk cId="2954767056" sldId="257"/>
            <ac:spMk id="12" creationId="{8A192B1C-8181-4C70-9918-C69D5626C851}"/>
          </ac:spMkLst>
        </pc:spChg>
      </pc:sldChg>
      <pc:sldChg chg="addSp modSp mod modNotes">
        <pc:chgData name="Howard Spencer" userId="cc2e1cadd21c3126" providerId="LiveId" clId="{0F2F9D01-73A0-4CD8-96CE-016717FF109D}" dt="2024-06-26T06:51:44.595" v="667" actId="1035"/>
        <pc:sldMkLst>
          <pc:docMk/>
          <pc:sldMk cId="3792225274" sldId="259"/>
        </pc:sldMkLst>
        <pc:picChg chg="mod">
          <ac:chgData name="Howard Spencer" userId="cc2e1cadd21c3126" providerId="LiveId" clId="{0F2F9D01-73A0-4CD8-96CE-016717FF109D}" dt="2024-06-26T06:51:44.595" v="667" actId="1035"/>
          <ac:picMkLst>
            <pc:docMk/>
            <pc:sldMk cId="3792225274" sldId="259"/>
            <ac:picMk id="3074" creationId="{7B5C342B-5230-4620-BD2F-64AA7D0D9184}"/>
          </ac:picMkLst>
        </pc:picChg>
        <pc:cxnChg chg="add mod">
          <ac:chgData name="Howard Spencer" userId="cc2e1cadd21c3126" providerId="LiveId" clId="{0F2F9D01-73A0-4CD8-96CE-016717FF109D}" dt="2024-06-26T05:49:03.612" v="21" actId="692"/>
          <ac:cxnSpMkLst>
            <pc:docMk/>
            <pc:sldMk cId="3792225274" sldId="259"/>
            <ac:cxnSpMk id="12" creationId="{9656A38D-6A24-5CE8-4F2F-D22B9927138E}"/>
          </ac:cxnSpMkLst>
        </pc:cxnChg>
      </pc:sldChg>
      <pc:sldChg chg="modSp mod">
        <pc:chgData name="Howard Spencer" userId="cc2e1cadd21c3126" providerId="LiveId" clId="{0F2F9D01-73A0-4CD8-96CE-016717FF109D}" dt="2024-06-26T06:57:04.426" v="858" actId="1037"/>
        <pc:sldMkLst>
          <pc:docMk/>
          <pc:sldMk cId="2563568856" sldId="260"/>
        </pc:sldMkLst>
        <pc:spChg chg="mod">
          <ac:chgData name="Howard Spencer" userId="cc2e1cadd21c3126" providerId="LiveId" clId="{0F2F9D01-73A0-4CD8-96CE-016717FF109D}" dt="2024-06-26T06:57:04.426" v="858" actId="1037"/>
          <ac:spMkLst>
            <pc:docMk/>
            <pc:sldMk cId="2563568856" sldId="260"/>
            <ac:spMk id="3" creationId="{7B79BC76-0773-4178-9702-96A0FA7B6307}"/>
          </ac:spMkLst>
        </pc:spChg>
        <pc:spChg chg="mod">
          <ac:chgData name="Howard Spencer" userId="cc2e1cadd21c3126" providerId="LiveId" clId="{0F2F9D01-73A0-4CD8-96CE-016717FF109D}" dt="2024-06-26T06:56:43.736" v="811" actId="113"/>
          <ac:spMkLst>
            <pc:docMk/>
            <pc:sldMk cId="2563568856" sldId="260"/>
            <ac:spMk id="1030" creationId="{51D5C61C-B7C7-4748-A519-9FF755080D0C}"/>
          </ac:spMkLst>
        </pc:spChg>
        <pc:grpChg chg="mod">
          <ac:chgData name="Howard Spencer" userId="cc2e1cadd21c3126" providerId="LiveId" clId="{0F2F9D01-73A0-4CD8-96CE-016717FF109D}" dt="2024-06-26T06:54:32.893" v="764" actId="1037"/>
          <ac:grpSpMkLst>
            <pc:docMk/>
            <pc:sldMk cId="2563568856" sldId="260"/>
            <ac:grpSpMk id="12" creationId="{F795305C-26EC-4DBB-9F2F-4C7DEB3CC1C2}"/>
          </ac:grpSpMkLst>
        </pc:grpChg>
        <pc:picChg chg="mod">
          <ac:chgData name="Howard Spencer" userId="cc2e1cadd21c3126" providerId="LiveId" clId="{0F2F9D01-73A0-4CD8-96CE-016717FF109D}" dt="2024-06-26T06:54:38.118" v="774" actId="1037"/>
          <ac:picMkLst>
            <pc:docMk/>
            <pc:sldMk cId="2563568856" sldId="260"/>
            <ac:picMk id="9" creationId="{80D847BE-0E93-4B7E-93B4-297AB889020B}"/>
          </ac:picMkLst>
        </pc:picChg>
      </pc:sldChg>
      <pc:sldChg chg="modSp mod">
        <pc:chgData name="Howard Spencer" userId="cc2e1cadd21c3126" providerId="LiveId" clId="{0F2F9D01-73A0-4CD8-96CE-016717FF109D}" dt="2024-06-26T06:15:45.336" v="254"/>
        <pc:sldMkLst>
          <pc:docMk/>
          <pc:sldMk cId="2390875902" sldId="262"/>
        </pc:sldMkLst>
        <pc:spChg chg="mod">
          <ac:chgData name="Howard Spencer" userId="cc2e1cadd21c3126" providerId="LiveId" clId="{0F2F9D01-73A0-4CD8-96CE-016717FF109D}" dt="2024-06-26T06:15:45.336" v="254"/>
          <ac:spMkLst>
            <pc:docMk/>
            <pc:sldMk cId="2390875902" sldId="262"/>
            <ac:spMk id="3078" creationId="{05B35CDA-001D-4B92-BF27-651046D84306}"/>
          </ac:spMkLst>
        </pc:spChg>
      </pc:sldChg>
      <pc:sldChg chg="modSp mod modNotes">
        <pc:chgData name="Howard Spencer" userId="cc2e1cadd21c3126" providerId="LiveId" clId="{0F2F9D01-73A0-4CD8-96CE-016717FF109D}" dt="2024-06-26T06:42:04.783" v="614" actId="6549"/>
        <pc:sldMkLst>
          <pc:docMk/>
          <pc:sldMk cId="1453645029" sldId="263"/>
        </pc:sldMkLst>
        <pc:spChg chg="mod">
          <ac:chgData name="Howard Spencer" userId="cc2e1cadd21c3126" providerId="LiveId" clId="{0F2F9D01-73A0-4CD8-96CE-016717FF109D}" dt="2024-06-26T06:08:22.009" v="202" actId="1035"/>
          <ac:spMkLst>
            <pc:docMk/>
            <pc:sldMk cId="1453645029" sldId="263"/>
            <ac:spMk id="7" creationId="{02AC2C66-49B0-4892-80AF-613195B42EC4}"/>
          </ac:spMkLst>
        </pc:spChg>
        <pc:spChg chg="mod">
          <ac:chgData name="Howard Spencer" userId="cc2e1cadd21c3126" providerId="LiveId" clId="{0F2F9D01-73A0-4CD8-96CE-016717FF109D}" dt="2024-06-26T06:08:13.555" v="171" actId="20577"/>
          <ac:spMkLst>
            <pc:docMk/>
            <pc:sldMk cId="1453645029" sldId="263"/>
            <ac:spMk id="4102" creationId="{20ECA449-8C53-43FA-9CDA-FB32E46D32A1}"/>
          </ac:spMkLst>
        </pc:spChg>
      </pc:sldChg>
      <pc:sldChg chg="modSp mod modNotes">
        <pc:chgData name="Howard Spencer" userId="cc2e1cadd21c3126" providerId="LiveId" clId="{0F2F9D01-73A0-4CD8-96CE-016717FF109D}" dt="2024-06-26T06:42:45.634" v="615" actId="6549"/>
        <pc:sldMkLst>
          <pc:docMk/>
          <pc:sldMk cId="507294555" sldId="264"/>
        </pc:sldMkLst>
        <pc:spChg chg="mod">
          <ac:chgData name="Howard Spencer" userId="cc2e1cadd21c3126" providerId="LiveId" clId="{0F2F9D01-73A0-4CD8-96CE-016717FF109D}" dt="2024-06-26T06:09:47.734" v="222" actId="20577"/>
          <ac:spMkLst>
            <pc:docMk/>
            <pc:sldMk cId="507294555" sldId="264"/>
            <ac:spMk id="3" creationId="{727F0CDD-1338-43DA-BBE0-73C109DDA6D6}"/>
          </ac:spMkLst>
        </pc:spChg>
      </pc:sldChg>
      <pc:sldChg chg="modSp mod">
        <pc:chgData name="Howard Spencer" userId="cc2e1cadd21c3126" providerId="LiveId" clId="{0F2F9D01-73A0-4CD8-96CE-016717FF109D}" dt="2024-06-26T06:19:18.162" v="321" actId="1036"/>
        <pc:sldMkLst>
          <pc:docMk/>
          <pc:sldMk cId="1727488081" sldId="265"/>
        </pc:sldMkLst>
        <pc:spChg chg="mod">
          <ac:chgData name="Howard Spencer" userId="cc2e1cadd21c3126" providerId="LiveId" clId="{0F2F9D01-73A0-4CD8-96CE-016717FF109D}" dt="2024-06-26T06:19:09.964" v="288"/>
          <ac:spMkLst>
            <pc:docMk/>
            <pc:sldMk cId="1727488081" sldId="265"/>
            <ac:spMk id="3" creationId="{1E0185BB-30ED-4B70-92AA-7AEACD0E7373}"/>
          </ac:spMkLst>
        </pc:spChg>
        <pc:spChg chg="mod">
          <ac:chgData name="Howard Spencer" userId="cc2e1cadd21c3126" providerId="LiveId" clId="{0F2F9D01-73A0-4CD8-96CE-016717FF109D}" dt="2024-06-26T06:19:18.162" v="321" actId="1036"/>
          <ac:spMkLst>
            <pc:docMk/>
            <pc:sldMk cId="1727488081" sldId="265"/>
            <ac:spMk id="8" creationId="{9F79A084-2B20-43F9-935A-0404DEF584D2}"/>
          </ac:spMkLst>
        </pc:spChg>
      </pc:sldChg>
      <pc:sldChg chg="modSp mod">
        <pc:chgData name="Howard Spencer" userId="cc2e1cadd21c3126" providerId="LiveId" clId="{0F2F9D01-73A0-4CD8-96CE-016717FF109D}" dt="2024-06-26T06:21:27.018" v="391"/>
        <pc:sldMkLst>
          <pc:docMk/>
          <pc:sldMk cId="2334077690" sldId="266"/>
        </pc:sldMkLst>
        <pc:spChg chg="mod">
          <ac:chgData name="Howard Spencer" userId="cc2e1cadd21c3126" providerId="LiveId" clId="{0F2F9D01-73A0-4CD8-96CE-016717FF109D}" dt="2024-06-26T06:21:27.018" v="391"/>
          <ac:spMkLst>
            <pc:docMk/>
            <pc:sldMk cId="2334077690" sldId="266"/>
            <ac:spMk id="3" creationId="{1A0FB066-9358-408E-9BCB-46D3A0F86EF0}"/>
          </ac:spMkLst>
        </pc:spChg>
        <pc:spChg chg="mod">
          <ac:chgData name="Howard Spencer" userId="cc2e1cadd21c3126" providerId="LiveId" clId="{0F2F9D01-73A0-4CD8-96CE-016717FF109D}" dt="2024-06-26T06:20:44.764" v="389" actId="1035"/>
          <ac:spMkLst>
            <pc:docMk/>
            <pc:sldMk cId="2334077690" sldId="266"/>
            <ac:spMk id="8" creationId="{34B051F3-6226-49AF-A501-FF945A315289}"/>
          </ac:spMkLst>
        </pc:spChg>
      </pc:sldChg>
      <pc:sldChg chg="modSp mod">
        <pc:chgData name="Howard Spencer" userId="cc2e1cadd21c3126" providerId="LiveId" clId="{0F2F9D01-73A0-4CD8-96CE-016717FF109D}" dt="2024-06-26T06:27:36.007" v="559" actId="1035"/>
        <pc:sldMkLst>
          <pc:docMk/>
          <pc:sldMk cId="1651901017" sldId="267"/>
        </pc:sldMkLst>
        <pc:spChg chg="mod">
          <ac:chgData name="Howard Spencer" userId="cc2e1cadd21c3126" providerId="LiveId" clId="{0F2F9D01-73A0-4CD8-96CE-016717FF109D}" dt="2024-06-26T06:27:18.230" v="524" actId="113"/>
          <ac:spMkLst>
            <pc:docMk/>
            <pc:sldMk cId="1651901017" sldId="267"/>
            <ac:spMk id="3" creationId="{525BD11C-6F65-4215-8E00-9C3DAD3CF724}"/>
          </ac:spMkLst>
        </pc:spChg>
        <pc:spChg chg="mod">
          <ac:chgData name="Howard Spencer" userId="cc2e1cadd21c3126" providerId="LiveId" clId="{0F2F9D01-73A0-4CD8-96CE-016717FF109D}" dt="2024-06-26T06:27:36.007" v="559" actId="1035"/>
          <ac:spMkLst>
            <pc:docMk/>
            <pc:sldMk cId="1651901017" sldId="267"/>
            <ac:spMk id="7" creationId="{B167657D-AD13-42AC-BF37-45E52C5F5B25}"/>
          </ac:spMkLst>
        </pc:spChg>
      </pc:sldChg>
      <pc:sldChg chg="modSp mod">
        <pc:chgData name="Howard Spencer" userId="cc2e1cadd21c3126" providerId="LiveId" clId="{0F2F9D01-73A0-4CD8-96CE-016717FF109D}" dt="2024-06-26T06:30:19.416" v="566" actId="403"/>
        <pc:sldMkLst>
          <pc:docMk/>
          <pc:sldMk cId="2054110217" sldId="268"/>
        </pc:sldMkLst>
        <pc:spChg chg="mod">
          <ac:chgData name="Howard Spencer" userId="cc2e1cadd21c3126" providerId="LiveId" clId="{0F2F9D01-73A0-4CD8-96CE-016717FF109D}" dt="2024-06-26T06:30:19.416" v="566" actId="403"/>
          <ac:spMkLst>
            <pc:docMk/>
            <pc:sldMk cId="2054110217" sldId="268"/>
            <ac:spMk id="5130" creationId="{D5AC99E2-E426-4771-BFDB-B866246DD149}"/>
          </ac:spMkLst>
        </pc:spChg>
      </pc:sldChg>
      <pc:sldChg chg="modSp mod">
        <pc:chgData name="Howard Spencer" userId="cc2e1cadd21c3126" providerId="LiveId" clId="{0F2F9D01-73A0-4CD8-96CE-016717FF109D}" dt="2024-06-26T06:36:15.674" v="594" actId="20577"/>
        <pc:sldMkLst>
          <pc:docMk/>
          <pc:sldMk cId="371597625" sldId="270"/>
        </pc:sldMkLst>
        <pc:spChg chg="mod">
          <ac:chgData name="Howard Spencer" userId="cc2e1cadd21c3126" providerId="LiveId" clId="{0F2F9D01-73A0-4CD8-96CE-016717FF109D}" dt="2024-06-26T06:36:15.674" v="594" actId="20577"/>
          <ac:spMkLst>
            <pc:docMk/>
            <pc:sldMk cId="371597625" sldId="270"/>
            <ac:spMk id="3" creationId="{07366D02-2C31-48E6-BA0B-6FB0B5E303FF}"/>
          </ac:spMkLst>
        </pc:spChg>
      </pc:sldChg>
      <pc:sldChg chg="modNotes">
        <pc:chgData name="Howard Spencer" userId="cc2e1cadd21c3126" providerId="LiveId" clId="{0F2F9D01-73A0-4CD8-96CE-016717FF109D}" dt="2024-06-26T06:44:37.264" v="617" actId="20577"/>
        <pc:sldMkLst>
          <pc:docMk/>
          <pc:sldMk cId="2110412832" sldId="271"/>
        </pc:sldMkLst>
      </pc:sldChg>
      <pc:sldChg chg="modSp mod">
        <pc:chgData name="Howard Spencer" userId="cc2e1cadd21c3126" providerId="LiveId" clId="{0F2F9D01-73A0-4CD8-96CE-016717FF109D}" dt="2024-06-26T06:23:39.757" v="467" actId="1035"/>
        <pc:sldMkLst>
          <pc:docMk/>
          <pc:sldMk cId="3646050213" sldId="272"/>
        </pc:sldMkLst>
        <pc:spChg chg="mod">
          <ac:chgData name="Howard Spencer" userId="cc2e1cadd21c3126" providerId="LiveId" clId="{0F2F9D01-73A0-4CD8-96CE-016717FF109D}" dt="2024-06-26T06:23:27.601" v="419"/>
          <ac:spMkLst>
            <pc:docMk/>
            <pc:sldMk cId="3646050213" sldId="272"/>
            <ac:spMk id="3" creationId="{E6B7E353-A6BC-4ADE-80A0-4CDFD8ABF878}"/>
          </ac:spMkLst>
        </pc:spChg>
        <pc:spChg chg="mod">
          <ac:chgData name="Howard Spencer" userId="cc2e1cadd21c3126" providerId="LiveId" clId="{0F2F9D01-73A0-4CD8-96CE-016717FF109D}" dt="2024-06-26T06:23:39.757" v="467" actId="1035"/>
          <ac:spMkLst>
            <pc:docMk/>
            <pc:sldMk cId="3646050213" sldId="272"/>
            <ac:spMk id="7" creationId="{0A1B8CE1-611F-4885-9532-8F7C8D5E6DD0}"/>
          </ac:spMkLst>
        </pc:spChg>
      </pc:sldChg>
      <pc:sldChg chg="modSp mod">
        <pc:chgData name="Howard Spencer" userId="cc2e1cadd21c3126" providerId="LiveId" clId="{0F2F9D01-73A0-4CD8-96CE-016717FF109D}" dt="2024-06-26T06:53:40.412" v="730" actId="1036"/>
        <pc:sldMkLst>
          <pc:docMk/>
          <pc:sldMk cId="2032096034" sldId="273"/>
        </pc:sldMkLst>
        <pc:spChg chg="mod">
          <ac:chgData name="Howard Spencer" userId="cc2e1cadd21c3126" providerId="LiveId" clId="{0F2F9D01-73A0-4CD8-96CE-016717FF109D}" dt="2024-06-26T06:53:27.268" v="702" actId="20577"/>
          <ac:spMkLst>
            <pc:docMk/>
            <pc:sldMk cId="2032096034" sldId="273"/>
            <ac:spMk id="3" creationId="{6AFA4AF6-10C6-450D-B76A-929704E3AF2C}"/>
          </ac:spMkLst>
        </pc:spChg>
        <pc:spChg chg="mod">
          <ac:chgData name="Howard Spencer" userId="cc2e1cadd21c3126" providerId="LiveId" clId="{0F2F9D01-73A0-4CD8-96CE-016717FF109D}" dt="2024-06-26T06:53:40.412" v="730" actId="1036"/>
          <ac:spMkLst>
            <pc:docMk/>
            <pc:sldMk cId="2032096034" sldId="273"/>
            <ac:spMk id="7" creationId="{B9991D48-DB04-4B4F-B18D-4EA49BD20546}"/>
          </ac:spMkLst>
        </pc:spChg>
      </pc:sldChg>
      <pc:sldChg chg="modSp mod modNotes">
        <pc:chgData name="Howard Spencer" userId="cc2e1cadd21c3126" providerId="LiveId" clId="{0F2F9D01-73A0-4CD8-96CE-016717FF109D}" dt="2024-06-26T06:49:16.964" v="647" actId="6549"/>
        <pc:sldMkLst>
          <pc:docMk/>
          <pc:sldMk cId="4003750478" sldId="276"/>
        </pc:sldMkLst>
        <pc:spChg chg="mod">
          <ac:chgData name="Howard Spencer" userId="cc2e1cadd21c3126" providerId="LiveId" clId="{0F2F9D01-73A0-4CD8-96CE-016717FF109D}" dt="2024-06-26T06:49:16.964" v="647" actId="6549"/>
          <ac:spMkLst>
            <pc:docMk/>
            <pc:sldMk cId="4003750478" sldId="276"/>
            <ac:spMk id="7" creationId="{48884136-B434-6910-D2DE-C819D93D5A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6D27B3-4345-49E8-99C3-513F2F39ACDE}"/>
              </a:ext>
            </a:extLst>
          </p:cNvPr>
          <p:cNvSpPr>
            <a:spLocks noGrp="1"/>
          </p:cNvSpPr>
          <p:nvPr>
            <p:ph type="hdr" sz="quarter"/>
          </p:nvPr>
        </p:nvSpPr>
        <p:spPr>
          <a:xfrm>
            <a:off x="0" y="0"/>
            <a:ext cx="4843493" cy="471054"/>
          </a:xfrm>
          <a:prstGeom prst="rect">
            <a:avLst/>
          </a:prstGeom>
        </p:spPr>
        <p:txBody>
          <a:bodyPr vert="horz" lIns="94229" tIns="47114" rIns="94229" bIns="47114" rtlCol="0"/>
          <a:lstStyle>
            <a:lvl1pPr algn="l">
              <a:defRPr sz="1200"/>
            </a:lvl1pPr>
          </a:lstStyle>
          <a:p>
            <a:pPr algn="ctr"/>
            <a:r>
              <a:rPr lang="en-US" b="1" dirty="0">
                <a:latin typeface="Arial" panose="020B0604020202020204" pitchFamily="34" charset="0"/>
                <a:cs typeface="Arial" panose="020B0604020202020204" pitchFamily="34" charset="0"/>
              </a:rPr>
              <a:t>Historic and cultural importance of the Hawks Nest Tunnel</a:t>
            </a:r>
          </a:p>
        </p:txBody>
      </p:sp>
      <p:sp>
        <p:nvSpPr>
          <p:cNvPr id="3" name="Date Placeholder 2">
            <a:extLst>
              <a:ext uri="{FF2B5EF4-FFF2-40B4-BE49-F238E27FC236}">
                <a16:creationId xmlns:a16="http://schemas.microsoft.com/office/drawing/2014/main" id="{D782CD79-5951-4C38-9F92-A616EED09FD4}"/>
              </a:ext>
            </a:extLst>
          </p:cNvPr>
          <p:cNvSpPr>
            <a:spLocks noGrp="1"/>
          </p:cNvSpPr>
          <p:nvPr>
            <p:ph type="dt" sz="quarter" idx="1"/>
          </p:nvPr>
        </p:nvSpPr>
        <p:spPr>
          <a:xfrm>
            <a:off x="5435367" y="48898"/>
            <a:ext cx="1024268" cy="471054"/>
          </a:xfrm>
          <a:prstGeom prst="rect">
            <a:avLst/>
          </a:prstGeom>
        </p:spPr>
        <p:txBody>
          <a:bodyPr vert="horz" lIns="94229" tIns="47114" rIns="94229" bIns="47114" rtlCol="0"/>
          <a:lstStyle>
            <a:lvl1pPr algn="r">
              <a:defRPr sz="1200"/>
            </a:lvl1pPr>
          </a:lstStyle>
          <a:p>
            <a:fld id="{1BEB0181-CD04-472F-A182-A5B34CCAC25C}" type="datetime1">
              <a:rPr lang="en-US" smtClean="0"/>
              <a:t>7/24/2024</a:t>
            </a:fld>
            <a:endParaRPr lang="en-US" dirty="0"/>
          </a:p>
        </p:txBody>
      </p:sp>
      <p:sp>
        <p:nvSpPr>
          <p:cNvPr id="4" name="Footer Placeholder 3">
            <a:extLst>
              <a:ext uri="{FF2B5EF4-FFF2-40B4-BE49-F238E27FC236}">
                <a16:creationId xmlns:a16="http://schemas.microsoft.com/office/drawing/2014/main" id="{53B8D838-E713-4C9E-B84D-36D9BC951D83}"/>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dirty="0"/>
              <a:t>Prepared by: H Spencer CSP</a:t>
            </a:r>
          </a:p>
        </p:txBody>
      </p:sp>
      <p:sp>
        <p:nvSpPr>
          <p:cNvPr id="5" name="Slide Number Placeholder 4">
            <a:extLst>
              <a:ext uri="{FF2B5EF4-FFF2-40B4-BE49-F238E27FC236}">
                <a16:creationId xmlns:a16="http://schemas.microsoft.com/office/drawing/2014/main" id="{57207B53-10C5-44A1-9011-72A10217E112}"/>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CCB980B-1B51-477E-9917-4A9B0229AD87}" type="slidenum">
              <a:rPr lang="en-US" smtClean="0"/>
              <a:t>‹#›</a:t>
            </a:fld>
            <a:endParaRPr lang="en-US" dirty="0"/>
          </a:p>
        </p:txBody>
      </p:sp>
      <p:sp>
        <p:nvSpPr>
          <p:cNvPr id="6" name="TextBox 5">
            <a:extLst>
              <a:ext uri="{FF2B5EF4-FFF2-40B4-BE49-F238E27FC236}">
                <a16:creationId xmlns:a16="http://schemas.microsoft.com/office/drawing/2014/main" id="{E47F82F4-E911-4223-9853-F5050E24D0F3}"/>
              </a:ext>
            </a:extLst>
          </p:cNvPr>
          <p:cNvSpPr txBox="1"/>
          <p:nvPr/>
        </p:nvSpPr>
        <p:spPr>
          <a:xfrm>
            <a:off x="4656067" y="909509"/>
            <a:ext cx="1024268" cy="372147"/>
          </a:xfrm>
          <a:prstGeom prst="rect">
            <a:avLst/>
          </a:prstGeom>
          <a:noFill/>
        </p:spPr>
        <p:txBody>
          <a:bodyPr wrap="square" lIns="94229" tIns="47114" rIns="94229" bIns="47114" rtlCol="0">
            <a:spAutoFit/>
          </a:bodyPr>
          <a:lstStyle/>
          <a:p>
            <a:pPr algn="ctr"/>
            <a:r>
              <a:rPr lang="en-US" dirty="0">
                <a:latin typeface="Arial" panose="020B0604020202020204" pitchFamily="34" charset="0"/>
                <a:cs typeface="Arial" panose="020B0604020202020204" pitchFamily="34" charset="0"/>
              </a:rPr>
              <a:t>Notes:</a:t>
            </a:r>
          </a:p>
        </p:txBody>
      </p:sp>
    </p:spTree>
    <p:extLst>
      <p:ext uri="{BB962C8B-B14F-4D97-AF65-F5344CB8AC3E}">
        <p14:creationId xmlns:p14="http://schemas.microsoft.com/office/powerpoint/2010/main" val="271230837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62323"/>
            <a:ext cx="5240740" cy="319183"/>
          </a:xfrm>
          <a:prstGeom prst="rect">
            <a:avLst/>
          </a:prstGeom>
        </p:spPr>
        <p:txBody>
          <a:bodyPr vert="horz" lIns="94229" tIns="47114" rIns="94229" bIns="47114" rtlCol="0"/>
          <a:lstStyle>
            <a:lvl1pPr algn="l">
              <a:defRPr sz="1200">
                <a:latin typeface="Arial Black" panose="020B0A04020102020204" pitchFamily="34" charset="0"/>
              </a:defRPr>
            </a:lvl1pPr>
          </a:lstStyle>
          <a:p>
            <a:pPr algn="ctr"/>
            <a:r>
              <a:rPr lang="en-US" dirty="0"/>
              <a:t>Historic and cultural importance of the Hawks Nest Tunnel</a:t>
            </a:r>
          </a:p>
        </p:txBody>
      </p:sp>
      <p:sp>
        <p:nvSpPr>
          <p:cNvPr id="3" name="Date Placeholder 2"/>
          <p:cNvSpPr>
            <a:spLocks noGrp="1"/>
          </p:cNvSpPr>
          <p:nvPr>
            <p:ph type="dt" idx="1"/>
          </p:nvPr>
        </p:nvSpPr>
        <p:spPr>
          <a:xfrm>
            <a:off x="5418161" y="179485"/>
            <a:ext cx="958499" cy="402022"/>
          </a:xfrm>
          <a:prstGeom prst="rect">
            <a:avLst/>
          </a:prstGeom>
        </p:spPr>
        <p:txBody>
          <a:bodyPr vert="horz" lIns="94229" tIns="47114" rIns="94229" bIns="47114" rtlCol="0"/>
          <a:lstStyle>
            <a:lvl1pPr algn="r">
              <a:defRPr sz="1200"/>
            </a:lvl1pPr>
          </a:lstStyle>
          <a:p>
            <a:fld id="{19D25835-8820-4433-A825-B2CC88B094FF}" type="datetime1">
              <a:rPr lang="en-US" smtClean="0"/>
              <a:t>7/24/2024</a:t>
            </a:fld>
            <a:endParaRPr lang="en-US" dirty="0"/>
          </a:p>
        </p:txBody>
      </p:sp>
      <p:sp>
        <p:nvSpPr>
          <p:cNvPr id="4" name="Slide Image Placeholder 3"/>
          <p:cNvSpPr>
            <a:spLocks noGrp="1" noRot="1" noChangeAspect="1"/>
          </p:cNvSpPr>
          <p:nvPr>
            <p:ph type="sldImg" idx="2"/>
          </p:nvPr>
        </p:nvSpPr>
        <p:spPr>
          <a:xfrm>
            <a:off x="735013" y="1091275"/>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93142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82392" y="8655099"/>
            <a:ext cx="3077739" cy="471053"/>
          </a:xfrm>
          <a:prstGeom prst="rect">
            <a:avLst/>
          </a:prstGeom>
        </p:spPr>
        <p:txBody>
          <a:bodyPr vert="horz" lIns="94229" tIns="47114" rIns="94229" bIns="47114" rtlCol="0" anchor="b"/>
          <a:lstStyle>
            <a:lvl1pPr algn="l">
              <a:defRPr sz="1200"/>
            </a:lvl1pPr>
          </a:lstStyle>
          <a:p>
            <a:r>
              <a:rPr lang="en-US" dirty="0"/>
              <a:t>Prepared by: H Spencer CSP</a:t>
            </a:r>
          </a:p>
        </p:txBody>
      </p:sp>
      <p:sp>
        <p:nvSpPr>
          <p:cNvPr id="7" name="Slide Number Placeholder 6"/>
          <p:cNvSpPr>
            <a:spLocks noGrp="1"/>
          </p:cNvSpPr>
          <p:nvPr>
            <p:ph type="sldNum" sz="quarter" idx="5"/>
          </p:nvPr>
        </p:nvSpPr>
        <p:spPr>
          <a:xfrm>
            <a:off x="4999588" y="8737938"/>
            <a:ext cx="1418851" cy="471053"/>
          </a:xfrm>
          <a:prstGeom prst="rect">
            <a:avLst/>
          </a:prstGeom>
        </p:spPr>
        <p:txBody>
          <a:bodyPr vert="horz" lIns="94229" tIns="47114" rIns="94229" bIns="47114" rtlCol="0" anchor="b"/>
          <a:lstStyle>
            <a:lvl1pPr algn="r">
              <a:defRPr sz="1200"/>
            </a:lvl1pPr>
          </a:lstStyle>
          <a:p>
            <a:fld id="{AB1B3B3E-F6E7-45E4-9334-3B91F5F6D16A}" type="slidenum">
              <a:rPr lang="en-US" smtClean="0"/>
              <a:t>‹#›</a:t>
            </a:fld>
            <a:endParaRPr lang="en-US" dirty="0"/>
          </a:p>
        </p:txBody>
      </p:sp>
    </p:spTree>
    <p:extLst>
      <p:ext uri="{BB962C8B-B14F-4D97-AF65-F5344CB8AC3E}">
        <p14:creationId xmlns:p14="http://schemas.microsoft.com/office/powerpoint/2010/main" val="180547325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Heredit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Coagulopath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lloy,_West_Virginia" TargetMode="External"/><Relationship Id="rId7" Type="http://schemas.openxmlformats.org/officeDocument/2006/relationships/hyperlink" Target="https://en.wikipedia.org/wiki/Gauley_Bridge,_West_Virgini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Hawks_Nest_State_Park" TargetMode="External"/><Relationship Id="rId5" Type="http://schemas.openxmlformats.org/officeDocument/2006/relationships/hyperlink" Target="https://en.wikipedia.org/wiki/New_River_(Kanawha_River)" TargetMode="External"/><Relationship Id="rId4" Type="http://schemas.openxmlformats.org/officeDocument/2006/relationships/hyperlink" Target="https://en.wikipedia.org/wiki/Union_Carbid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ung.org/lung-health-diseases/lung-disease-lookup/tuberculosi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lung.org/lung-health-diseases/lung-disease-lookup/copd" TargetMode="External"/><Relationship Id="rId4" Type="http://schemas.openxmlformats.org/officeDocument/2006/relationships/hyperlink" Target="https://www.lung.org/lung-health-diseases/lung-disease-lookup/lung-canc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823913"/>
            <a:ext cx="5632450" cy="3168650"/>
          </a:xfrm>
        </p:spPr>
      </p:sp>
      <p:sp>
        <p:nvSpPr>
          <p:cNvPr id="3" name="Notes Placeholder 2"/>
          <p:cNvSpPr>
            <a:spLocks noGrp="1"/>
          </p:cNvSpPr>
          <p:nvPr>
            <p:ph type="body" idx="1"/>
          </p:nvPr>
        </p:nvSpPr>
        <p:spPr>
          <a:xfrm>
            <a:off x="400050" y="4209594"/>
            <a:ext cx="6228927" cy="3986650"/>
          </a:xfrm>
        </p:spPr>
        <p:txBody>
          <a:bodyPr/>
          <a:lstStyle/>
          <a:p>
            <a:pPr algn="just">
              <a:lnSpc>
                <a:spcPct val="107000"/>
              </a:lnSpc>
              <a:spcAft>
                <a:spcPts val="824"/>
              </a:spcAft>
            </a:pPr>
            <a:r>
              <a:rPr lang="en-US" sz="1400" dirty="0">
                <a:latin typeface="Arial" panose="020B0604020202020204" pitchFamily="34" charset="0"/>
                <a:ea typeface="Calibri" panose="020F0502020204030204" pitchFamily="34" charset="0"/>
                <a:cs typeface="Arial" panose="020B0604020202020204" pitchFamily="34" charset="0"/>
              </a:rPr>
              <a:t>The community of Gauley Bridge is named after a bridge over the Gauley River near the original town site.</a:t>
            </a:r>
            <a:r>
              <a:rPr lang="en-US" sz="1400" dirty="0">
                <a:solidFill>
                  <a:srgbClr val="111111"/>
                </a:solidFill>
                <a:latin typeface="Arial" panose="020B0604020202020204" pitchFamily="34" charset="0"/>
                <a:ea typeface="Calibri" panose="020F0502020204030204" pitchFamily="34" charset="0"/>
                <a:cs typeface="Arial" panose="020B0604020202020204" pitchFamily="34" charset="0"/>
              </a:rPr>
              <a:t> The name Hawk’s Nest is derived from the fish hawks that inhabited the cliffs on Gauley Mountain.</a:t>
            </a:r>
            <a:endParaRPr lang="en-US" sz="1400" dirty="0">
              <a:latin typeface="Arial" panose="020B0604020202020204" pitchFamily="34" charset="0"/>
              <a:ea typeface="Calibri" panose="020F0502020204030204" pitchFamily="34" charset="0"/>
              <a:cs typeface="Arial" panose="020B0604020202020204" pitchFamily="34" charset="0"/>
            </a:endParaRPr>
          </a:p>
          <a:p>
            <a:pPr algn="just"/>
            <a:r>
              <a:rPr 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During the 1930s Depression, men were desperate for work of any kind. The </a:t>
            </a:r>
            <a:r>
              <a:rPr lang="en-US" sz="1600" b="1" dirty="0">
                <a:solidFill>
                  <a:srgbClr val="0070C0"/>
                </a:solidFill>
                <a:latin typeface="Arial" panose="020B0604020202020204" pitchFamily="34" charset="0"/>
                <a:ea typeface="Times New Roman" panose="02020603050405020304" pitchFamily="18" charset="0"/>
                <a:cs typeface="Arial" panose="020B0604020202020204" pitchFamily="34" charset="0"/>
              </a:rPr>
              <a:t>unemployment</a:t>
            </a:r>
            <a:r>
              <a:rPr 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 rate in most WV counties was between </a:t>
            </a:r>
            <a:r>
              <a:rPr lang="en-US" sz="1600" b="1" dirty="0">
                <a:solidFill>
                  <a:srgbClr val="0070C0"/>
                </a:solidFill>
                <a:latin typeface="Arial" panose="020B0604020202020204" pitchFamily="34" charset="0"/>
                <a:ea typeface="Times New Roman" panose="02020603050405020304" pitchFamily="18" charset="0"/>
                <a:cs typeface="Arial" panose="020B0604020202020204" pitchFamily="34" charset="0"/>
              </a:rPr>
              <a:t>30 &amp; 40%, </a:t>
            </a:r>
            <a:r>
              <a:rPr lang="en-U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well above the national average. Despite that statistic, most laborers were non-local immigrants from the Deep South</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When word got out that there were jobs in West Virginia, hundreds of black agricultural migrant workers hopped trains and rode north to the coal mining fields. They soon learned that they faced a classic “</a:t>
            </a:r>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Hodson's Choice</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Take this job or risk starvation.</a:t>
            </a:r>
            <a:endParaRPr lang="en-US" sz="1400" dirty="0">
              <a:latin typeface="Arial" panose="020B0604020202020204" pitchFamily="34" charset="0"/>
              <a:ea typeface="Calibri" panose="020F0502020204030204" pitchFamily="34" charset="0"/>
              <a:cs typeface="Arial" panose="020B0604020202020204" pitchFamily="34" charset="0"/>
            </a:endParaRPr>
          </a:p>
          <a:p>
            <a:pPr algn="just"/>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But the jobs were not mining coal. Instead, a company needed workers to drill a tunnel through Gauley Mountain, located between Ansted and Gauley Bridge in Fayette County, West Virginia.</a:t>
            </a:r>
          </a:p>
          <a:p>
            <a:pPr algn="just">
              <a:lnSpc>
                <a:spcPct val="107000"/>
              </a:lnSpc>
              <a:spcAft>
                <a:spcPts val="824"/>
              </a:spcAft>
            </a:pPr>
            <a:r>
              <a:rPr lang="en-US" sz="1400" b="1" dirty="0">
                <a:latin typeface="Arial" panose="020B0604020202020204" pitchFamily="34" charset="0"/>
                <a:cs typeface="Arial" panose="020B0604020202020204" pitchFamily="34" charset="0"/>
              </a:rPr>
              <a:t>Ethnology</a:t>
            </a:r>
            <a:r>
              <a:rPr lang="en-US" sz="1400" dirty="0">
                <a:latin typeface="Arial" panose="020B0604020202020204" pitchFamily="34" charset="0"/>
                <a:cs typeface="Arial" panose="020B0604020202020204" pitchFamily="34" charset="0"/>
              </a:rPr>
              <a:t>: a science that deals with the division of human beings into races and their origin, distribution, relations, and characteristics.</a:t>
            </a:r>
            <a:endParaRPr lang="en-US" sz="1400" dirty="0">
              <a:latin typeface="Arial" panose="020B0604020202020204" pitchFamily="34" charset="0"/>
              <a:ea typeface="Calibri" panose="020F050202020403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B1B3B3E-F6E7-45E4-9334-3B91F5F6D16A}" type="slidenum">
              <a:rPr lang="en-US" smtClean="0"/>
              <a:t>1</a:t>
            </a:fld>
            <a:endParaRPr lang="en-US" dirty="0"/>
          </a:p>
        </p:txBody>
      </p:sp>
      <p:sp>
        <p:nvSpPr>
          <p:cNvPr id="5" name="Date Placeholder 4">
            <a:extLst>
              <a:ext uri="{FF2B5EF4-FFF2-40B4-BE49-F238E27FC236}">
                <a16:creationId xmlns:a16="http://schemas.microsoft.com/office/drawing/2014/main" id="{38886388-C88B-4982-AA77-C493A62C0246}"/>
              </a:ext>
            </a:extLst>
          </p:cNvPr>
          <p:cNvSpPr>
            <a:spLocks noGrp="1"/>
          </p:cNvSpPr>
          <p:nvPr>
            <p:ph type="dt" idx="1"/>
          </p:nvPr>
        </p:nvSpPr>
        <p:spPr/>
        <p:txBody>
          <a:bodyPr/>
          <a:lstStyle/>
          <a:p>
            <a:fld id="{41DD57F1-4595-4DA2-8313-0293EC480174}" type="datetime1">
              <a:rPr lang="en-US" smtClean="0"/>
              <a:t>7/24/2024</a:t>
            </a:fld>
            <a:endParaRPr lang="en-US" dirty="0"/>
          </a:p>
        </p:txBody>
      </p:sp>
      <p:sp>
        <p:nvSpPr>
          <p:cNvPr id="6" name="Footer Placeholder 5">
            <a:extLst>
              <a:ext uri="{FF2B5EF4-FFF2-40B4-BE49-F238E27FC236}">
                <a16:creationId xmlns:a16="http://schemas.microsoft.com/office/drawing/2014/main" id="{16B8FC02-C6B7-4B6C-907E-39B3CF1EBAFD}"/>
              </a:ext>
            </a:extLst>
          </p:cNvPr>
          <p:cNvSpPr>
            <a:spLocks noGrp="1"/>
          </p:cNvSpPr>
          <p:nvPr>
            <p:ph type="ftr" sz="quarter" idx="4"/>
          </p:nvPr>
        </p:nvSpPr>
        <p:spPr/>
        <p:txBody>
          <a:bodyPr/>
          <a:lstStyle/>
          <a:p>
            <a:r>
              <a:rPr lang="en-US" dirty="0"/>
              <a:t>Prepared by: H Spencer CSP</a:t>
            </a:r>
          </a:p>
        </p:txBody>
      </p:sp>
      <p:sp>
        <p:nvSpPr>
          <p:cNvPr id="7" name="Header Placeholder 6">
            <a:extLst>
              <a:ext uri="{FF2B5EF4-FFF2-40B4-BE49-F238E27FC236}">
                <a16:creationId xmlns:a16="http://schemas.microsoft.com/office/drawing/2014/main" id="{6265B803-7290-4098-96AF-EC76C50E37A2}"/>
              </a:ext>
            </a:extLst>
          </p:cNvPr>
          <p:cNvSpPr>
            <a:spLocks noGrp="1"/>
          </p:cNvSpPr>
          <p:nvPr>
            <p:ph type="hdr" sz="quarter"/>
          </p:nvPr>
        </p:nvSpPr>
        <p:spPr/>
        <p:txBody>
          <a:bodyPr/>
          <a:lstStyle/>
          <a:p>
            <a:pPr algn="ctr"/>
            <a:r>
              <a:rPr lang="en-US" dirty="0"/>
              <a:t>Historic and cultural importance of the Hawks Nest Tunnel</a:t>
            </a:r>
          </a:p>
        </p:txBody>
      </p:sp>
    </p:spTree>
    <p:extLst>
      <p:ext uri="{BB962C8B-B14F-4D97-AF65-F5344CB8AC3E}">
        <p14:creationId xmlns:p14="http://schemas.microsoft.com/office/powerpoint/2010/main" val="415274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887413"/>
            <a:ext cx="5632450" cy="3168650"/>
          </a:xfrm>
        </p:spPr>
      </p:sp>
      <p:sp>
        <p:nvSpPr>
          <p:cNvPr id="3" name="Notes Placeholder 2"/>
          <p:cNvSpPr>
            <a:spLocks noGrp="1"/>
          </p:cNvSpPr>
          <p:nvPr>
            <p:ph type="body" idx="1"/>
          </p:nvPr>
        </p:nvSpPr>
        <p:spPr>
          <a:xfrm>
            <a:off x="536448" y="4161727"/>
            <a:ext cx="6169152" cy="4190365"/>
          </a:xfrm>
        </p:spPr>
        <p:txBody>
          <a:bodyPr/>
          <a:lstStyle/>
          <a:p>
            <a:pPr algn="just"/>
            <a:r>
              <a:rPr lang="en-US" sz="1400" dirty="0">
                <a:solidFill>
                  <a:srgbClr val="202124"/>
                </a:solidFill>
                <a:latin typeface="Arial" panose="020B0604020202020204" pitchFamily="34" charset="0"/>
                <a:cs typeface="Arial" panose="020B0604020202020204" pitchFamily="34" charset="0"/>
              </a:rPr>
              <a:t>The noise levels in the Hawks nest tunnel were never measured because there was no instrumentation at the time. However, we know that rock drills are noisy. A recent study from Berkley in 2019 is illustrative</a:t>
            </a:r>
          </a:p>
          <a:p>
            <a:pPr algn="just"/>
            <a:r>
              <a:rPr lang="en-US" sz="1400" dirty="0">
                <a:solidFill>
                  <a:srgbClr val="202124"/>
                </a:solidFill>
                <a:latin typeface="Arial" panose="020B0604020202020204" pitchFamily="34" charset="0"/>
                <a:cs typeface="Arial" panose="020B0604020202020204" pitchFamily="34" charset="0"/>
              </a:rPr>
              <a:t> We also recognize that jackhammers are vibratory tools, and we know that many workers reported numbness in their hands. Again, there was no instrumentation but citing the same research we learn that the typical vibration of jackhammers is approximately 16 times the standard. </a:t>
            </a:r>
            <a:r>
              <a:rPr lang="en-US" sz="1400" b="0" i="0" dirty="0">
                <a:solidFill>
                  <a:srgbClr val="333333"/>
                </a:solidFill>
                <a:effectLst/>
                <a:latin typeface="Arial" panose="020B0604020202020204" pitchFamily="34" charset="0"/>
                <a:cs typeface="Arial" panose="020B0604020202020204" pitchFamily="34" charset="0"/>
              </a:rPr>
              <a:t>Vibration can cause changes in tendons, muscles, bones, and joints, and can affect the nervous system. Collectively, these effects are known as Hand-Arm Vibration Syndrome (HAVS)</a:t>
            </a:r>
            <a:endParaRPr lang="en-US" sz="1400" dirty="0">
              <a:solidFill>
                <a:srgbClr val="202124"/>
              </a:solidFill>
              <a:latin typeface="Arial" panose="020B0604020202020204" pitchFamily="34" charset="0"/>
              <a:cs typeface="Arial" panose="020B0604020202020204" pitchFamily="34" charset="0"/>
            </a:endParaRPr>
          </a:p>
          <a:p>
            <a:endParaRPr lang="en-US" sz="1400" b="0" i="0" dirty="0">
              <a:solidFill>
                <a:srgbClr val="202124"/>
              </a:solidFill>
              <a:effectLst/>
              <a:latin typeface="Arial" panose="020B0604020202020204" pitchFamily="34" charset="0"/>
              <a:cs typeface="Arial" panose="020B0604020202020204" pitchFamily="34" charset="0"/>
            </a:endParaRPr>
          </a:p>
          <a:p>
            <a:pPr algn="just"/>
            <a:r>
              <a:rPr lang="en-US" sz="1400" b="0" i="0" dirty="0">
                <a:solidFill>
                  <a:srgbClr val="202124"/>
                </a:solidFill>
                <a:effectLst/>
                <a:latin typeface="Arial" panose="020B0604020202020204" pitchFamily="34" charset="0"/>
                <a:cs typeface="Arial" panose="020B0604020202020204" pitchFamily="34" charset="0"/>
              </a:rPr>
              <a:t>Vibration white finger is </a:t>
            </a:r>
            <a:r>
              <a:rPr lang="en-US" sz="1400" i="0" dirty="0">
                <a:solidFill>
                  <a:srgbClr val="202124"/>
                </a:solidFill>
                <a:effectLst/>
                <a:latin typeface="Arial" panose="020B0604020202020204" pitchFamily="34" charset="0"/>
                <a:cs typeface="Arial" panose="020B0604020202020204" pitchFamily="34" charset="0"/>
              </a:rPr>
              <a:t>a term used when secondary Raynaud's has been caused by vibration</a:t>
            </a:r>
            <a:r>
              <a:rPr lang="en-US" sz="1400" b="0" i="0" dirty="0">
                <a:solidFill>
                  <a:srgbClr val="202124"/>
                </a:solidFill>
                <a:effectLst/>
                <a:latin typeface="Arial" panose="020B0604020202020204" pitchFamily="34" charset="0"/>
                <a:cs typeface="Arial" panose="020B0604020202020204" pitchFamily="34" charset="0"/>
              </a:rPr>
              <a:t>. This typically happens to people who regularly use certain types of vibrating tools, such as hammer drills. VWF is </a:t>
            </a:r>
            <a:r>
              <a:rPr lang="en-US" sz="1400" b="1" i="0" dirty="0">
                <a:solidFill>
                  <a:srgbClr val="202122"/>
                </a:solidFill>
                <a:effectLst/>
                <a:highlight>
                  <a:srgbClr val="FFFFFF"/>
                </a:highlight>
                <a:latin typeface="Arial" panose="020B0604020202020204" pitchFamily="34" charset="0"/>
              </a:rPr>
              <a:t>Von Willebrand disease</a:t>
            </a:r>
            <a:r>
              <a:rPr lang="en-US" sz="1400" b="0" i="0" dirty="0">
                <a:solidFill>
                  <a:srgbClr val="202122"/>
                </a:solidFill>
                <a:effectLst/>
                <a:highlight>
                  <a:srgbClr val="FFFFFF"/>
                </a:highlight>
                <a:latin typeface="Arial" panose="020B0604020202020204" pitchFamily="34" charset="0"/>
              </a:rPr>
              <a:t> (</a:t>
            </a:r>
            <a:r>
              <a:rPr lang="en-US" sz="1400" b="1" i="0" dirty="0">
                <a:solidFill>
                  <a:srgbClr val="202122"/>
                </a:solidFill>
                <a:effectLst/>
                <a:highlight>
                  <a:srgbClr val="FFFFFF"/>
                </a:highlight>
                <a:latin typeface="Arial" panose="020B0604020202020204" pitchFamily="34" charset="0"/>
              </a:rPr>
              <a:t>VWD</a:t>
            </a:r>
            <a:r>
              <a:rPr lang="en-US" sz="1400" b="0" i="0" dirty="0">
                <a:solidFill>
                  <a:srgbClr val="202122"/>
                </a:solidFill>
                <a:effectLst/>
                <a:highlight>
                  <a:srgbClr val="FFFFFF"/>
                </a:highlight>
                <a:latin typeface="Arial" panose="020B0604020202020204" pitchFamily="34" charset="0"/>
              </a:rPr>
              <a:t>) is the most common </a:t>
            </a:r>
            <a:r>
              <a:rPr lang="en-US" sz="1400" b="0" i="0" u="none" strike="noStrike" dirty="0">
                <a:effectLst/>
                <a:highlight>
                  <a:srgbClr val="FFFFFF"/>
                </a:highlight>
                <a:latin typeface="Arial" panose="020B0604020202020204" pitchFamily="34" charset="0"/>
                <a:hlinkClick r:id="rId3" tooltip="Heredity"/>
              </a:rPr>
              <a:t>hereditary</a:t>
            </a:r>
            <a:r>
              <a:rPr lang="en-US" sz="1400" b="0" i="0" dirty="0">
                <a:solidFill>
                  <a:srgbClr val="202122"/>
                </a:solidFill>
                <a:effectLst/>
                <a:highlight>
                  <a:srgbClr val="FFFFFF"/>
                </a:highlight>
                <a:latin typeface="Arial" panose="020B0604020202020204" pitchFamily="34" charset="0"/>
              </a:rPr>
              <a:t> </a:t>
            </a:r>
            <a:r>
              <a:rPr lang="en-US" sz="1400" b="0" i="0" u="none" strike="noStrike" dirty="0">
                <a:effectLst/>
                <a:highlight>
                  <a:srgbClr val="FFFFFF"/>
                </a:highlight>
                <a:latin typeface="Arial" panose="020B0604020202020204" pitchFamily="34" charset="0"/>
                <a:hlinkClick r:id="rId4" tooltip="Coagulopathy"/>
              </a:rPr>
              <a:t>blood-clotting disorder</a:t>
            </a:r>
            <a:r>
              <a:rPr lang="en-US" sz="1400" b="0" i="0" dirty="0">
                <a:solidFill>
                  <a:srgbClr val="202122"/>
                </a:solidFill>
                <a:effectLst/>
                <a:highlight>
                  <a:srgbClr val="FFFFFF"/>
                </a:highlight>
                <a:latin typeface="Arial" panose="020B0604020202020204" pitchFamily="34" charset="0"/>
              </a:rPr>
              <a:t> in humans. An acquired form can sometimes result from other medical conditions</a:t>
            </a:r>
            <a:endParaRPr lang="en-US" sz="14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a:t>Historic and cultural importance of the Hawks Nest Tunnel</a:t>
            </a:r>
            <a:endParaRPr lang="en-US" dirty="0"/>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a:t>Prepared by: H Spencer CSP</a:t>
            </a:r>
            <a:endParaRPr lang="en-US" dirty="0"/>
          </a:p>
        </p:txBody>
      </p:sp>
      <p:sp>
        <p:nvSpPr>
          <p:cNvPr id="7" name="Slide Number Placeholder 6"/>
          <p:cNvSpPr>
            <a:spLocks noGrp="1"/>
          </p:cNvSpPr>
          <p:nvPr>
            <p:ph type="sldNum" sz="quarter" idx="5"/>
          </p:nvPr>
        </p:nvSpPr>
        <p:spPr/>
        <p:txBody>
          <a:bodyPr/>
          <a:lstStyle/>
          <a:p>
            <a:fld id="{AB1B3B3E-F6E7-45E4-9334-3B91F5F6D16A}" type="slidenum">
              <a:rPr lang="en-US" smtClean="0"/>
              <a:t>10</a:t>
            </a:fld>
            <a:endParaRPr lang="en-US" dirty="0"/>
          </a:p>
        </p:txBody>
      </p:sp>
    </p:spTree>
    <p:extLst>
      <p:ext uri="{BB962C8B-B14F-4D97-AF65-F5344CB8AC3E}">
        <p14:creationId xmlns:p14="http://schemas.microsoft.com/office/powerpoint/2010/main" val="2458040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787400"/>
            <a:ext cx="5632450" cy="3168650"/>
          </a:xfrm>
        </p:spPr>
      </p:sp>
      <p:sp>
        <p:nvSpPr>
          <p:cNvPr id="3" name="Notes Placeholder 2"/>
          <p:cNvSpPr>
            <a:spLocks noGrp="1"/>
          </p:cNvSpPr>
          <p:nvPr>
            <p:ph type="body" idx="1"/>
          </p:nvPr>
        </p:nvSpPr>
        <p:spPr>
          <a:xfrm>
            <a:off x="710248" y="4161943"/>
            <a:ext cx="5681980" cy="4287685"/>
          </a:xfrm>
        </p:spPr>
        <p:txBody>
          <a:bodyPr/>
          <a:lstStyle/>
          <a:p>
            <a:pPr algn="just"/>
            <a:r>
              <a:rPr lang="en-US" sz="1600" dirty="0">
                <a:solidFill>
                  <a:srgbClr val="0070C0"/>
                </a:solidFill>
                <a:latin typeface="Arial" panose="020B0604020202020204" pitchFamily="34" charset="0"/>
                <a:cs typeface="Arial" panose="020B0604020202020204" pitchFamily="34" charset="0"/>
              </a:rPr>
              <a:t>The circumstances cannot be considered accidental. Prior to groundbreaking, core samples made it clear that most of the tunnel would be drilled through high grade silica-bearing sandstone. Ultimately, a third of the tunnel was enlarged for the purpose of silica extraction.</a:t>
            </a:r>
          </a:p>
          <a:p>
            <a:pPr algn="just"/>
            <a:r>
              <a:rPr lang="en-US" sz="1600" b="0" i="0" dirty="0">
                <a:solidFill>
                  <a:srgbClr val="0070C0"/>
                </a:solidFill>
                <a:effectLst/>
                <a:latin typeface="Arial" panose="020B0604020202020204" pitchFamily="34" charset="0"/>
                <a:cs typeface="Arial" panose="020B0604020202020204" pitchFamily="34" charset="0"/>
              </a:rPr>
              <a:t>The two physicians hired were “Dr. Mitchell” of Mount Hope, West Virginia, and “Dr. Simmons” of Alloy, who was associated with the Electro-Metallurgical Company. </a:t>
            </a:r>
            <a:r>
              <a:rPr lang="en-US" sz="1600" b="0" i="0" dirty="0">
                <a:solidFill>
                  <a:srgbClr val="0070C0"/>
                </a:solidFill>
                <a:effectLst/>
                <a:highlight>
                  <a:srgbClr val="FFFF00"/>
                </a:highlight>
                <a:latin typeface="Arial" panose="020B0604020202020204" pitchFamily="34" charset="0"/>
                <a:cs typeface="Arial" panose="020B0604020202020204" pitchFamily="34" charset="0"/>
              </a:rPr>
              <a:t>They received 25 cents per person examined.</a:t>
            </a:r>
            <a:endParaRPr lang="en-US" sz="1100" dirty="0">
              <a:solidFill>
                <a:srgbClr val="0070C0"/>
              </a:solidFill>
              <a:highlight>
                <a:srgbClr val="FFFF00"/>
              </a:highlight>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11</a:t>
            </a:fld>
            <a:endParaRPr lang="en-US" dirty="0"/>
          </a:p>
        </p:txBody>
      </p:sp>
    </p:spTree>
    <p:extLst>
      <p:ext uri="{BB962C8B-B14F-4D97-AF65-F5344CB8AC3E}">
        <p14:creationId xmlns:p14="http://schemas.microsoft.com/office/powerpoint/2010/main" val="325397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581025"/>
            <a:ext cx="5632450" cy="3168650"/>
          </a:xfrm>
        </p:spPr>
      </p:sp>
      <p:sp>
        <p:nvSpPr>
          <p:cNvPr id="3" name="Notes Placeholder 2"/>
          <p:cNvSpPr>
            <a:spLocks noGrp="1"/>
          </p:cNvSpPr>
          <p:nvPr>
            <p:ph type="body" idx="1"/>
          </p:nvPr>
        </p:nvSpPr>
        <p:spPr>
          <a:xfrm>
            <a:off x="503092" y="3886200"/>
            <a:ext cx="6056833" cy="5032851"/>
          </a:xfrm>
        </p:spPr>
        <p:txBody>
          <a:bodyPr/>
          <a:lstStyle/>
          <a:p>
            <a:pPr algn="just"/>
            <a:r>
              <a:rPr lang="en-US" sz="1400" dirty="0">
                <a:latin typeface="Arial" panose="020B0604020202020204" pitchFamily="34" charset="0"/>
                <a:ea typeface="Calibri" panose="020F0502020204030204" pitchFamily="34" charset="0"/>
                <a:cs typeface="Arial" panose="020B0604020202020204" pitchFamily="34" charset="0"/>
              </a:rPr>
              <a:t>Beginning in 1927, Union Carbide and Carbon’s contractor Rinehart &amp; Dennis began construction of the 3</a:t>
            </a:r>
            <a:r>
              <a:rPr lang="en-US" sz="1400" baseline="30000" dirty="0">
                <a:latin typeface="Arial" panose="020B0604020202020204" pitchFamily="34" charset="0"/>
                <a:ea typeface="Calibri" panose="020F0502020204030204" pitchFamily="34" charset="0"/>
                <a:cs typeface="Arial" panose="020B0604020202020204" pitchFamily="34" charset="0"/>
              </a:rPr>
              <a:t>+</a:t>
            </a:r>
            <a:r>
              <a:rPr lang="en-US" sz="1400" dirty="0">
                <a:latin typeface="Arial" panose="020B0604020202020204" pitchFamily="34" charset="0"/>
                <a:ea typeface="Calibri" panose="020F0502020204030204" pitchFamily="34" charset="0"/>
                <a:cs typeface="Arial" panose="020B0604020202020204" pitchFamily="34" charset="0"/>
              </a:rPr>
              <a:t>mile tunnel carrying the river under Gauley Mountain. The contract for the tunnel portion had built in incentives and penalties regarding meeting the 2-year target date. The contractor would pay $250 for each day they exceeded the target and likewise the company would pay the contractor $250 for every day they beat the target. </a:t>
            </a:r>
          </a:p>
          <a:p>
            <a:pPr algn="just"/>
            <a:r>
              <a:rPr lang="en-US" sz="1400" dirty="0">
                <a:latin typeface="Arial" panose="020B0604020202020204" pitchFamily="34" charset="0"/>
                <a:cs typeface="Arial" panose="020B0604020202020204" pitchFamily="34" charset="0"/>
              </a:rPr>
              <a:t>Because of the size of the work crews and the long hours the project was completed in less than half the  scheduled time.</a:t>
            </a:r>
          </a:p>
          <a:p>
            <a:pPr algn="just"/>
            <a:r>
              <a:rPr lang="en-US" sz="1600" dirty="0">
                <a:solidFill>
                  <a:srgbClr val="0070C0"/>
                </a:solidFill>
                <a:latin typeface="Arial" panose="020B0604020202020204" pitchFamily="34" charset="0"/>
                <a:cs typeface="Arial" panose="020B0604020202020204" pitchFamily="34" charset="0"/>
              </a:rPr>
              <a:t>The average length of work was 15 weeks for a black worker and 16 weeks for a white worker</a:t>
            </a:r>
            <a:endParaRPr lang="en-US"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r>
              <a:rPr lang="en-US" sz="1400" dirty="0">
                <a:solidFill>
                  <a:srgbClr val="111111"/>
                </a:solidFill>
                <a:latin typeface="Arial" panose="020B0604020202020204" pitchFamily="34" charset="0"/>
                <a:cs typeface="Arial" panose="020B0604020202020204" pitchFamily="34" charset="0"/>
              </a:rPr>
              <a:t>The real number of workers who actually died will never be known partly because Union Carbide wiped out the historical record and partly because most of the tunnel workers were dismissed at the end of 1931 and scattered throughout the South. Many of the men did not become sick until later, so their deaths never became a part of the official numbers</a:t>
            </a:r>
            <a:r>
              <a:rPr lang="en-US" sz="2100" dirty="0">
                <a:solidFill>
                  <a:srgbClr val="111111"/>
                </a:solidFill>
                <a:latin typeface="Source Serif Pro" panose="02040603050405020204" pitchFamily="18" charset="0"/>
              </a:rPr>
              <a:t>. </a:t>
            </a:r>
            <a:r>
              <a:rPr lang="en-US" sz="1600" dirty="0">
                <a:solidFill>
                  <a:srgbClr val="0070C0"/>
                </a:solidFill>
                <a:latin typeface="Arial" panose="020B0604020202020204" pitchFamily="34" charset="0"/>
                <a:ea typeface="Calibri" panose="020F0502020204030204" pitchFamily="34" charset="0"/>
                <a:cs typeface="Arial" panose="020B0604020202020204" pitchFamily="34" charset="0"/>
              </a:rPr>
              <a:t>Of the approximately 1,213 employees who worked at least two months digging the Hawk’s Nest Tunnel, 764 (</a:t>
            </a:r>
            <a:r>
              <a:rPr lang="en-US" sz="1600" b="1" dirty="0">
                <a:solidFill>
                  <a:srgbClr val="0070C0"/>
                </a:solidFill>
                <a:latin typeface="Arial" panose="020B0604020202020204" pitchFamily="34" charset="0"/>
                <a:ea typeface="Calibri" panose="020F0502020204030204" pitchFamily="34" charset="0"/>
                <a:cs typeface="Arial" panose="020B0604020202020204" pitchFamily="34" charset="0"/>
              </a:rPr>
              <a:t>63%</a:t>
            </a:r>
            <a:r>
              <a:rPr lang="en-US" sz="1600" dirty="0">
                <a:solidFill>
                  <a:srgbClr val="0070C0"/>
                </a:solidFill>
                <a:latin typeface="Arial" panose="020B0604020202020204" pitchFamily="34" charset="0"/>
                <a:ea typeface="Calibri" panose="020F0502020204030204" pitchFamily="34" charset="0"/>
                <a:cs typeface="Arial" panose="020B0604020202020204" pitchFamily="34" charset="0"/>
              </a:rPr>
              <a:t>) died within seven years of silicosis. That was 4 times the prevailing rate of respiratory death for working-age men in Fayette County.</a:t>
            </a:r>
          </a:p>
          <a:p>
            <a:pPr algn="just"/>
            <a:endParaRPr lang="en-US" sz="14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12</a:t>
            </a:fld>
            <a:endParaRPr lang="en-US" dirty="0"/>
          </a:p>
        </p:txBody>
      </p:sp>
    </p:spTree>
    <p:extLst>
      <p:ext uri="{BB962C8B-B14F-4D97-AF65-F5344CB8AC3E}">
        <p14:creationId xmlns:p14="http://schemas.microsoft.com/office/powerpoint/2010/main" val="225828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581025"/>
            <a:ext cx="5632450" cy="3168650"/>
          </a:xfrm>
        </p:spPr>
      </p:sp>
      <p:sp>
        <p:nvSpPr>
          <p:cNvPr id="3" name="Notes Placeholder 2"/>
          <p:cNvSpPr>
            <a:spLocks noGrp="1"/>
          </p:cNvSpPr>
          <p:nvPr>
            <p:ph type="body" idx="1"/>
          </p:nvPr>
        </p:nvSpPr>
        <p:spPr>
          <a:xfrm>
            <a:off x="710248" y="3920490"/>
            <a:ext cx="5681980" cy="4529138"/>
          </a:xfrm>
        </p:spPr>
        <p:txBody>
          <a:bodyPr/>
          <a:lstStyle/>
          <a:p>
            <a:pPr algn="just"/>
            <a:r>
              <a:rPr lang="en-US" sz="1400" dirty="0">
                <a:solidFill>
                  <a:srgbClr val="222222"/>
                </a:solidFill>
                <a:latin typeface="Arial" panose="020B0604020202020204" pitchFamily="34" charset="0"/>
                <a:ea typeface="Calibri" panose="020F0502020204030204" pitchFamily="34" charset="0"/>
                <a:cs typeface="Arial" panose="020B0604020202020204" pitchFamily="34" charset="0"/>
              </a:rPr>
              <a:t>The County paid local undertakers $25 to bury paupers in the local slave cemetery.</a:t>
            </a:r>
          </a:p>
          <a:p>
            <a:pPr algn="just"/>
            <a:r>
              <a:rPr lang="en-US" sz="1400" b="0" i="0" dirty="0">
                <a:effectLst/>
                <a:latin typeface="Arial" panose="020B0604020202020204" pitchFamily="34" charset="0"/>
                <a:cs typeface="Arial" panose="020B0604020202020204" pitchFamily="34" charset="0"/>
              </a:rPr>
              <a:t>Records show that </a:t>
            </a:r>
            <a:r>
              <a:rPr lang="en-US" sz="1600" b="0" i="0" dirty="0">
                <a:solidFill>
                  <a:srgbClr val="0070C0"/>
                </a:solidFill>
                <a:effectLst/>
                <a:latin typeface="Arial" panose="020B0604020202020204" pitchFamily="34" charset="0"/>
                <a:cs typeface="Arial" panose="020B0604020202020204" pitchFamily="34" charset="0"/>
              </a:rPr>
              <a:t>the corpses of ten black men employed by Rinehart and Dennis were shipped to their homes in the South,” mainly in North Carolina and Tennessee. </a:t>
            </a:r>
            <a:endParaRPr lang="en-US" sz="14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r>
              <a:rPr lang="en-US" sz="1400" dirty="0">
                <a:solidFill>
                  <a:srgbClr val="222222"/>
                </a:solidFill>
                <a:latin typeface="Arial" panose="020B0604020202020204" pitchFamily="34" charset="0"/>
                <a:cs typeface="Arial" panose="020B0604020202020204" pitchFamily="34" charset="0"/>
              </a:rPr>
              <a:t>The bodies in that makeshift cemetery were moved several miles away to unconsecrated ground in 1972, when the state of West Virginia decided to widen U.S. 19. </a:t>
            </a:r>
            <a:r>
              <a:rPr lang="en-US" sz="1600" dirty="0">
                <a:solidFill>
                  <a:srgbClr val="0070C0"/>
                </a:solidFill>
                <a:latin typeface="Arial" panose="020B0604020202020204" pitchFamily="34" charset="0"/>
                <a:cs typeface="Arial" panose="020B0604020202020204" pitchFamily="34" charset="0"/>
              </a:rPr>
              <a:t>The new burial site in Summersville became a dumping ground for old appliances and highway crews disposing of roadkill until local resident Charlotte Yeager and Charles Neilan made it their mission to find the graveyard, which they did </a:t>
            </a:r>
            <a:r>
              <a:rPr lang="en-US" sz="1400" dirty="0">
                <a:latin typeface="Arial" panose="020B0604020202020204" pitchFamily="34" charset="0"/>
                <a:cs typeface="Arial" panose="020B0604020202020204" pitchFamily="34" charset="0"/>
              </a:rPr>
              <a:t>with the help of West Virginia State University Professor Richard Hartman.</a:t>
            </a:r>
            <a:endParaRPr lang="en-US" sz="1400" dirty="0">
              <a:latin typeface="Arial" panose="020B0604020202020204" pitchFamily="34" charset="0"/>
              <a:ea typeface="Calibri" panose="020F0502020204030204" pitchFamily="34" charset="0"/>
              <a:cs typeface="Arial" panose="020B0604020202020204" pitchFamily="34" charset="0"/>
            </a:endParaRPr>
          </a:p>
          <a:p>
            <a:pPr algn="just"/>
            <a:r>
              <a:rPr lang="en-US" sz="1600" dirty="0">
                <a:solidFill>
                  <a:srgbClr val="0070C0"/>
                </a:solidFill>
                <a:latin typeface="Arial" panose="020B0604020202020204" pitchFamily="34" charset="0"/>
                <a:ea typeface="Calibri" panose="020F0502020204030204" pitchFamily="34" charset="0"/>
                <a:cs typeface="Arial" panose="020B0604020202020204" pitchFamily="34" charset="0"/>
              </a:rPr>
              <a:t>On Sept. 7, 2012, the names of the dead buried in the cemetery were read and the ground was consecrated in a service performed by three ministers.</a:t>
            </a:r>
          </a:p>
          <a:p>
            <a:pPr algn="just"/>
            <a:endParaRPr lang="en-US" sz="14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13</a:t>
            </a:fld>
            <a:endParaRPr lang="en-US" dirty="0"/>
          </a:p>
        </p:txBody>
      </p:sp>
    </p:spTree>
    <p:extLst>
      <p:ext uri="{BB962C8B-B14F-4D97-AF65-F5344CB8AC3E}">
        <p14:creationId xmlns:p14="http://schemas.microsoft.com/office/powerpoint/2010/main" val="601263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581025"/>
            <a:ext cx="5632450" cy="3168650"/>
          </a:xfrm>
        </p:spPr>
      </p:sp>
      <p:sp>
        <p:nvSpPr>
          <p:cNvPr id="3" name="Notes Placeholder 2"/>
          <p:cNvSpPr>
            <a:spLocks noGrp="1"/>
          </p:cNvSpPr>
          <p:nvPr>
            <p:ph type="body" idx="1"/>
          </p:nvPr>
        </p:nvSpPr>
        <p:spPr>
          <a:xfrm>
            <a:off x="710248" y="3886200"/>
            <a:ext cx="5681980" cy="4563428"/>
          </a:xfrm>
        </p:spPr>
        <p:txBody>
          <a:bodyPr/>
          <a:lstStyle/>
          <a:p>
            <a:pPr algn="just">
              <a:spcBef>
                <a:spcPts val="0"/>
              </a:spcBef>
              <a:spcAft>
                <a:spcPts val="800"/>
              </a:spcAft>
            </a:pPr>
            <a:r>
              <a:rPr lang="en-US" sz="1600" spc="70" dirty="0">
                <a:solidFill>
                  <a:srgbClr val="0070C0"/>
                </a:solidFill>
                <a:effectLst/>
                <a:latin typeface="Arial" panose="020B0604020202020204" pitchFamily="34" charset="0"/>
                <a:ea typeface="Calibri" panose="020F0502020204030204" pitchFamily="34" charset="0"/>
                <a:cs typeface="Arial" panose="020B0604020202020204" pitchFamily="34" charset="0"/>
              </a:rPr>
              <a:t>Unlike an injury that is caused by work, an </a:t>
            </a:r>
            <a:r>
              <a:rPr lang="en-US" sz="1600" spc="70" dirty="0">
                <a:solidFill>
                  <a:srgbClr val="0070C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occupational disease </a:t>
            </a:r>
            <a:r>
              <a:rPr lang="en-US" sz="1600" spc="70" dirty="0">
                <a:solidFill>
                  <a:srgbClr val="0070C0"/>
                </a:solidFill>
                <a:effectLst/>
                <a:latin typeface="Arial" panose="020B0604020202020204" pitchFamily="34" charset="0"/>
                <a:ea typeface="Calibri" panose="020F0502020204030204" pitchFamily="34" charset="0"/>
                <a:cs typeface="Arial" panose="020B0604020202020204" pitchFamily="34" charset="0"/>
              </a:rPr>
              <a:t>can be more difficult to prove. </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An occupational disease is identified when it is shown that it is more prevalent in a particular body of workers than in the general population.</a:t>
            </a:r>
          </a:p>
          <a:p>
            <a:pPr algn="just">
              <a:spcBef>
                <a:spcPts val="0"/>
              </a:spcBef>
              <a:spcAft>
                <a:spcPts val="800"/>
              </a:spcAft>
            </a:pP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Coverage for diseases varies from authority to authority. One system used is the “</a:t>
            </a:r>
            <a:r>
              <a:rPr lang="en-US"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List System</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which covers only a certain number of occupational diseases and has the advantage of listing diseases with a presumption that they are of occupational origin.</a:t>
            </a:r>
          </a:p>
          <a:p>
            <a:r>
              <a:rPr lang="en-US" sz="1600" b="1" dirty="0">
                <a:solidFill>
                  <a:srgbClr val="0070C0"/>
                </a:solidFill>
                <a:latin typeface="Arial" panose="020B0604020202020204" pitchFamily="34" charset="0"/>
                <a:cs typeface="Arial" panose="020B0604020202020204" pitchFamily="34" charset="0"/>
              </a:rPr>
              <a:t>READ QUOTE</a:t>
            </a: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14</a:t>
            </a:fld>
            <a:endParaRPr lang="en-US" dirty="0"/>
          </a:p>
        </p:txBody>
      </p:sp>
    </p:spTree>
    <p:extLst>
      <p:ext uri="{BB962C8B-B14F-4D97-AF65-F5344CB8AC3E}">
        <p14:creationId xmlns:p14="http://schemas.microsoft.com/office/powerpoint/2010/main" val="845490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581025"/>
            <a:ext cx="5632450" cy="3168650"/>
          </a:xfrm>
        </p:spPr>
      </p:sp>
      <p:sp>
        <p:nvSpPr>
          <p:cNvPr id="3" name="Notes Placeholder 2"/>
          <p:cNvSpPr>
            <a:spLocks noGrp="1"/>
          </p:cNvSpPr>
          <p:nvPr>
            <p:ph type="body" idx="1"/>
          </p:nvPr>
        </p:nvSpPr>
        <p:spPr>
          <a:xfrm>
            <a:off x="499872" y="3874770"/>
            <a:ext cx="6108192" cy="4574858"/>
          </a:xfrm>
        </p:spPr>
        <p:txBody>
          <a:bodyPr/>
          <a:lstStyle/>
          <a:p>
            <a:pPr algn="just"/>
            <a:r>
              <a:rPr lang="en-US" sz="1400" dirty="0">
                <a:solidFill>
                  <a:srgbClr val="0070C0"/>
                </a:solidFill>
                <a:latin typeface="Arial" panose="020B0604020202020204" pitchFamily="34" charset="0"/>
                <a:cs typeface="Arial" panose="020B0604020202020204" pitchFamily="34" charset="0"/>
              </a:rPr>
              <a:t>Union Carbide was able to remain detached in the eyes of both the public and the law from the horror at Hawk’s Nest</a:t>
            </a:r>
            <a:r>
              <a:rPr lang="en-US" sz="1400" dirty="0">
                <a:solidFill>
                  <a:srgbClr val="111111"/>
                </a:solidFill>
                <a:latin typeface="Arial" panose="020B0604020202020204" pitchFamily="34" charset="0"/>
                <a:cs typeface="Arial" panose="020B0604020202020204" pitchFamily="34" charset="0"/>
              </a:rPr>
              <a:t>, </a:t>
            </a:r>
          </a:p>
          <a:p>
            <a:pPr algn="just"/>
            <a:r>
              <a:rPr lang="en-US" sz="1400" dirty="0">
                <a:solidFill>
                  <a:srgbClr val="111111"/>
                </a:solidFill>
                <a:latin typeface="Arial" panose="020B0604020202020204" pitchFamily="34" charset="0"/>
                <a:cs typeface="Arial" panose="020B0604020202020204" pitchFamily="34" charset="0"/>
              </a:rPr>
              <a:t>This power to control the narrative would serve the company well during civil legal proceedings that would be held later in the Fayette County Courthouse. </a:t>
            </a:r>
            <a:r>
              <a:rPr lang="en-US" sz="1400" b="0" i="0" dirty="0">
                <a:solidFill>
                  <a:srgbClr val="202124"/>
                </a:solidFill>
                <a:effectLst/>
                <a:latin typeface="Arial" panose="020B0604020202020204" pitchFamily="34" charset="0"/>
                <a:cs typeface="Arial" panose="020B0604020202020204" pitchFamily="34" charset="0"/>
              </a:rPr>
              <a:t>$100 in 1930 is equivalent in purchasing power to </a:t>
            </a:r>
            <a:r>
              <a:rPr lang="en-US" sz="1400" b="1" i="0" dirty="0">
                <a:solidFill>
                  <a:srgbClr val="202124"/>
                </a:solidFill>
                <a:effectLst/>
                <a:latin typeface="Arial" panose="020B0604020202020204" pitchFamily="34" charset="0"/>
                <a:cs typeface="Arial" panose="020B0604020202020204" pitchFamily="34" charset="0"/>
              </a:rPr>
              <a:t>about $1,669.47 today</a:t>
            </a:r>
            <a:r>
              <a:rPr lang="en-US" sz="1400" b="0" i="0" dirty="0">
                <a:solidFill>
                  <a:srgbClr val="202124"/>
                </a:solidFill>
                <a:effectLst/>
                <a:latin typeface="Arial" panose="020B0604020202020204" pitchFamily="34" charset="0"/>
                <a:cs typeface="Arial" panose="020B0604020202020204" pitchFamily="34" charset="0"/>
              </a:rPr>
              <a:t>, </a:t>
            </a:r>
            <a:endParaRPr lang="en-US" sz="1400" dirty="0">
              <a:solidFill>
                <a:srgbClr val="111111"/>
              </a:solidFill>
              <a:latin typeface="Arial" panose="020B0604020202020204" pitchFamily="34" charset="0"/>
              <a:cs typeface="Arial" panose="020B0604020202020204" pitchFamily="34" charset="0"/>
            </a:endParaRPr>
          </a:p>
          <a:p>
            <a:pPr algn="just"/>
            <a:endParaRPr lang="en-US" sz="1400" dirty="0">
              <a:solidFill>
                <a:srgbClr val="111111"/>
              </a:solidFill>
              <a:latin typeface="Arial" panose="020B0604020202020204" pitchFamily="34" charset="0"/>
              <a:cs typeface="Arial" panose="020B0604020202020204" pitchFamily="34" charset="0"/>
            </a:endParaRPr>
          </a:p>
          <a:p>
            <a:pPr algn="just"/>
            <a:r>
              <a:rPr lang="en-US" sz="1400" dirty="0">
                <a:solidFill>
                  <a:srgbClr val="474B4E"/>
                </a:solidFill>
                <a:effectLst/>
                <a:latin typeface="Arial" panose="020B0604020202020204" pitchFamily="34" charset="0"/>
                <a:ea typeface="Calibri" panose="020F0502020204030204" pitchFamily="34" charset="0"/>
                <a:cs typeface="Arial" panose="020B0604020202020204" pitchFamily="34" charset="0"/>
              </a:rPr>
              <a:t>Rinehart and Dennis went bankrupt several years after the settling of the hundreds of lawsuits</a:t>
            </a:r>
            <a:endParaRPr lang="en-US" sz="14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15</a:t>
            </a:fld>
            <a:endParaRPr lang="en-US" dirty="0"/>
          </a:p>
        </p:txBody>
      </p:sp>
    </p:spTree>
    <p:extLst>
      <p:ext uri="{BB962C8B-B14F-4D97-AF65-F5344CB8AC3E}">
        <p14:creationId xmlns:p14="http://schemas.microsoft.com/office/powerpoint/2010/main" val="316104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581025"/>
            <a:ext cx="5632450" cy="3168650"/>
          </a:xfrm>
        </p:spPr>
      </p:sp>
      <p:sp>
        <p:nvSpPr>
          <p:cNvPr id="3" name="Notes Placeholder 2"/>
          <p:cNvSpPr>
            <a:spLocks noGrp="1"/>
          </p:cNvSpPr>
          <p:nvPr>
            <p:ph type="body" idx="1"/>
          </p:nvPr>
        </p:nvSpPr>
        <p:spPr>
          <a:xfrm>
            <a:off x="710248" y="3874770"/>
            <a:ext cx="5681980" cy="4574858"/>
          </a:xfrm>
        </p:spPr>
        <p:txBody>
          <a:bodyPr/>
          <a:lstStyle/>
          <a:p>
            <a:pPr algn="just"/>
            <a:r>
              <a:rPr lang="en-US" sz="1600" b="0" i="0" dirty="0">
                <a:solidFill>
                  <a:srgbClr val="0070C0"/>
                </a:solidFill>
                <a:effectLst/>
                <a:latin typeface="Arial" panose="020B0604020202020204" pitchFamily="34" charset="0"/>
                <a:cs typeface="Arial" panose="020B0604020202020204" pitchFamily="34" charset="0"/>
              </a:rPr>
              <a:t>West Virginia’s newspapers took little notice of the dying workers and the construction project itself.</a:t>
            </a:r>
          </a:p>
          <a:p>
            <a:pPr algn="just"/>
            <a:endParaRPr lang="en-US" sz="1600" dirty="0">
              <a:solidFill>
                <a:srgbClr val="0070C0"/>
              </a:solidFill>
              <a:latin typeface="Arial" panose="020B0604020202020204" pitchFamily="34" charset="0"/>
              <a:cs typeface="Arial" panose="020B0604020202020204" pitchFamily="34" charset="0"/>
            </a:endParaRPr>
          </a:p>
          <a:p>
            <a:pPr algn="just"/>
            <a:r>
              <a:rPr lang="en-US" sz="1600" dirty="0">
                <a:solidFill>
                  <a:srgbClr val="0070C0"/>
                </a:solidFill>
                <a:latin typeface="Arial" panose="020B0604020202020204" pitchFamily="34" charset="0"/>
                <a:cs typeface="Arial" panose="020B0604020202020204" pitchFamily="34" charset="0"/>
              </a:rPr>
              <a:t>For many Americans outside the state, of WVA a January 25, 1936, Newsweek article was the first time they heard of the tunnel deaths taking place years before. While an industrial disaster and human tragedy, the Hawks Nest project was an engineering success.</a:t>
            </a:r>
          </a:p>
          <a:p>
            <a:pPr algn="just"/>
            <a:endParaRPr lang="en-US" sz="1600" dirty="0">
              <a:solidFill>
                <a:srgbClr val="0070C0"/>
              </a:solidFill>
              <a:latin typeface="Arial" panose="020B0604020202020204" pitchFamily="34" charset="0"/>
              <a:cs typeface="Arial" panose="020B0604020202020204" pitchFamily="34" charset="0"/>
            </a:endParaRPr>
          </a:p>
          <a:p>
            <a:pPr algn="just"/>
            <a:r>
              <a:rPr lang="en-US" sz="1600" dirty="0">
                <a:solidFill>
                  <a:srgbClr val="0070C0"/>
                </a:solidFill>
                <a:latin typeface="Arial" panose="020B0604020202020204" pitchFamily="34" charset="0"/>
                <a:cs typeface="Arial" panose="020B0604020202020204" pitchFamily="34" charset="0"/>
              </a:rPr>
              <a:t>The Hawks Nest Tunnel became an important part of the labor culture of the 1930s, generating a novel and several short stories, as well as songs and an important cycle of poems by the activist poet Muriel Rukeyser. National news stories were published for several weeks when the extent of the tragedy came to public light.</a:t>
            </a:r>
          </a:p>
          <a:p>
            <a:pPr algn="just"/>
            <a:endParaRPr lang="en-US" sz="1600" dirty="0">
              <a:solidFill>
                <a:srgbClr val="0070C0"/>
              </a:solidFill>
              <a:latin typeface="Arial" panose="020B0604020202020204" pitchFamily="34" charset="0"/>
              <a:cs typeface="Arial" panose="020B0604020202020204" pitchFamily="34" charset="0"/>
            </a:endParaRPr>
          </a:p>
          <a:p>
            <a:pPr algn="just"/>
            <a:endParaRPr lang="en-US" sz="1050" dirty="0">
              <a:solidFill>
                <a:srgbClr val="0070C0"/>
              </a:solidFill>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16</a:t>
            </a:fld>
            <a:endParaRPr lang="en-US" dirty="0"/>
          </a:p>
        </p:txBody>
      </p:sp>
    </p:spTree>
    <p:extLst>
      <p:ext uri="{BB962C8B-B14F-4D97-AF65-F5344CB8AC3E}">
        <p14:creationId xmlns:p14="http://schemas.microsoft.com/office/powerpoint/2010/main" val="295436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81025"/>
            <a:ext cx="5632450" cy="3168650"/>
          </a:xfrm>
        </p:spPr>
      </p:sp>
      <p:sp>
        <p:nvSpPr>
          <p:cNvPr id="3" name="Notes Placeholder 2"/>
          <p:cNvSpPr>
            <a:spLocks noGrp="1"/>
          </p:cNvSpPr>
          <p:nvPr>
            <p:ph type="body" idx="1"/>
          </p:nvPr>
        </p:nvSpPr>
        <p:spPr>
          <a:xfrm>
            <a:off x="710248" y="3886200"/>
            <a:ext cx="5681980" cy="4563428"/>
          </a:xfrm>
        </p:spPr>
        <p:txBody>
          <a:bodyPr/>
          <a:lstStyle/>
          <a:p>
            <a:pPr algn="just"/>
            <a:r>
              <a:rPr lang="en-US" sz="1600" b="0" i="0" dirty="0">
                <a:solidFill>
                  <a:srgbClr val="0070C0"/>
                </a:solidFill>
                <a:effectLst/>
                <a:latin typeface="Arial" panose="020B0604020202020204" pitchFamily="34" charset="0"/>
                <a:cs typeface="Arial" panose="020B0604020202020204" pitchFamily="34" charset="0"/>
              </a:rPr>
              <a:t>The silicosis disaster at Hawk’s Nest Tunnel could easily have remained a local (Fayette County) story in West Virginia. However, on January 8, 1935, Albert Maltz an American author, published a short story titled “Man on the Road” in the small left-wing magazine called </a:t>
            </a:r>
            <a:r>
              <a:rPr lang="en-US" sz="1600" b="0" i="1" dirty="0">
                <a:solidFill>
                  <a:srgbClr val="0070C0"/>
                </a:solidFill>
                <a:effectLst/>
                <a:latin typeface="Arial" panose="020B0604020202020204" pitchFamily="34" charset="0"/>
                <a:cs typeface="Arial" panose="020B0604020202020204" pitchFamily="34" charset="0"/>
              </a:rPr>
              <a:t>The</a:t>
            </a:r>
            <a:r>
              <a:rPr lang="en-US" sz="1600" b="0" i="0" dirty="0">
                <a:solidFill>
                  <a:srgbClr val="0070C0"/>
                </a:solidFill>
                <a:effectLst/>
                <a:latin typeface="Arial" panose="020B0604020202020204" pitchFamily="34" charset="0"/>
                <a:cs typeface="Arial" panose="020B0604020202020204" pitchFamily="34" charset="0"/>
              </a:rPr>
              <a:t> </a:t>
            </a:r>
            <a:r>
              <a:rPr lang="en-US" sz="1600" b="0" i="1" dirty="0">
                <a:solidFill>
                  <a:srgbClr val="0070C0"/>
                </a:solidFill>
                <a:effectLst/>
                <a:latin typeface="Arial" panose="020B0604020202020204" pitchFamily="34" charset="0"/>
                <a:cs typeface="Arial" panose="020B0604020202020204" pitchFamily="34" charset="0"/>
              </a:rPr>
              <a:t>New Masses</a:t>
            </a:r>
            <a:r>
              <a:rPr lang="en-US" sz="1600" b="0" i="0" dirty="0">
                <a:solidFill>
                  <a:srgbClr val="0070C0"/>
                </a:solidFill>
                <a:effectLst/>
                <a:latin typeface="Arial" panose="020B0604020202020204" pitchFamily="34" charset="0"/>
                <a:cs typeface="Arial" panose="020B0604020202020204" pitchFamily="34" charset="0"/>
              </a:rPr>
              <a:t>. </a:t>
            </a:r>
          </a:p>
          <a:p>
            <a:pPr algn="just"/>
            <a:r>
              <a:rPr lang="en-US" sz="1400" dirty="0">
                <a:solidFill>
                  <a:srgbClr val="111111"/>
                </a:solidFill>
                <a:latin typeface="Arial" panose="020B0604020202020204" pitchFamily="34" charset="0"/>
                <a:cs typeface="Arial" panose="020B0604020202020204" pitchFamily="34" charset="0"/>
              </a:rPr>
              <a:t>Later, in 1936, a Senate subcommittee investigated the disaster.. An R&amp;D supervisor</a:t>
            </a:r>
            <a:r>
              <a:rPr lang="en-US" sz="1400" b="0" i="0" dirty="0">
                <a:solidFill>
                  <a:srgbClr val="000000"/>
                </a:solidFill>
                <a:effectLst/>
                <a:latin typeface="Arial" panose="020B0604020202020204" pitchFamily="34" charset="0"/>
                <a:cs typeface="Arial" panose="020B0604020202020204" pitchFamily="34" charset="0"/>
              </a:rPr>
              <a:t> put it starkly, when he said at the congressional hearings, </a:t>
            </a:r>
            <a:r>
              <a:rPr lang="en-US" sz="1400" b="0" i="1" dirty="0">
                <a:solidFill>
                  <a:srgbClr val="000000"/>
                </a:solidFill>
                <a:effectLst/>
                <a:latin typeface="Arial" panose="020B0604020202020204" pitchFamily="34" charset="0"/>
                <a:cs typeface="Arial" panose="020B0604020202020204" pitchFamily="34" charset="0"/>
              </a:rPr>
              <a:t>“I knew I was going to kill these niggers, but I didn’t know it was going to be this soon.”</a:t>
            </a:r>
            <a:endParaRPr lang="en-US" sz="1400" i="1" dirty="0">
              <a:solidFill>
                <a:srgbClr val="111111"/>
              </a:solidFill>
              <a:latin typeface="Arial" panose="020B0604020202020204" pitchFamily="34" charset="0"/>
              <a:cs typeface="Arial" panose="020B0604020202020204" pitchFamily="34" charset="0"/>
            </a:endParaRPr>
          </a:p>
          <a:p>
            <a:pPr algn="just"/>
            <a:r>
              <a:rPr lang="en-US" sz="1400" dirty="0">
                <a:solidFill>
                  <a:srgbClr val="111111"/>
                </a:solidFill>
                <a:latin typeface="Arial" panose="020B0604020202020204" pitchFamily="34" charset="0"/>
                <a:cs typeface="Arial" panose="020B0604020202020204" pitchFamily="34" charset="0"/>
              </a:rPr>
              <a:t>The subcommittee’s report lambasted conditions at Hawks Nest</a:t>
            </a:r>
          </a:p>
          <a:p>
            <a:pPr algn="just"/>
            <a:r>
              <a:rPr lang="en-US" sz="1400" dirty="0">
                <a:solidFill>
                  <a:srgbClr val="111111"/>
                </a:solidFill>
                <a:latin typeface="Arial" panose="020B0604020202020204" pitchFamily="34" charset="0"/>
                <a:cs typeface="Arial" panose="020B0604020202020204" pitchFamily="34" charset="0"/>
              </a:rPr>
              <a:t>At the time, President Roosevelt’s labor secretary, Frances Perkins, declared “war” on silicosis in response to the Hawk’s Nest disaster and other workers across the U.S. developing the disease. </a:t>
            </a:r>
          </a:p>
          <a:p>
            <a:pPr algn="just"/>
            <a:r>
              <a:rPr lang="en-US" sz="1400" dirty="0">
                <a:solidFill>
                  <a:srgbClr val="111111"/>
                </a:solidFill>
                <a:latin typeface="Arial" panose="020B0604020202020204" pitchFamily="34" charset="0"/>
                <a:cs typeface="Arial" panose="020B0604020202020204" pitchFamily="34" charset="0"/>
              </a:rPr>
              <a:t>But by 1940, the Hawk’s Nest disaster was no longer in the headlines and concern about silicosis had diminished.</a:t>
            </a:r>
            <a:endParaRPr lang="en-US" sz="14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17</a:t>
            </a:fld>
            <a:endParaRPr lang="en-US" dirty="0"/>
          </a:p>
        </p:txBody>
      </p:sp>
    </p:spTree>
    <p:extLst>
      <p:ext uri="{BB962C8B-B14F-4D97-AF65-F5344CB8AC3E}">
        <p14:creationId xmlns:p14="http://schemas.microsoft.com/office/powerpoint/2010/main" val="10090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663575"/>
            <a:ext cx="5632450" cy="3168650"/>
          </a:xfrm>
        </p:spPr>
      </p:sp>
      <p:sp>
        <p:nvSpPr>
          <p:cNvPr id="3" name="Notes Placeholder 2"/>
          <p:cNvSpPr>
            <a:spLocks noGrp="1"/>
          </p:cNvSpPr>
          <p:nvPr>
            <p:ph type="body" idx="1"/>
          </p:nvPr>
        </p:nvSpPr>
        <p:spPr>
          <a:xfrm>
            <a:off x="710247" y="4023361"/>
            <a:ext cx="5776277" cy="4631738"/>
          </a:xfrm>
        </p:spPr>
        <p:txBody>
          <a:bodyPr/>
          <a:lstStyle/>
          <a:p>
            <a:pPr algn="just"/>
            <a:r>
              <a:rPr lang="en-US" sz="1600" dirty="0">
                <a:solidFill>
                  <a:srgbClr val="0070C0"/>
                </a:solidFill>
                <a:latin typeface="Arial" panose="020B0604020202020204" pitchFamily="34" charset="0"/>
                <a:cs typeface="Arial" panose="020B0604020202020204" pitchFamily="34" charset="0"/>
              </a:rPr>
              <a:t>West Virginia officials have done a superb job covering up the truth about Hawk’s Nest. The disaster is not taught in U.S. history classes. Remembrances of the people who died are extremely rare.</a:t>
            </a:r>
          </a:p>
          <a:p>
            <a:pPr algn="just"/>
            <a:r>
              <a:rPr lang="en-US" sz="1600" dirty="0">
                <a:solidFill>
                  <a:srgbClr val="0070C0"/>
                </a:solidFill>
                <a:latin typeface="Arial" panose="020B0604020202020204" pitchFamily="34" charset="0"/>
                <a:cs typeface="Arial" panose="020B0604020202020204" pitchFamily="34" charset="0"/>
              </a:rPr>
              <a:t>In the late 1930s, West Virginia Gov. Homer Holt, </a:t>
            </a:r>
            <a:r>
              <a:rPr lang="en-US" sz="1600" strike="sngStrike" dirty="0">
                <a:solidFill>
                  <a:srgbClr val="0070C0"/>
                </a:solidFill>
                <a:latin typeface="Arial" panose="020B0604020202020204" pitchFamily="34" charset="0"/>
                <a:cs typeface="Arial" panose="020B0604020202020204" pitchFamily="34" charset="0"/>
              </a:rPr>
              <a:t>a Democrat</a:t>
            </a:r>
            <a:r>
              <a:rPr lang="en-US" sz="1600" dirty="0">
                <a:solidFill>
                  <a:srgbClr val="0070C0"/>
                </a:solidFill>
                <a:latin typeface="Arial" panose="020B0604020202020204" pitchFamily="34" charset="0"/>
                <a:cs typeface="Arial" panose="020B0604020202020204" pitchFamily="34" charset="0"/>
              </a:rPr>
              <a:t>, refused to sanction a Federal Writer’s Guide to his state until the writers toned down their discussion of Hawk’s Nest. Holt believed the guide would discredit the state and was “propaganda </a:t>
            </a:r>
            <a:r>
              <a:rPr lang="en-US" sz="1400" dirty="0">
                <a:solidFill>
                  <a:srgbClr val="111111"/>
                </a:solidFill>
                <a:latin typeface="Arial" panose="020B0604020202020204" pitchFamily="34" charset="0"/>
                <a:cs typeface="Arial" panose="020B0604020202020204" pitchFamily="34" charset="0"/>
              </a:rPr>
              <a:t>from start to finish” After leaving office, he served as general counsel of Union Carbide.</a:t>
            </a:r>
          </a:p>
          <a:p>
            <a:pPr algn="just"/>
            <a:r>
              <a:rPr lang="en-US" sz="1600" dirty="0">
                <a:solidFill>
                  <a:srgbClr val="0070C0"/>
                </a:solidFill>
                <a:latin typeface="Arial" panose="020B0604020202020204" pitchFamily="34" charset="0"/>
                <a:cs typeface="Arial" panose="020B0604020202020204" pitchFamily="34" charset="0"/>
              </a:rPr>
              <a:t>Hawks Nest is still a Hot Button item, In the 1960s, a West Virginia university professor received more than a dozen death threats when he tried to interview some of the survivors, </a:t>
            </a:r>
            <a:r>
              <a:rPr lang="en-US" sz="1400" dirty="0">
                <a:solidFill>
                  <a:srgbClr val="111111"/>
                </a:solidFill>
                <a:latin typeface="Arial" panose="020B0604020202020204" pitchFamily="34" charset="0"/>
                <a:cs typeface="Arial" panose="020B0604020202020204" pitchFamily="34" charset="0"/>
              </a:rPr>
              <a:t>Sheldon Rampton and John Stauber wrote in their book, </a:t>
            </a:r>
            <a:r>
              <a:rPr lang="en-US" sz="1400" i="1" dirty="0">
                <a:solidFill>
                  <a:srgbClr val="111111"/>
                </a:solidFill>
                <a:latin typeface="Arial" panose="020B0604020202020204" pitchFamily="34" charset="0"/>
                <a:cs typeface="Arial" panose="020B0604020202020204" pitchFamily="34" charset="0"/>
              </a:rPr>
              <a:t>Trust Us, We’re Expert</a:t>
            </a:r>
            <a:r>
              <a:rPr lang="en-US" sz="1400" dirty="0">
                <a:solidFill>
                  <a:srgbClr val="111111"/>
                </a:solidFill>
                <a:latin typeface="Arial" panose="020B0604020202020204" pitchFamily="34" charset="0"/>
                <a:cs typeface="Arial" panose="020B0604020202020204" pitchFamily="34" charset="0"/>
              </a:rPr>
              <a:t>s.</a:t>
            </a:r>
          </a:p>
          <a:p>
            <a:pPr algn="just"/>
            <a:r>
              <a:rPr lang="en-US" sz="1600" b="0" i="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there has been no atonement for the Hawk’s Nest Tunnel disaster, </a:t>
            </a:r>
            <a:r>
              <a:rPr lang="en-US" sz="1600" b="0" i="0" u="sng"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ninety</a:t>
            </a:r>
            <a:r>
              <a:rPr lang="en-US" sz="1600" b="0" i="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years later, it still </a:t>
            </a:r>
            <a:r>
              <a:rPr lang="en-US" sz="1600" b="0" i="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inflames</a:t>
            </a:r>
            <a:r>
              <a:rPr lang="en-US" sz="1600" b="0" i="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1600" b="0" i="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disrupts</a:t>
            </a:r>
            <a:endParaRPr lang="en-US" sz="1600" dirty="0">
              <a:solidFill>
                <a:srgbClr val="0070C0"/>
              </a:solidFill>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18</a:t>
            </a:fld>
            <a:endParaRPr lang="en-US" dirty="0"/>
          </a:p>
        </p:txBody>
      </p:sp>
    </p:spTree>
    <p:extLst>
      <p:ext uri="{BB962C8B-B14F-4D97-AF65-F5344CB8AC3E}">
        <p14:creationId xmlns:p14="http://schemas.microsoft.com/office/powerpoint/2010/main" val="2383910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581025"/>
            <a:ext cx="5632450" cy="3168650"/>
          </a:xfrm>
        </p:spPr>
      </p:sp>
      <p:sp>
        <p:nvSpPr>
          <p:cNvPr id="3" name="Notes Placeholder 2"/>
          <p:cNvSpPr>
            <a:spLocks noGrp="1"/>
          </p:cNvSpPr>
          <p:nvPr>
            <p:ph type="body" idx="1"/>
          </p:nvPr>
        </p:nvSpPr>
        <p:spPr>
          <a:xfrm>
            <a:off x="710248" y="3749675"/>
            <a:ext cx="5681980" cy="4905424"/>
          </a:xfrm>
        </p:spPr>
        <p:txBody>
          <a:bodyPr/>
          <a:lstStyle/>
          <a:p>
            <a:pPr algn="just"/>
            <a:r>
              <a:rPr lang="en-US" sz="1600" dirty="0">
                <a:solidFill>
                  <a:srgbClr val="0070C0"/>
                </a:solidFill>
                <a:latin typeface="Arial" panose="020B0604020202020204" pitchFamily="34" charset="0"/>
                <a:cs typeface="Arial" panose="020B0604020202020204" pitchFamily="34" charset="0"/>
              </a:rPr>
              <a:t>West Virginia historian Chuck Keeney said in an interview. “Nobody gets punished for Hawk’s Nest. Nobody goes to jail. And nobody even knows about</a:t>
            </a:r>
            <a:r>
              <a:rPr lang="en-US" sz="1400" dirty="0">
                <a:solidFill>
                  <a:srgbClr val="111111"/>
                </a:solidFill>
                <a:latin typeface="Arial" panose="020B0604020202020204" pitchFamily="34" charset="0"/>
                <a:cs typeface="Arial" panose="020B0604020202020204" pitchFamily="34" charset="0"/>
              </a:rPr>
              <a:t>.</a:t>
            </a:r>
            <a:r>
              <a:rPr lang="en-US" sz="1400" b="0" i="0" dirty="0">
                <a:solidFill>
                  <a:srgbClr val="333333"/>
                </a:solidFill>
                <a:effectLst/>
                <a:latin typeface="Arial" panose="020B0604020202020204" pitchFamily="34" charset="0"/>
                <a:cs typeface="Arial" panose="020B0604020202020204" pitchFamily="34" charset="0"/>
              </a:rPr>
              <a:t> </a:t>
            </a:r>
          </a:p>
          <a:p>
            <a:pPr algn="just"/>
            <a:r>
              <a:rPr lang="en-US" sz="1400" b="0" i="0" dirty="0">
                <a:solidFill>
                  <a:srgbClr val="333333"/>
                </a:solidFill>
                <a:effectLst/>
                <a:latin typeface="Arial" panose="020B0604020202020204" pitchFamily="34" charset="0"/>
                <a:cs typeface="Arial" panose="020B0604020202020204" pitchFamily="34" charset="0"/>
              </a:rPr>
              <a:t>So, what does the future of West Virginia look like? That is yet to be determined, but the more we understand these divisive political issues the more we will be able to pick the people who will properly represent us in Charleston. </a:t>
            </a:r>
          </a:p>
          <a:p>
            <a:pPr algn="just"/>
            <a:r>
              <a:rPr lang="en-US" sz="1600" dirty="0">
                <a:solidFill>
                  <a:srgbClr val="0070C0"/>
                </a:solidFill>
                <a:latin typeface="Arial" panose="020B0604020202020204" pitchFamily="34" charset="0"/>
                <a:cs typeface="Arial" panose="020B0604020202020204" pitchFamily="34" charset="0"/>
              </a:rPr>
              <a:t>Chuck Keeney also said </a:t>
            </a:r>
            <a:r>
              <a:rPr lang="en-US" sz="1600" b="0" i="0" dirty="0">
                <a:solidFill>
                  <a:srgbClr val="0070C0"/>
                </a:solidFill>
                <a:effectLst/>
                <a:latin typeface="Arial" panose="020B0604020202020204" pitchFamily="34" charset="0"/>
                <a:cs typeface="Arial" panose="020B0604020202020204" pitchFamily="34" charset="0"/>
              </a:rPr>
              <a:t>West Virginians have too long been marginalized by the mainstream media and politicians as hillbillies and rednecks. It is much easier for people to take advantage of a group of people they see as a caricature or less than human</a:t>
            </a:r>
            <a:r>
              <a:rPr lang="en-US" sz="1600" b="0" i="0" dirty="0">
                <a:solidFill>
                  <a:srgbClr val="333333"/>
                </a:solidFill>
                <a:effectLst/>
                <a:latin typeface="Arial" panose="020B0604020202020204" pitchFamily="34" charset="0"/>
                <a:cs typeface="Arial" panose="020B0604020202020204" pitchFamily="34" charset="0"/>
              </a:rPr>
              <a:t>. </a:t>
            </a:r>
          </a:p>
          <a:p>
            <a:pPr algn="just"/>
            <a:r>
              <a:rPr lang="en-US" sz="1400" b="0" i="0" dirty="0">
                <a:solidFill>
                  <a:srgbClr val="555555"/>
                </a:solidFill>
                <a:effectLst/>
                <a:latin typeface="Arial" panose="020B0604020202020204" pitchFamily="34" charset="0"/>
              </a:rPr>
              <a:t>The officials in charge decided the most cost-effective way to handle the crisis was not to acknowledge the dangers, stop work and provide safer conditions, but to deny the reality of the situation, keep hiring a steady stream of new workers and complete the tunnel as quickly as possible.</a:t>
            </a:r>
            <a:endParaRPr lang="en-US" sz="1050" b="0" i="0" dirty="0">
              <a:solidFill>
                <a:srgbClr val="333333"/>
              </a:solidFill>
              <a:effectLst/>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19</a:t>
            </a:fld>
            <a:endParaRPr lang="en-US" dirty="0"/>
          </a:p>
        </p:txBody>
      </p:sp>
    </p:spTree>
    <p:extLst>
      <p:ext uri="{BB962C8B-B14F-4D97-AF65-F5344CB8AC3E}">
        <p14:creationId xmlns:p14="http://schemas.microsoft.com/office/powerpoint/2010/main" val="21381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5013"/>
            <a:ext cx="5632450" cy="3168650"/>
          </a:xfrm>
        </p:spPr>
      </p:sp>
      <p:sp>
        <p:nvSpPr>
          <p:cNvPr id="3" name="Notes Placeholder 2"/>
          <p:cNvSpPr>
            <a:spLocks noGrp="1"/>
          </p:cNvSpPr>
          <p:nvPr>
            <p:ph type="body" idx="1"/>
          </p:nvPr>
        </p:nvSpPr>
        <p:spPr>
          <a:xfrm>
            <a:off x="710248" y="4106724"/>
            <a:ext cx="5681980" cy="4385766"/>
          </a:xfrm>
        </p:spPr>
        <p:txBody>
          <a:bodyPr/>
          <a:lstStyle/>
          <a:p>
            <a:pPr algn="just"/>
            <a:r>
              <a:rPr lang="en-US" sz="1900" dirty="0">
                <a:solidFill>
                  <a:srgbClr val="0070C0"/>
                </a:solidFill>
                <a:latin typeface="Arial" panose="020B0604020202020204" pitchFamily="34" charset="0"/>
                <a:ea typeface="Calibri" panose="020F0502020204030204" pitchFamily="34" charset="0"/>
              </a:rPr>
              <a:t>Since the drilling of the tunnel was a construction project and not technically a mining operation, the workers were deprived of any protective provisions for underground mining.</a:t>
            </a:r>
            <a:r>
              <a:rPr lang="en-US"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Collective trauma like this never really goes away; but the process of recovering is so much slower if we continue to deny its full truth.” “The historical record is disgracefully neglectful of the event, and only a handful of the workers’ names were ever made known. What is more, any understanding of Hawk’s Nest involves the discomfort of the acute race divide in West Virginia, seldom acknowledged or discussed.” Catherine Venable Moore, a West Virginia author </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sp>
        <p:nvSpPr>
          <p:cNvPr id="4" name="Slide Number Placeholder 3"/>
          <p:cNvSpPr>
            <a:spLocks noGrp="1"/>
          </p:cNvSpPr>
          <p:nvPr>
            <p:ph type="sldNum" sz="quarter" idx="5"/>
          </p:nvPr>
        </p:nvSpPr>
        <p:spPr/>
        <p:txBody>
          <a:bodyPr/>
          <a:lstStyle/>
          <a:p>
            <a:fld id="{AB1B3B3E-F6E7-45E4-9334-3B91F5F6D16A}" type="slidenum">
              <a:rPr lang="en-US" smtClean="0"/>
              <a:t>2</a:t>
            </a:fld>
            <a:endParaRPr lang="en-US" dirty="0"/>
          </a:p>
        </p:txBody>
      </p:sp>
      <p:sp>
        <p:nvSpPr>
          <p:cNvPr id="5" name="Date Placeholder 4">
            <a:extLst>
              <a:ext uri="{FF2B5EF4-FFF2-40B4-BE49-F238E27FC236}">
                <a16:creationId xmlns:a16="http://schemas.microsoft.com/office/drawing/2014/main" id="{D0BFCE3A-5EA2-42E3-843A-2DE4A4553AA2}"/>
              </a:ext>
            </a:extLst>
          </p:cNvPr>
          <p:cNvSpPr>
            <a:spLocks noGrp="1"/>
          </p:cNvSpPr>
          <p:nvPr>
            <p:ph type="dt" idx="1"/>
          </p:nvPr>
        </p:nvSpPr>
        <p:spPr/>
        <p:txBody>
          <a:bodyPr/>
          <a:lstStyle/>
          <a:p>
            <a:fld id="{29517AD6-709C-49EA-8549-B310D98C4158}" type="datetime1">
              <a:rPr lang="en-US" smtClean="0"/>
              <a:t>7/24/2024</a:t>
            </a:fld>
            <a:endParaRPr lang="en-US" dirty="0"/>
          </a:p>
        </p:txBody>
      </p:sp>
      <p:sp>
        <p:nvSpPr>
          <p:cNvPr id="6" name="Footer Placeholder 5">
            <a:extLst>
              <a:ext uri="{FF2B5EF4-FFF2-40B4-BE49-F238E27FC236}">
                <a16:creationId xmlns:a16="http://schemas.microsoft.com/office/drawing/2014/main" id="{97158CB0-B718-4C50-B697-373B1D64EE5D}"/>
              </a:ext>
            </a:extLst>
          </p:cNvPr>
          <p:cNvSpPr>
            <a:spLocks noGrp="1"/>
          </p:cNvSpPr>
          <p:nvPr>
            <p:ph type="ftr" sz="quarter" idx="4"/>
          </p:nvPr>
        </p:nvSpPr>
        <p:spPr/>
        <p:txBody>
          <a:bodyPr/>
          <a:lstStyle/>
          <a:p>
            <a:r>
              <a:rPr lang="en-US" dirty="0"/>
              <a:t>Prepared by: H Spencer CSP</a:t>
            </a:r>
          </a:p>
        </p:txBody>
      </p:sp>
      <p:sp>
        <p:nvSpPr>
          <p:cNvPr id="7" name="Header Placeholder 6">
            <a:extLst>
              <a:ext uri="{FF2B5EF4-FFF2-40B4-BE49-F238E27FC236}">
                <a16:creationId xmlns:a16="http://schemas.microsoft.com/office/drawing/2014/main" id="{3C97BBF0-DBE0-451D-B7F9-4970994561C0}"/>
              </a:ext>
            </a:extLst>
          </p:cNvPr>
          <p:cNvSpPr>
            <a:spLocks noGrp="1"/>
          </p:cNvSpPr>
          <p:nvPr>
            <p:ph type="hdr" sz="quarter"/>
          </p:nvPr>
        </p:nvSpPr>
        <p:spPr/>
        <p:txBody>
          <a:bodyPr/>
          <a:lstStyle/>
          <a:p>
            <a:pPr algn="ctr"/>
            <a:r>
              <a:rPr lang="en-US" dirty="0"/>
              <a:t>Historic and cultural importance of the Hawks Nest Tunnel</a:t>
            </a:r>
          </a:p>
        </p:txBody>
      </p:sp>
    </p:spTree>
    <p:extLst>
      <p:ext uri="{BB962C8B-B14F-4D97-AF65-F5344CB8AC3E}">
        <p14:creationId xmlns:p14="http://schemas.microsoft.com/office/powerpoint/2010/main" val="2249787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090613"/>
            <a:ext cx="5632450" cy="31686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gn="ctr"/>
            <a:r>
              <a:rPr lang="en-US"/>
              <a:t>Historic and cultural importance of the Hawks Nest Tunnel</a:t>
            </a:r>
            <a:endParaRPr lang="en-US" dirty="0"/>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a:t>Prepared by: H Spencer CSP</a:t>
            </a:r>
            <a:endParaRPr lang="en-US" dirty="0"/>
          </a:p>
        </p:txBody>
      </p:sp>
      <p:sp>
        <p:nvSpPr>
          <p:cNvPr id="7" name="Slide Number Placeholder 6"/>
          <p:cNvSpPr>
            <a:spLocks noGrp="1"/>
          </p:cNvSpPr>
          <p:nvPr>
            <p:ph type="sldNum" sz="quarter" idx="5"/>
          </p:nvPr>
        </p:nvSpPr>
        <p:spPr/>
        <p:txBody>
          <a:bodyPr/>
          <a:lstStyle/>
          <a:p>
            <a:fld id="{AB1B3B3E-F6E7-45E4-9334-3B91F5F6D16A}" type="slidenum">
              <a:rPr lang="en-US" smtClean="0"/>
              <a:t>21</a:t>
            </a:fld>
            <a:endParaRPr lang="en-US" dirty="0"/>
          </a:p>
        </p:txBody>
      </p:sp>
    </p:spTree>
    <p:extLst>
      <p:ext uri="{BB962C8B-B14F-4D97-AF65-F5344CB8AC3E}">
        <p14:creationId xmlns:p14="http://schemas.microsoft.com/office/powerpoint/2010/main" val="171506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50888"/>
            <a:ext cx="5810250" cy="3268662"/>
          </a:xfrm>
        </p:spPr>
      </p:sp>
      <p:sp>
        <p:nvSpPr>
          <p:cNvPr id="3" name="Notes Placeholder 2"/>
          <p:cNvSpPr>
            <a:spLocks noGrp="1"/>
          </p:cNvSpPr>
          <p:nvPr>
            <p:ph type="body" idx="1"/>
          </p:nvPr>
        </p:nvSpPr>
        <p:spPr>
          <a:xfrm>
            <a:off x="710248" y="4141014"/>
            <a:ext cx="5681980" cy="3931424"/>
          </a:xfrm>
        </p:spPr>
        <p:txBody>
          <a:bodyPr/>
          <a:lstStyle/>
          <a:p>
            <a:pPr algn="just"/>
            <a:r>
              <a:rPr lang="en-US" sz="1600" dirty="0">
                <a:solidFill>
                  <a:srgbClr val="0070C0"/>
                </a:solidFill>
                <a:latin typeface="Arial" panose="020B0604020202020204" pitchFamily="34" charset="0"/>
                <a:ea typeface="Calibri" panose="020F0502020204030204" pitchFamily="34" charset="0"/>
              </a:rPr>
              <a:t>Gauley Bridge is a small town in Fayette County, </a:t>
            </a:r>
            <a:r>
              <a:rPr lang="en-US" sz="1400" dirty="0">
                <a:latin typeface="Arial" panose="020B0604020202020204" pitchFamily="34" charset="0"/>
                <a:ea typeface="Calibri" panose="020F0502020204030204" pitchFamily="34" charset="0"/>
              </a:rPr>
              <a:t>(668.36 square miles)</a:t>
            </a:r>
            <a:r>
              <a:rPr lang="en-US" sz="1600" dirty="0">
                <a:solidFill>
                  <a:srgbClr val="0070C0"/>
                </a:solidFill>
                <a:latin typeface="Arial" panose="020B0604020202020204" pitchFamily="34" charset="0"/>
                <a:ea typeface="Calibri" panose="020F0502020204030204" pitchFamily="34" charset="0"/>
              </a:rPr>
              <a:t> in the center of West Virginia. The New River flows northwesterly across the state of West Virginia and near the center of the state becomes the Kanawha River after its confluence with the Gauley River immediately downstream of the Hawks Nest Project. </a:t>
            </a:r>
          </a:p>
          <a:p>
            <a:pPr algn="ctr"/>
            <a:r>
              <a:rPr lang="en-US" sz="1600" i="1" dirty="0">
                <a:solidFill>
                  <a:schemeClr val="accent2">
                    <a:lumMod val="75000"/>
                  </a:schemeClr>
                </a:solidFill>
                <a:latin typeface="Arial" panose="020B0604020202020204" pitchFamily="34" charset="0"/>
                <a:ea typeface="Calibri" panose="020F0502020204030204" pitchFamily="34" charset="0"/>
              </a:rPr>
              <a:t>Discuss highlight of the map</a:t>
            </a:r>
          </a:p>
          <a:p>
            <a:pPr algn="just"/>
            <a:r>
              <a:rPr lang="en-US" sz="1400" dirty="0">
                <a:latin typeface="Arial" panose="020B0604020202020204" pitchFamily="34" charset="0"/>
                <a:ea typeface="Calibri" panose="020F0502020204030204" pitchFamily="34" charset="0"/>
              </a:rPr>
              <a:t>In 1929 the male population of Fayette County was 80% white. </a:t>
            </a:r>
          </a:p>
          <a:p>
            <a:pPr algn="just"/>
            <a:r>
              <a:rPr lang="en-US" sz="1400" dirty="0">
                <a:latin typeface="Arial" panose="020B0604020202020204" pitchFamily="34" charset="0"/>
                <a:ea typeface="Calibri" panose="020F0502020204030204" pitchFamily="34" charset="0"/>
              </a:rPr>
              <a:t>The new river is reported to be the oldest river in the continental US.</a:t>
            </a:r>
          </a:p>
          <a:p>
            <a:pPr algn="just"/>
            <a:r>
              <a:rPr lang="en-US" sz="1400" dirty="0">
                <a:solidFill>
                  <a:srgbClr val="000000"/>
                </a:solidFill>
                <a:latin typeface="Arial" panose="020B0604020202020204" pitchFamily="34" charset="0"/>
                <a:cs typeface="Arial" panose="020B0604020202020204" pitchFamily="34" charset="0"/>
              </a:rPr>
              <a:t>A private corporation had bought parts of a major river system and effectively dewatered more than 5 miles of riverbed without encountering significant objection from either state or federal government.”</a:t>
            </a:r>
            <a:endParaRPr lang="en-US" sz="1400" dirty="0">
              <a:latin typeface="Arial" panose="020B0604020202020204" pitchFamily="34" charset="0"/>
              <a:ea typeface="Calibri" panose="020F0502020204030204" pitchFamily="34" charset="0"/>
              <a:cs typeface="Arial" panose="020B0604020202020204" pitchFamily="34" charset="0"/>
            </a:endParaRPr>
          </a:p>
          <a:p>
            <a:pPr algn="just"/>
            <a:r>
              <a:rPr lang="en-US" sz="1400" dirty="0">
                <a:latin typeface="Arial" panose="020B0604020202020204" pitchFamily="34" charset="0"/>
                <a:ea typeface="Calibri" panose="020F0502020204030204" pitchFamily="34" charset="0"/>
              </a:rPr>
              <a:t> </a:t>
            </a:r>
            <a:endParaRPr lang="en-US" sz="1400" dirty="0"/>
          </a:p>
        </p:txBody>
      </p:sp>
      <p:sp>
        <p:nvSpPr>
          <p:cNvPr id="4" name="Slide Number Placeholder 3"/>
          <p:cNvSpPr>
            <a:spLocks noGrp="1"/>
          </p:cNvSpPr>
          <p:nvPr>
            <p:ph type="sldNum" sz="quarter" idx="5"/>
          </p:nvPr>
        </p:nvSpPr>
        <p:spPr/>
        <p:txBody>
          <a:bodyPr/>
          <a:lstStyle/>
          <a:p>
            <a:fld id="{AB1B3B3E-F6E7-45E4-9334-3B91F5F6D16A}" type="slidenum">
              <a:rPr lang="en-US" smtClean="0"/>
              <a:t>3</a:t>
            </a:fld>
            <a:endParaRPr lang="en-US" dirty="0"/>
          </a:p>
        </p:txBody>
      </p:sp>
      <p:sp>
        <p:nvSpPr>
          <p:cNvPr id="5" name="Date Placeholder 4">
            <a:extLst>
              <a:ext uri="{FF2B5EF4-FFF2-40B4-BE49-F238E27FC236}">
                <a16:creationId xmlns:a16="http://schemas.microsoft.com/office/drawing/2014/main" id="{2A17D62F-57BE-435C-87E7-176A5B961051}"/>
              </a:ext>
            </a:extLst>
          </p:cNvPr>
          <p:cNvSpPr>
            <a:spLocks noGrp="1"/>
          </p:cNvSpPr>
          <p:nvPr>
            <p:ph type="dt" idx="1"/>
          </p:nvPr>
        </p:nvSpPr>
        <p:spPr/>
        <p:txBody>
          <a:bodyPr/>
          <a:lstStyle/>
          <a:p>
            <a:fld id="{C29C6DFF-111D-49C9-8E44-171B3691F9FE}" type="datetime1">
              <a:rPr lang="en-US" smtClean="0"/>
              <a:t>7/24/2024</a:t>
            </a:fld>
            <a:endParaRPr lang="en-US" dirty="0"/>
          </a:p>
        </p:txBody>
      </p:sp>
      <p:sp>
        <p:nvSpPr>
          <p:cNvPr id="6" name="Footer Placeholder 5">
            <a:extLst>
              <a:ext uri="{FF2B5EF4-FFF2-40B4-BE49-F238E27FC236}">
                <a16:creationId xmlns:a16="http://schemas.microsoft.com/office/drawing/2014/main" id="{43023530-8435-40D6-BACD-3117A757FA4F}"/>
              </a:ext>
            </a:extLst>
          </p:cNvPr>
          <p:cNvSpPr>
            <a:spLocks noGrp="1"/>
          </p:cNvSpPr>
          <p:nvPr>
            <p:ph type="ftr" sz="quarter" idx="4"/>
          </p:nvPr>
        </p:nvSpPr>
        <p:spPr/>
        <p:txBody>
          <a:bodyPr/>
          <a:lstStyle/>
          <a:p>
            <a:r>
              <a:rPr lang="en-US" dirty="0"/>
              <a:t>Prepared by: H Spencer CSP</a:t>
            </a:r>
          </a:p>
        </p:txBody>
      </p:sp>
      <p:sp>
        <p:nvSpPr>
          <p:cNvPr id="7" name="Header Placeholder 6">
            <a:extLst>
              <a:ext uri="{FF2B5EF4-FFF2-40B4-BE49-F238E27FC236}">
                <a16:creationId xmlns:a16="http://schemas.microsoft.com/office/drawing/2014/main" id="{FB7FAD44-EF8A-4B77-AD7D-7CE4B1320855}"/>
              </a:ext>
            </a:extLst>
          </p:cNvPr>
          <p:cNvSpPr>
            <a:spLocks noGrp="1"/>
          </p:cNvSpPr>
          <p:nvPr>
            <p:ph type="hdr" sz="quarter"/>
          </p:nvPr>
        </p:nvSpPr>
        <p:spPr/>
        <p:txBody>
          <a:bodyPr/>
          <a:lstStyle/>
          <a:p>
            <a:pPr algn="ctr"/>
            <a:r>
              <a:rPr lang="en-US" dirty="0"/>
              <a:t>Historic and cultural importance of the Hawks Nest Tunnel</a:t>
            </a:r>
          </a:p>
        </p:txBody>
      </p:sp>
    </p:spTree>
    <p:extLst>
      <p:ext uri="{BB962C8B-B14F-4D97-AF65-F5344CB8AC3E}">
        <p14:creationId xmlns:p14="http://schemas.microsoft.com/office/powerpoint/2010/main" val="298772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12788"/>
            <a:ext cx="5632450" cy="3168650"/>
          </a:xfrm>
        </p:spPr>
      </p:sp>
      <p:sp>
        <p:nvSpPr>
          <p:cNvPr id="3" name="Notes Placeholder 2"/>
          <p:cNvSpPr>
            <a:spLocks noGrp="1"/>
          </p:cNvSpPr>
          <p:nvPr>
            <p:ph type="body" idx="1"/>
          </p:nvPr>
        </p:nvSpPr>
        <p:spPr>
          <a:xfrm>
            <a:off x="680654" y="4010455"/>
            <a:ext cx="5711574" cy="4562045"/>
          </a:xfrm>
        </p:spPr>
        <p:txBody>
          <a:bodyPr/>
          <a:lstStyle/>
          <a:p>
            <a:pPr algn="just">
              <a:lnSpc>
                <a:spcPct val="107000"/>
              </a:lnSpc>
              <a:spcAft>
                <a:spcPts val="618"/>
              </a:spcAft>
            </a:pPr>
            <a:r>
              <a:rPr lang="en-US" sz="1600" dirty="0">
                <a:solidFill>
                  <a:srgbClr val="0070C0"/>
                </a:solidFill>
                <a:latin typeface="Arial" panose="020B0604020202020204" pitchFamily="34" charset="0"/>
                <a:cs typeface="Arial" panose="020B0604020202020204" pitchFamily="34" charset="0"/>
              </a:rPr>
              <a:t>Because the Hawk’s Nest Tunnel was licensed as a civil engineering project, even the most modest forms of safety were not applied</a:t>
            </a:r>
            <a:endParaRPr lang="en-US"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18"/>
              </a:spcAft>
            </a:pPr>
            <a:r>
              <a:rPr lang="en-US" sz="1400" dirty="0">
                <a:solidFill>
                  <a:srgbClr val="333333"/>
                </a:solidFill>
                <a:latin typeface="Arial" panose="020B0604020202020204" pitchFamily="34" charset="0"/>
                <a:ea typeface="Calibri" panose="020F0502020204030204" pitchFamily="34" charset="0"/>
                <a:cs typeface="Arial" panose="020B0604020202020204" pitchFamily="34" charset="0"/>
              </a:rPr>
              <a:t>Workers drilled holes and then stacked dynamite to blast through sandstone. Approximately 2 million pounds of explosives were used in the tunnel work without a single explosive related fatality. Explosives were supervised by Dupont Company who manufactured the explosives.</a:t>
            </a:r>
            <a:endParaRPr lang="en-US" sz="1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18"/>
              </a:spcAft>
            </a:pPr>
            <a:r>
              <a:rPr lang="en-US" sz="1400" dirty="0">
                <a:solidFill>
                  <a:srgbClr val="333333"/>
                </a:solidFill>
                <a:latin typeface="Arial" panose="020B0604020202020204" pitchFamily="34" charset="0"/>
                <a:ea typeface="Calibri" panose="020F0502020204030204" pitchFamily="34" charset="0"/>
                <a:cs typeface="Arial" panose="020B0604020202020204" pitchFamily="34" charset="0"/>
              </a:rPr>
              <a:t>The horizontal drills needed the water to remove the debris. Dry drilling was much faster than wet drilling. Four dry holes were jack-hammered in the time it took to wet drill one hole.</a:t>
            </a:r>
            <a:r>
              <a:rPr lang="en-US" sz="1400" dirty="0">
                <a:solidFill>
                  <a:srgbClr val="121212"/>
                </a:solidFill>
                <a:latin typeface="Arial" panose="020B0604020202020204" pitchFamily="34" charset="0"/>
                <a:ea typeface="Calibri" panose="020F0502020204030204" pitchFamily="34" charset="0"/>
                <a:cs typeface="Arial" panose="020B0604020202020204" pitchFamily="34" charset="0"/>
              </a:rPr>
              <a:t> One shift of workers would drill the holes and at the end they would clear out as the shot was ignited. </a:t>
            </a:r>
          </a:p>
          <a:p>
            <a:pPr algn="just">
              <a:lnSpc>
                <a:spcPct val="107000"/>
              </a:lnSpc>
              <a:spcAft>
                <a:spcPts val="618"/>
              </a:spcAft>
            </a:pP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The New-Kanawha Power Co., set to build the tunnel, dissolved as soon as the tunnel was completed late in 1934.</a:t>
            </a:r>
          </a:p>
          <a:p>
            <a:pPr algn="just">
              <a:lnSpc>
                <a:spcPct val="107000"/>
              </a:lnSpc>
              <a:spcAft>
                <a:spcPts val="618"/>
              </a:spcAft>
            </a:pPr>
            <a:endParaRPr lang="en-US" sz="1400" dirty="0">
              <a:latin typeface="Arial" panose="020B0604020202020204" pitchFamily="34" charset="0"/>
              <a:ea typeface="Calibri" panose="020F050202020403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B1B3B3E-F6E7-45E4-9334-3B91F5F6D16A}" type="slidenum">
              <a:rPr lang="en-US" smtClean="0"/>
              <a:t>4</a:t>
            </a:fld>
            <a:endParaRPr lang="en-US" dirty="0"/>
          </a:p>
        </p:txBody>
      </p:sp>
      <p:sp>
        <p:nvSpPr>
          <p:cNvPr id="5" name="Date Placeholder 4">
            <a:extLst>
              <a:ext uri="{FF2B5EF4-FFF2-40B4-BE49-F238E27FC236}">
                <a16:creationId xmlns:a16="http://schemas.microsoft.com/office/drawing/2014/main" id="{CFE12A2D-87B8-42AF-8575-02CD59E3E72A}"/>
              </a:ext>
            </a:extLst>
          </p:cNvPr>
          <p:cNvSpPr>
            <a:spLocks noGrp="1"/>
          </p:cNvSpPr>
          <p:nvPr>
            <p:ph type="dt" idx="1"/>
          </p:nvPr>
        </p:nvSpPr>
        <p:spPr/>
        <p:txBody>
          <a:bodyPr/>
          <a:lstStyle/>
          <a:p>
            <a:fld id="{C67CB7BB-4932-4F1A-BDA6-D56BFDD4CA74}" type="datetime1">
              <a:rPr lang="en-US" smtClean="0"/>
              <a:t>7/24/2024</a:t>
            </a:fld>
            <a:endParaRPr lang="en-US" dirty="0"/>
          </a:p>
        </p:txBody>
      </p:sp>
      <p:sp>
        <p:nvSpPr>
          <p:cNvPr id="6" name="Footer Placeholder 5">
            <a:extLst>
              <a:ext uri="{FF2B5EF4-FFF2-40B4-BE49-F238E27FC236}">
                <a16:creationId xmlns:a16="http://schemas.microsoft.com/office/drawing/2014/main" id="{2AD28C51-0C87-43F5-95F6-057B447C52D3}"/>
              </a:ext>
            </a:extLst>
          </p:cNvPr>
          <p:cNvSpPr>
            <a:spLocks noGrp="1"/>
          </p:cNvSpPr>
          <p:nvPr>
            <p:ph type="ftr" sz="quarter" idx="4"/>
          </p:nvPr>
        </p:nvSpPr>
        <p:spPr/>
        <p:txBody>
          <a:bodyPr/>
          <a:lstStyle/>
          <a:p>
            <a:r>
              <a:rPr lang="en-US" dirty="0"/>
              <a:t>Prepared by: H Spencer CSP</a:t>
            </a:r>
          </a:p>
        </p:txBody>
      </p:sp>
      <p:sp>
        <p:nvSpPr>
          <p:cNvPr id="7" name="Header Placeholder 6">
            <a:extLst>
              <a:ext uri="{FF2B5EF4-FFF2-40B4-BE49-F238E27FC236}">
                <a16:creationId xmlns:a16="http://schemas.microsoft.com/office/drawing/2014/main" id="{8336374C-BB74-41B5-A260-4EA399D5E281}"/>
              </a:ext>
            </a:extLst>
          </p:cNvPr>
          <p:cNvSpPr>
            <a:spLocks noGrp="1"/>
          </p:cNvSpPr>
          <p:nvPr>
            <p:ph type="hdr" sz="quarter"/>
          </p:nvPr>
        </p:nvSpPr>
        <p:spPr/>
        <p:txBody>
          <a:bodyPr/>
          <a:lstStyle/>
          <a:p>
            <a:pPr algn="ctr"/>
            <a:r>
              <a:rPr lang="en-US" dirty="0"/>
              <a:t>Historic and cultural importance of the Hawks Nest Tunnel</a:t>
            </a:r>
          </a:p>
        </p:txBody>
      </p:sp>
    </p:spTree>
    <p:extLst>
      <p:ext uri="{BB962C8B-B14F-4D97-AF65-F5344CB8AC3E}">
        <p14:creationId xmlns:p14="http://schemas.microsoft.com/office/powerpoint/2010/main" val="152225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90575"/>
            <a:ext cx="5632450" cy="3168650"/>
          </a:xfrm>
        </p:spPr>
      </p:sp>
      <p:sp>
        <p:nvSpPr>
          <p:cNvPr id="3" name="Notes Placeholder 2"/>
          <p:cNvSpPr>
            <a:spLocks noGrp="1"/>
          </p:cNvSpPr>
          <p:nvPr>
            <p:ph type="body" idx="1"/>
          </p:nvPr>
        </p:nvSpPr>
        <p:spPr>
          <a:xfrm>
            <a:off x="710248" y="4243884"/>
            <a:ext cx="5681980" cy="3931424"/>
          </a:xfrm>
        </p:spPr>
        <p:txBody>
          <a:bodyPr/>
          <a:lstStyle/>
          <a:p>
            <a:pPr algn="just"/>
            <a:r>
              <a:rPr lang="en-US" sz="1600" b="0" i="0" dirty="0">
                <a:solidFill>
                  <a:srgbClr val="0070C0"/>
                </a:solidFill>
                <a:effectLst/>
                <a:latin typeface="Arial" panose="020B0604020202020204" pitchFamily="34" charset="0"/>
              </a:rPr>
              <a:t>To generate electricity for a plant downstream at </a:t>
            </a:r>
            <a:r>
              <a:rPr lang="en-US" sz="1600" b="0" i="0" u="sng" strike="noStrike" dirty="0">
                <a:solidFill>
                  <a:srgbClr val="0070C0"/>
                </a:solidFill>
                <a:effectLst/>
                <a:latin typeface="Arial" panose="020B0604020202020204" pitchFamily="34" charset="0"/>
                <a:hlinkClick r:id="rId3" tooltip="Alloy, West Virginia">
                  <a:extLst>
                    <a:ext uri="{A12FA001-AC4F-418D-AE19-62706E023703}">
                      <ahyp:hlinkClr xmlns:ahyp="http://schemas.microsoft.com/office/drawing/2018/hyperlinkcolor" val="tx"/>
                    </a:ext>
                  </a:extLst>
                </a:hlinkClick>
              </a:rPr>
              <a:t>Alloy</a:t>
            </a:r>
            <a:r>
              <a:rPr lang="en-US" sz="1600" b="0" i="0" dirty="0">
                <a:solidFill>
                  <a:srgbClr val="0070C0"/>
                </a:solidFill>
                <a:effectLst/>
                <a:latin typeface="Arial" panose="020B0604020202020204" pitchFamily="34" charset="0"/>
              </a:rPr>
              <a:t>, </a:t>
            </a:r>
            <a:r>
              <a:rPr lang="en-US" sz="1600" b="0" i="0" u="none" strike="noStrike" dirty="0">
                <a:solidFill>
                  <a:srgbClr val="0070C0"/>
                </a:solidFill>
                <a:effectLst/>
                <a:latin typeface="Arial" panose="020B0604020202020204" pitchFamily="34" charset="0"/>
                <a:hlinkClick r:id="rId4" tooltip="Union Carbide">
                  <a:extLst>
                    <a:ext uri="{A12FA001-AC4F-418D-AE19-62706E023703}">
                      <ahyp:hlinkClr xmlns:ahyp="http://schemas.microsoft.com/office/drawing/2018/hyperlinkcolor" val="tx"/>
                    </a:ext>
                  </a:extLst>
                </a:hlinkClick>
              </a:rPr>
              <a:t>Union Carbide</a:t>
            </a:r>
            <a:r>
              <a:rPr lang="en-US" sz="1600" b="0" i="0" dirty="0">
                <a:solidFill>
                  <a:srgbClr val="0070C0"/>
                </a:solidFill>
                <a:effectLst/>
                <a:latin typeface="Arial" panose="020B0604020202020204" pitchFamily="34" charset="0"/>
              </a:rPr>
              <a:t>'s Kanawha and New River Power Company subsidiary decided to divert the </a:t>
            </a:r>
            <a:r>
              <a:rPr lang="en-US" sz="1600" b="0" i="0" strike="noStrike" dirty="0">
                <a:solidFill>
                  <a:srgbClr val="0070C0"/>
                </a:solidFill>
                <a:effectLst/>
                <a:latin typeface="Arial" panose="020B0604020202020204" pitchFamily="34" charset="0"/>
                <a:hlinkClick r:id="rId5" tooltip="New River (Kanawha River)">
                  <a:extLst>
                    <a:ext uri="{A12FA001-AC4F-418D-AE19-62706E023703}">
                      <ahyp:hlinkClr xmlns:ahyp="http://schemas.microsoft.com/office/drawing/2018/hyperlinkcolor" val="tx"/>
                    </a:ext>
                  </a:extLst>
                </a:hlinkClick>
              </a:rPr>
              <a:t>New River</a:t>
            </a:r>
            <a:r>
              <a:rPr lang="en-US" sz="1600" b="0" i="0" dirty="0">
                <a:solidFill>
                  <a:srgbClr val="0070C0"/>
                </a:solidFill>
                <a:effectLst/>
                <a:latin typeface="Arial" panose="020B0604020202020204" pitchFamily="34" charset="0"/>
              </a:rPr>
              <a:t> to improve its power generation ability. </a:t>
            </a:r>
          </a:p>
          <a:p>
            <a:pPr algn="just"/>
            <a:endParaRPr lang="en-US" sz="1600" dirty="0">
              <a:solidFill>
                <a:srgbClr val="0070C0"/>
              </a:solidFill>
              <a:latin typeface="Arial" panose="020B0604020202020204" pitchFamily="34" charset="0"/>
            </a:endParaRPr>
          </a:p>
          <a:p>
            <a:pPr algn="just"/>
            <a:r>
              <a:rPr lang="en-US" sz="1400" b="0" i="0" dirty="0">
                <a:solidFill>
                  <a:srgbClr val="202122"/>
                </a:solidFill>
                <a:effectLst/>
                <a:latin typeface="Arial" panose="020B0604020202020204" pitchFamily="34" charset="0"/>
              </a:rPr>
              <a:t>Beginning in 1927, its contractor Rinehart &amp; Dennis began construction of the 3-mile tunnel carrying the river under Gauley Mountain. A dam was constructed immediately below </a:t>
            </a:r>
            <a:r>
              <a:rPr lang="en-US" sz="1400" b="0" i="0" u="none" strike="noStrike" dirty="0">
                <a:effectLst/>
                <a:latin typeface="Arial" panose="020B0604020202020204" pitchFamily="34" charset="0"/>
                <a:hlinkClick r:id="rId6" tooltip="Hawks Nest State Park">
                  <a:extLst>
                    <a:ext uri="{A12FA001-AC4F-418D-AE19-62706E023703}">
                      <ahyp:hlinkClr xmlns:ahyp="http://schemas.microsoft.com/office/drawing/2018/hyperlinkcolor" val="tx"/>
                    </a:ext>
                  </a:extLst>
                </a:hlinkClick>
              </a:rPr>
              <a:t>Hawks Nest</a:t>
            </a:r>
            <a:r>
              <a:rPr lang="en-US" sz="1400" b="0" i="0" dirty="0">
                <a:effectLst/>
                <a:latin typeface="Arial" panose="020B0604020202020204" pitchFamily="34" charset="0"/>
              </a:rPr>
              <a:t> </a:t>
            </a:r>
            <a:r>
              <a:rPr lang="en-US" sz="1400" b="0" i="0" dirty="0">
                <a:solidFill>
                  <a:srgbClr val="202122"/>
                </a:solidFill>
                <a:effectLst/>
                <a:latin typeface="Arial" panose="020B0604020202020204" pitchFamily="34" charset="0"/>
              </a:rPr>
              <a:t>to divert most of the New River flow into the tunnel. It then re-enters the river near </a:t>
            </a:r>
            <a:r>
              <a:rPr lang="en-US" sz="1400" b="0" i="0" u="none" strike="noStrike" dirty="0">
                <a:effectLst/>
                <a:latin typeface="Arial" panose="020B0604020202020204" pitchFamily="34" charset="0"/>
                <a:hlinkClick r:id="rId7" tooltip="Gauley Bridge, West Virginia">
                  <a:extLst>
                    <a:ext uri="{A12FA001-AC4F-418D-AE19-62706E023703}">
                      <ahyp:hlinkClr xmlns:ahyp="http://schemas.microsoft.com/office/drawing/2018/hyperlinkcolor" val="tx"/>
                    </a:ext>
                  </a:extLst>
                </a:hlinkClick>
              </a:rPr>
              <a:t>Gauley Bridge</a:t>
            </a:r>
            <a:r>
              <a:rPr lang="en-US" sz="1400" b="0" i="0" dirty="0">
                <a:effectLst/>
                <a:latin typeface="Arial" panose="020B0604020202020204" pitchFamily="34" charset="0"/>
              </a:rPr>
              <a:t> </a:t>
            </a:r>
            <a:r>
              <a:rPr lang="en-US" sz="1400" b="0" i="0" dirty="0">
                <a:solidFill>
                  <a:srgbClr val="202122"/>
                </a:solidFill>
                <a:effectLst/>
                <a:latin typeface="Arial" panose="020B0604020202020204" pitchFamily="34" charset="0"/>
              </a:rPr>
              <a:t>leaving a section known as "the Dries" in between.</a:t>
            </a:r>
            <a:endParaRPr lang="en-US" sz="1400" dirty="0"/>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5</a:t>
            </a:fld>
            <a:endParaRPr lang="en-US" dirty="0"/>
          </a:p>
        </p:txBody>
      </p:sp>
    </p:spTree>
    <p:extLst>
      <p:ext uri="{BB962C8B-B14F-4D97-AF65-F5344CB8AC3E}">
        <p14:creationId xmlns:p14="http://schemas.microsoft.com/office/powerpoint/2010/main" val="217775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46125"/>
            <a:ext cx="5632450" cy="3168650"/>
          </a:xfrm>
        </p:spPr>
      </p:sp>
      <p:sp>
        <p:nvSpPr>
          <p:cNvPr id="3" name="Notes Placeholder 2"/>
          <p:cNvSpPr>
            <a:spLocks noGrp="1"/>
          </p:cNvSpPr>
          <p:nvPr>
            <p:ph type="body" idx="1"/>
          </p:nvPr>
        </p:nvSpPr>
        <p:spPr>
          <a:xfrm>
            <a:off x="710248" y="4095294"/>
            <a:ext cx="5681980" cy="4547056"/>
          </a:xfrm>
        </p:spPr>
        <p:txBody>
          <a:bodyPr/>
          <a:lstStyle/>
          <a:p>
            <a:pPr algn="just"/>
            <a:r>
              <a:rPr lang="en-US" sz="1400" dirty="0">
                <a:latin typeface="Arial" panose="020B0604020202020204" pitchFamily="34" charset="0"/>
                <a:cs typeface="Arial" panose="020B0604020202020204" pitchFamily="34" charset="0"/>
              </a:rPr>
              <a:t>Camps were located adjacent to the major work areas.</a:t>
            </a:r>
          </a:p>
          <a:p>
            <a:pPr algn="just"/>
            <a:r>
              <a:rPr lang="en-US" sz="1400" dirty="0">
                <a:latin typeface="Arial" panose="020B0604020202020204" pitchFamily="34" charset="0"/>
                <a:cs typeface="Arial" panose="020B0604020202020204" pitchFamily="34" charset="0"/>
              </a:rPr>
              <a:t> </a:t>
            </a:r>
          </a:p>
          <a:p>
            <a:pPr algn="just"/>
            <a:r>
              <a:rPr lang="en-US" sz="1600" dirty="0">
                <a:solidFill>
                  <a:srgbClr val="0070C0"/>
                </a:solidFill>
                <a:latin typeface="Arial" panose="020B0604020202020204" pitchFamily="34" charset="0"/>
                <a:cs typeface="Arial" panose="020B0604020202020204" pitchFamily="34" charset="0"/>
              </a:rPr>
              <a:t>The shacks were provided unfurnished. S</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o occupants had to buy bed linen, coal, and a stove, from the Company Commissary. </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Fayette County </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 Virginia </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gets precipitation, on average, 151 days per year. </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gets on average 46 inches of rain, and 38 inches of snow per year. </a:t>
            </a:r>
            <a:r>
              <a:rPr lang="en-US"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On average, there are 158 sunny days. </a:t>
            </a:r>
            <a:r>
              <a:rPr lang="en-US" sz="18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Daily high temps range from 75 - 80°F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600"/>
              </a:spcAft>
            </a:pPr>
            <a:r>
              <a:rPr lang="en-US" sz="1600" b="0" i="0" dirty="0">
                <a:solidFill>
                  <a:srgbClr val="0070C0"/>
                </a:solidFill>
                <a:effectLst/>
                <a:latin typeface="Arial" panose="020B0604020202020204" pitchFamily="34" charset="0"/>
                <a:cs typeface="Arial" panose="020B0604020202020204" pitchFamily="34" charset="0"/>
              </a:rPr>
              <a:t>The snowy period of the year lasts for </a:t>
            </a:r>
            <a:r>
              <a:rPr lang="en-US" sz="1600" b="1" i="0" dirty="0">
                <a:solidFill>
                  <a:srgbClr val="0070C0"/>
                </a:solidFill>
                <a:effectLst/>
                <a:latin typeface="Arial" panose="020B0604020202020204" pitchFamily="34" charset="0"/>
                <a:cs typeface="Arial" panose="020B0604020202020204" pitchFamily="34" charset="0"/>
              </a:rPr>
              <a:t>4.2 months</a:t>
            </a:r>
            <a:r>
              <a:rPr lang="en-US" sz="1600" b="0" i="0" dirty="0">
                <a:solidFill>
                  <a:srgbClr val="0070C0"/>
                </a:solidFill>
                <a:effectLst/>
                <a:latin typeface="Arial" panose="020B0604020202020204" pitchFamily="34" charset="0"/>
                <a:cs typeface="Arial" panose="020B0604020202020204" pitchFamily="34" charset="0"/>
              </a:rPr>
              <a:t>, from November 23 to March 28,</a:t>
            </a:r>
          </a:p>
          <a:p>
            <a:pPr algn="just"/>
            <a:r>
              <a:rPr lang="en-US" sz="1600" b="0" i="0" dirty="0">
                <a:solidFill>
                  <a:srgbClr val="0070C0"/>
                </a:solidFill>
                <a:effectLst/>
                <a:latin typeface="Arial" panose="020B0604020202020204" pitchFamily="34" charset="0"/>
                <a:cs typeface="Arial" panose="020B0604020202020204" pitchFamily="34" charset="0"/>
              </a:rPr>
              <a:t>A country club sits (once intended for the pleasure of the Union Carbide staff, now privately owned) on top of where Camp 1 for the Hawk’s Nest Tunnel workers once stood.</a:t>
            </a:r>
          </a:p>
          <a:p>
            <a:pPr algn="just"/>
            <a:endParaRPr lang="en-US" sz="1600" dirty="0">
              <a:solidFill>
                <a:srgbClr val="0070C0"/>
              </a:solidFill>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6</a:t>
            </a:fld>
            <a:endParaRPr lang="en-US" dirty="0"/>
          </a:p>
        </p:txBody>
      </p:sp>
    </p:spTree>
    <p:extLst>
      <p:ext uri="{BB962C8B-B14F-4D97-AF65-F5344CB8AC3E}">
        <p14:creationId xmlns:p14="http://schemas.microsoft.com/office/powerpoint/2010/main" val="354649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817563"/>
            <a:ext cx="5702300" cy="3208337"/>
          </a:xfrm>
        </p:spPr>
      </p:sp>
      <p:sp>
        <p:nvSpPr>
          <p:cNvPr id="3" name="Notes Placeholder 2"/>
          <p:cNvSpPr>
            <a:spLocks noGrp="1"/>
          </p:cNvSpPr>
          <p:nvPr>
            <p:ph type="body" idx="1"/>
          </p:nvPr>
        </p:nvSpPr>
        <p:spPr>
          <a:xfrm>
            <a:off x="710248" y="4163873"/>
            <a:ext cx="5681980" cy="4491225"/>
          </a:xfrm>
        </p:spPr>
        <p:txBody>
          <a:bodyPr/>
          <a:lstStyle/>
          <a:p>
            <a:pPr algn="just">
              <a:spcBef>
                <a:spcPts val="600"/>
              </a:spcBef>
              <a:spcAft>
                <a:spcPts val="1200"/>
              </a:spcAft>
            </a:pP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In the beginning workers were </a:t>
            </a:r>
            <a:r>
              <a:rPr lang="en-US" sz="1600" b="1" dirty="0">
                <a:solidFill>
                  <a:srgbClr val="0070C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paid $.50 an hour </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which was lowered to $.40 and later to $.30. </a:t>
            </a:r>
            <a:r>
              <a:rPr lang="en-US" sz="1600" dirty="0">
                <a:solidFill>
                  <a:srgbClr val="0070C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White</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workers were paid in </a:t>
            </a:r>
            <a:r>
              <a:rPr lang="en-US"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cash</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a:p>
            <a:pPr algn="just">
              <a:spcBef>
                <a:spcPts val="600"/>
              </a:spcBef>
              <a:spcAft>
                <a:spcPts val="1200"/>
              </a:spcAft>
            </a:pPr>
            <a:r>
              <a:rPr lang="en-US" sz="1600" dirty="0">
                <a:solidFill>
                  <a:srgbClr val="0070C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Black</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workers were paid in “</a:t>
            </a:r>
            <a:r>
              <a:rPr lang="en-US" sz="1600" b="1" i="1" dirty="0">
                <a:solidFill>
                  <a:srgbClr val="0070C0"/>
                </a:solidFill>
                <a:effectLst/>
                <a:latin typeface="Arial" panose="020B0604020202020204" pitchFamily="34" charset="0"/>
                <a:ea typeface="Calibri" panose="020F0502020204030204" pitchFamily="34" charset="0"/>
                <a:cs typeface="Arial" panose="020B0604020202020204" pitchFamily="34" charset="0"/>
              </a:rPr>
              <a:t>Script</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for about </a:t>
            </a:r>
            <a:r>
              <a:rPr lang="en-US"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$3</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the end of each 10-hour shift, which could only be “cashed” at the company’s Commissary for a 10% charge.</a:t>
            </a:r>
          </a:p>
          <a:p>
            <a:endParaRPr lang="en-US" sz="1600" dirty="0">
              <a:solidFill>
                <a:srgbClr val="0070C0"/>
              </a:solidFill>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7</a:t>
            </a:fld>
            <a:endParaRPr lang="en-US" dirty="0"/>
          </a:p>
        </p:txBody>
      </p:sp>
    </p:spTree>
    <p:extLst>
      <p:ext uri="{BB962C8B-B14F-4D97-AF65-F5344CB8AC3E}">
        <p14:creationId xmlns:p14="http://schemas.microsoft.com/office/powerpoint/2010/main" val="356617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5013"/>
            <a:ext cx="5632450" cy="3168650"/>
          </a:xfrm>
        </p:spPr>
      </p:sp>
      <p:sp>
        <p:nvSpPr>
          <p:cNvPr id="3" name="Notes Placeholder 2"/>
          <p:cNvSpPr>
            <a:spLocks noGrp="1"/>
          </p:cNvSpPr>
          <p:nvPr>
            <p:ph type="body" idx="1"/>
          </p:nvPr>
        </p:nvSpPr>
        <p:spPr>
          <a:xfrm>
            <a:off x="710248" y="4106723"/>
            <a:ext cx="5681980" cy="4631214"/>
          </a:xfrm>
        </p:spPr>
        <p:txBody>
          <a:bodyPr/>
          <a:lstStyle/>
          <a:p>
            <a:pPr algn="just" defTabSz="942289">
              <a:defRPr/>
            </a:pPr>
            <a:r>
              <a:rPr lang="en-US" sz="1600" b="1" i="0" dirty="0">
                <a:solidFill>
                  <a:schemeClr val="accent1">
                    <a:lumMod val="75000"/>
                  </a:schemeClr>
                </a:solidFill>
                <a:effectLst/>
                <a:latin typeface="Arial" panose="020B0604020202020204" pitchFamily="34" charset="0"/>
              </a:rPr>
              <a:t>The officials in charge decided the most cost-effective way to handle the crisis was not to acknowledge the dangers, stop work and provide safer conditions, but to deny the reality of the situation, keep hiring a steady stream of new workers and complete the tunnel as quickly as possible.</a:t>
            </a:r>
          </a:p>
          <a:p>
            <a:pPr algn="just" defTabSz="942289">
              <a:defRPr/>
            </a:pPr>
            <a:endParaRPr lang="en-US"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defTabSz="942289">
              <a:defRPr/>
            </a:pPr>
            <a:r>
              <a:rPr lang="en-US" sz="1400" dirty="0">
                <a:latin typeface="Arial" panose="020B0604020202020204" pitchFamily="34" charset="0"/>
                <a:ea typeface="Calibri" panose="020F0502020204030204" pitchFamily="34" charset="0"/>
                <a:cs typeface="Arial" panose="020B0604020202020204" pitchFamily="34" charset="0"/>
              </a:rPr>
              <a:t>At Hawks Nest, the combination of large work crews drilling and blasting underground in confined spaces, lack of dust suppression, exhaust from small gas fueled engines called “dinkey’s,” inadequate ventilation and no personal respiratory equipment were all significant contributory factors of elevated levels of exposure. </a:t>
            </a:r>
          </a:p>
          <a:p>
            <a:pPr algn="just" defTabSz="942289">
              <a:defRPr/>
            </a:pPr>
            <a:endParaRPr lang="en-US" sz="14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defTabSz="942289">
              <a:defRPr/>
            </a:pPr>
            <a:r>
              <a:rPr lang="en-US" sz="14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There were no end-of-shift shower facilities, so workers carried contamination back to their shacks or homes</a:t>
            </a: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No where in the record can any mention be found of privies or washing facilities be found. One can only imagine the personal hygiene issues created by the lack of sanitary facilities</a:t>
            </a:r>
          </a:p>
          <a:p>
            <a:endParaRPr lang="en-US" sz="14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8</a:t>
            </a:fld>
            <a:endParaRPr lang="en-US" dirty="0"/>
          </a:p>
        </p:txBody>
      </p:sp>
    </p:spTree>
    <p:extLst>
      <p:ext uri="{BB962C8B-B14F-4D97-AF65-F5344CB8AC3E}">
        <p14:creationId xmlns:p14="http://schemas.microsoft.com/office/powerpoint/2010/main" val="274866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806450"/>
            <a:ext cx="5632450" cy="3168650"/>
          </a:xfrm>
        </p:spPr>
      </p:sp>
      <p:sp>
        <p:nvSpPr>
          <p:cNvPr id="3" name="Notes Placeholder 2"/>
          <p:cNvSpPr>
            <a:spLocks noGrp="1"/>
          </p:cNvSpPr>
          <p:nvPr>
            <p:ph type="body" idx="1"/>
          </p:nvPr>
        </p:nvSpPr>
        <p:spPr>
          <a:xfrm>
            <a:off x="761224" y="3975100"/>
            <a:ext cx="5657215" cy="4679999"/>
          </a:xfrm>
        </p:spPr>
        <p:txBody>
          <a:bodyPr/>
          <a:lstStyle/>
          <a:p>
            <a:pPr algn="just"/>
            <a:r>
              <a:rPr lang="en-US" sz="1400" b="0" i="0" dirty="0">
                <a:solidFill>
                  <a:srgbClr val="212121"/>
                </a:solidFill>
                <a:effectLst/>
                <a:latin typeface="Arial" panose="020B0604020202020204" pitchFamily="34" charset="0"/>
                <a:cs typeface="Arial" panose="020B0604020202020204" pitchFamily="34" charset="0"/>
              </a:rPr>
              <a:t>Silicosis is a chronic disease, but progress quickly. As a serious occupational disease it significantly reduces the life span of exposed workers. S</a:t>
            </a:r>
            <a:r>
              <a:rPr lang="en-US" sz="1400" b="0" i="0" dirty="0">
                <a:solidFill>
                  <a:srgbClr val="333333"/>
                </a:solidFill>
                <a:effectLst/>
                <a:latin typeface="Arial" panose="020B0604020202020204" pitchFamily="34" charset="0"/>
                <a:cs typeface="Arial" panose="020B0604020202020204" pitchFamily="34" charset="0"/>
              </a:rPr>
              <a:t>ilicosis can lead to breathing problems, a serious lung condition called Progressive Massive Fibrosis (PMF), or lung cancer. There is no cure for silicosis and it can be fatal.</a:t>
            </a:r>
          </a:p>
          <a:p>
            <a:pPr algn="just"/>
            <a:r>
              <a:rPr lang="en-US" sz="1600" b="1" i="0" dirty="0">
                <a:solidFill>
                  <a:srgbClr val="0070C0"/>
                </a:solidFill>
                <a:effectLst/>
                <a:latin typeface="Arial" panose="020B0604020202020204" pitchFamily="34" charset="0"/>
                <a:cs typeface="Arial" panose="020B0604020202020204" pitchFamily="34" charset="0"/>
              </a:rPr>
              <a:t>stage1</a:t>
            </a:r>
            <a:r>
              <a:rPr lang="en-US" sz="1600" b="0" i="0" dirty="0">
                <a:solidFill>
                  <a:srgbClr val="0070C0"/>
                </a:solidFill>
                <a:effectLst/>
                <a:latin typeface="Arial" panose="020B0604020202020204" pitchFamily="34" charset="0"/>
              </a:rPr>
              <a:t> Disease is confined within the lung and the diaphragm. </a:t>
            </a:r>
            <a:r>
              <a:rPr lang="en-US" sz="1600" b="1" dirty="0">
                <a:solidFill>
                  <a:srgbClr val="0070C0"/>
                </a:solidFill>
                <a:latin typeface="Arial" panose="020B0604020202020204" pitchFamily="34" charset="0"/>
                <a:cs typeface="Arial" panose="020B0604020202020204" pitchFamily="34" charset="0"/>
              </a:rPr>
              <a:t>Stage 2</a:t>
            </a:r>
            <a:r>
              <a:rPr lang="en-US" sz="1600" b="0" i="0" dirty="0">
                <a:solidFill>
                  <a:srgbClr val="0070C0"/>
                </a:solidFill>
                <a:effectLst/>
                <a:latin typeface="Arial" panose="020B0604020202020204" pitchFamily="34" charset="0"/>
              </a:rPr>
              <a:t> All of Stage I with the addition of intrathoracic lymph nodes. </a:t>
            </a:r>
            <a:r>
              <a:rPr lang="en-US" sz="1600" b="1" i="0" dirty="0">
                <a:solidFill>
                  <a:srgbClr val="0070C0"/>
                </a:solidFill>
                <a:effectLst/>
                <a:latin typeface="Arial" panose="020B0604020202020204" pitchFamily="34" charset="0"/>
                <a:cs typeface="Arial" panose="020B0604020202020204" pitchFamily="34" charset="0"/>
              </a:rPr>
              <a:t>Stage 3 </a:t>
            </a:r>
            <a:r>
              <a:rPr lang="en-US" sz="1600" b="0" i="0" dirty="0">
                <a:solidFill>
                  <a:srgbClr val="0070C0"/>
                </a:solidFill>
                <a:effectLst/>
                <a:latin typeface="Arial" panose="020B0604020202020204" pitchFamily="34" charset="0"/>
              </a:rPr>
              <a:t>extension into the chest wall, heart or through the diaphragm</a:t>
            </a:r>
            <a:endParaRPr lang="en-US" sz="1600" b="1" i="0" dirty="0">
              <a:solidFill>
                <a:srgbClr val="0070C0"/>
              </a:solidFill>
              <a:effectLst/>
              <a:latin typeface="Arial" panose="020B0604020202020204" pitchFamily="34" charset="0"/>
              <a:cs typeface="Arial" panose="020B0604020202020204" pitchFamily="34" charset="0"/>
            </a:endParaRPr>
          </a:p>
          <a:p>
            <a:pPr algn="just"/>
            <a:r>
              <a:rPr lang="en-US" sz="1600" b="0" i="0" dirty="0">
                <a:solidFill>
                  <a:srgbClr val="0070C0"/>
                </a:solidFill>
                <a:effectLst/>
                <a:latin typeface="Arial" panose="020B0604020202020204" pitchFamily="34" charset="0"/>
                <a:cs typeface="Arial" panose="020B0604020202020204" pitchFamily="34" charset="0"/>
              </a:rPr>
              <a:t>The survival times of silicosis stage I , II and III, from the year of diagnosis to death, were </a:t>
            </a:r>
            <a:r>
              <a:rPr lang="en-US" sz="1600" b="1" i="0" dirty="0">
                <a:solidFill>
                  <a:srgbClr val="0070C0"/>
                </a:solidFill>
                <a:effectLst/>
                <a:latin typeface="Arial" panose="020B0604020202020204" pitchFamily="34" charset="0"/>
                <a:cs typeface="Arial" panose="020B0604020202020204" pitchFamily="34" charset="0"/>
              </a:rPr>
              <a:t>21.5, 15.8 and 6.8 years</a:t>
            </a:r>
            <a:r>
              <a:rPr lang="en-US" sz="1600" b="0" i="0" dirty="0">
                <a:solidFill>
                  <a:srgbClr val="0070C0"/>
                </a:solidFill>
                <a:effectLst/>
                <a:latin typeface="Arial" panose="020B0604020202020204" pitchFamily="34" charset="0"/>
                <a:cs typeface="Arial" panose="020B0604020202020204" pitchFamily="34" charset="0"/>
              </a:rPr>
              <a:t>, respectively.</a:t>
            </a:r>
          </a:p>
          <a:p>
            <a:pPr algn="just"/>
            <a:r>
              <a:rPr lang="en-US" sz="1600" b="0" i="0" dirty="0">
                <a:solidFill>
                  <a:srgbClr val="0070C0"/>
                </a:solidFill>
                <a:effectLst/>
                <a:latin typeface="Arial" panose="020B0604020202020204" pitchFamily="34" charset="0"/>
                <a:cs typeface="Arial" panose="020B0604020202020204" pitchFamily="34" charset="0"/>
              </a:rPr>
              <a:t>The longer silicosis goes without treatment, the more likely it is to develop a complication. Because the disease affects the immune system, silicosis patients are vulnerable to developing </a:t>
            </a:r>
            <a:r>
              <a:rPr lang="en-US" sz="1600" b="0" i="0" u="sng" dirty="0">
                <a:solidFill>
                  <a:srgbClr val="0070C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tuberculosis</a:t>
            </a:r>
            <a:r>
              <a:rPr lang="en-US" sz="1600" b="0" i="0" dirty="0">
                <a:solidFill>
                  <a:srgbClr val="0070C0"/>
                </a:solidFill>
                <a:effectLst/>
                <a:latin typeface="Arial" panose="020B0604020202020204" pitchFamily="34" charset="0"/>
                <a:cs typeface="Arial" panose="020B0604020202020204" pitchFamily="34" charset="0"/>
              </a:rPr>
              <a:t>, </a:t>
            </a:r>
            <a:r>
              <a:rPr lang="en-US" sz="1600" b="0" i="0" u="sng" dirty="0">
                <a:solidFill>
                  <a:srgbClr val="0070C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lung cancer</a:t>
            </a:r>
            <a:r>
              <a:rPr lang="en-US" sz="1600" b="0" i="0" dirty="0">
                <a:solidFill>
                  <a:srgbClr val="0070C0"/>
                </a:solidFill>
                <a:effectLst/>
                <a:latin typeface="Arial" panose="020B0604020202020204" pitchFamily="34" charset="0"/>
                <a:cs typeface="Arial" panose="020B0604020202020204" pitchFamily="34" charset="0"/>
              </a:rPr>
              <a:t>, </a:t>
            </a:r>
            <a:r>
              <a:rPr lang="en-US" sz="1600" b="0" i="0" u="sng" dirty="0">
                <a:solidFill>
                  <a:srgbClr val="0070C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COPD </a:t>
            </a:r>
            <a:r>
              <a:rPr lang="en-US" sz="1600" b="0" i="0" dirty="0">
                <a:solidFill>
                  <a:srgbClr val="0070C0"/>
                </a:solidFill>
                <a:effectLst/>
                <a:latin typeface="Arial" panose="020B0604020202020204" pitchFamily="34" charset="0"/>
                <a:cs typeface="Arial" panose="020B0604020202020204" pitchFamily="34" charset="0"/>
              </a:rPr>
              <a:t>and kidney disease.</a:t>
            </a:r>
            <a:endParaRPr lang="en-US" sz="1600" dirty="0">
              <a:solidFill>
                <a:srgbClr val="0070C0"/>
              </a:solidFill>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lgn="ctr"/>
            <a:r>
              <a:rPr lang="en-US" dirty="0"/>
              <a:t>Historic and cultural importance of the Hawks Nest Tunnel</a:t>
            </a:r>
          </a:p>
        </p:txBody>
      </p:sp>
      <p:sp>
        <p:nvSpPr>
          <p:cNvPr id="5" name="Date Placeholder 4"/>
          <p:cNvSpPr>
            <a:spLocks noGrp="1"/>
          </p:cNvSpPr>
          <p:nvPr>
            <p:ph type="dt" idx="1"/>
          </p:nvPr>
        </p:nvSpPr>
        <p:spPr/>
        <p:txBody>
          <a:bodyPr/>
          <a:lstStyle/>
          <a:p>
            <a:fld id="{19D25835-8820-4433-A825-B2CC88B094FF}" type="datetime1">
              <a:rPr lang="en-US" smtClean="0"/>
              <a:t>7/24/2024</a:t>
            </a:fld>
            <a:endParaRPr lang="en-US" dirty="0"/>
          </a:p>
        </p:txBody>
      </p:sp>
      <p:sp>
        <p:nvSpPr>
          <p:cNvPr id="6" name="Footer Placeholder 5"/>
          <p:cNvSpPr>
            <a:spLocks noGrp="1"/>
          </p:cNvSpPr>
          <p:nvPr>
            <p:ph type="ftr" sz="quarter" idx="4"/>
          </p:nvPr>
        </p:nvSpPr>
        <p:spPr/>
        <p:txBody>
          <a:bodyPr/>
          <a:lstStyle/>
          <a:p>
            <a:r>
              <a:rPr lang="en-US" dirty="0"/>
              <a:t>Prepared by: H Spencer CSP</a:t>
            </a:r>
          </a:p>
        </p:txBody>
      </p:sp>
      <p:sp>
        <p:nvSpPr>
          <p:cNvPr id="7" name="Slide Number Placeholder 6"/>
          <p:cNvSpPr>
            <a:spLocks noGrp="1"/>
          </p:cNvSpPr>
          <p:nvPr>
            <p:ph type="sldNum" sz="quarter" idx="5"/>
          </p:nvPr>
        </p:nvSpPr>
        <p:spPr/>
        <p:txBody>
          <a:bodyPr/>
          <a:lstStyle/>
          <a:p>
            <a:fld id="{AB1B3B3E-F6E7-45E4-9334-3B91F5F6D16A}" type="slidenum">
              <a:rPr lang="en-US" smtClean="0"/>
              <a:t>9</a:t>
            </a:fld>
            <a:endParaRPr lang="en-US" dirty="0"/>
          </a:p>
        </p:txBody>
      </p:sp>
    </p:spTree>
    <p:extLst>
      <p:ext uri="{BB962C8B-B14F-4D97-AF65-F5344CB8AC3E}">
        <p14:creationId xmlns:p14="http://schemas.microsoft.com/office/powerpoint/2010/main" val="374211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40EB48-00E9-4B90-904B-C9FA395C2637}" type="datetime1">
              <a:rPr lang="en-US" smtClean="0"/>
              <a:t>7/24/2024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dirty="0"/>
              <a:t>The Significance of Hawks Nest</a:t>
            </a:r>
          </a:p>
        </p:txBody>
      </p:sp>
      <p:sp>
        <p:nvSpPr>
          <p:cNvPr id="6" name="Slide Number Placeholder 5"/>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100155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FB69A4-BF5C-4B3E-A653-B4818F29FC27}" type="datetime1">
              <a:rPr lang="en-US" smtClean="0"/>
              <a:t>7/24/2024</a:t>
            </a:fld>
            <a:endParaRPr lang="en-US" dirty="0"/>
          </a:p>
        </p:txBody>
      </p:sp>
      <p:sp>
        <p:nvSpPr>
          <p:cNvPr id="6" name="Footer Placeholder 5"/>
          <p:cNvSpPr>
            <a:spLocks noGrp="1"/>
          </p:cNvSpPr>
          <p:nvPr>
            <p:ph type="ftr" sz="quarter" idx="11"/>
          </p:nvPr>
        </p:nvSpPr>
        <p:spPr/>
        <p:txBody>
          <a:bodyPr/>
          <a:lstStyle/>
          <a:p>
            <a:r>
              <a:rPr lang="en-US" dirty="0"/>
              <a:t>The Significance of Hawks Nest</a:t>
            </a:r>
          </a:p>
        </p:txBody>
      </p:sp>
      <p:sp>
        <p:nvSpPr>
          <p:cNvPr id="7" name="Slide Number Placeholder 6"/>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3473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1C5AC-2067-43BD-9331-BBDD1D919120}" type="datetime1">
              <a:rPr lang="en-US" smtClean="0"/>
              <a:t>7/24/2024</a:t>
            </a:fld>
            <a:endParaRPr lang="en-US" dirty="0"/>
          </a:p>
        </p:txBody>
      </p:sp>
      <p:sp>
        <p:nvSpPr>
          <p:cNvPr id="5" name="Footer Placeholder 4"/>
          <p:cNvSpPr>
            <a:spLocks noGrp="1"/>
          </p:cNvSpPr>
          <p:nvPr>
            <p:ph type="ftr" sz="quarter" idx="11"/>
          </p:nvPr>
        </p:nvSpPr>
        <p:spPr/>
        <p:txBody>
          <a:bodyPr/>
          <a:lstStyle/>
          <a:p>
            <a:r>
              <a:rPr lang="en-US" dirty="0"/>
              <a:t>The Significance of Hawks Nest</a:t>
            </a:r>
          </a:p>
        </p:txBody>
      </p:sp>
      <p:sp>
        <p:nvSpPr>
          <p:cNvPr id="6" name="Slide Number Placeholder 5"/>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153937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F76E9-1E74-45B5-857F-73C38FA7B308}" type="datetime1">
              <a:rPr lang="en-US" smtClean="0"/>
              <a:t>7/24/2024</a:t>
            </a:fld>
            <a:endParaRPr lang="en-US" dirty="0"/>
          </a:p>
        </p:txBody>
      </p:sp>
      <p:sp>
        <p:nvSpPr>
          <p:cNvPr id="5" name="Footer Placeholder 4"/>
          <p:cNvSpPr>
            <a:spLocks noGrp="1"/>
          </p:cNvSpPr>
          <p:nvPr>
            <p:ph type="ftr" sz="quarter" idx="11"/>
          </p:nvPr>
        </p:nvSpPr>
        <p:spPr/>
        <p:txBody>
          <a:bodyPr/>
          <a:lstStyle/>
          <a:p>
            <a:r>
              <a:rPr lang="en-US" dirty="0"/>
              <a:t>The Significance of Hawks Nest</a:t>
            </a:r>
          </a:p>
        </p:txBody>
      </p:sp>
      <p:sp>
        <p:nvSpPr>
          <p:cNvPr id="6" name="Slide Number Placeholder 5"/>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1235293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FDEF4A-1A6A-4F34-87DC-E88FAD7BD5CC}" type="datetime1">
              <a:rPr lang="en-US" smtClean="0"/>
              <a:t>7/24/2024</a:t>
            </a:fld>
            <a:endParaRPr lang="en-US" dirty="0"/>
          </a:p>
        </p:txBody>
      </p:sp>
      <p:sp>
        <p:nvSpPr>
          <p:cNvPr id="5" name="Footer Placeholder 4"/>
          <p:cNvSpPr>
            <a:spLocks noGrp="1"/>
          </p:cNvSpPr>
          <p:nvPr>
            <p:ph type="ftr" sz="quarter" idx="11"/>
          </p:nvPr>
        </p:nvSpPr>
        <p:spPr/>
        <p:txBody>
          <a:bodyPr/>
          <a:lstStyle/>
          <a:p>
            <a:r>
              <a:rPr lang="en-US" dirty="0"/>
              <a:t>The Significance of Hawks Nest</a:t>
            </a:r>
          </a:p>
        </p:txBody>
      </p:sp>
      <p:sp>
        <p:nvSpPr>
          <p:cNvPr id="6" name="Slide Number Placeholder 5"/>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37511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5B1EFF-004A-4668-B746-45C18EC3EF2E}" type="datetime1">
              <a:rPr lang="en-US" smtClean="0"/>
              <a:t>7/24/2024</a:t>
            </a:fld>
            <a:endParaRPr lang="en-US" dirty="0"/>
          </a:p>
        </p:txBody>
      </p:sp>
      <p:sp>
        <p:nvSpPr>
          <p:cNvPr id="5" name="Footer Placeholder 4"/>
          <p:cNvSpPr>
            <a:spLocks noGrp="1"/>
          </p:cNvSpPr>
          <p:nvPr>
            <p:ph type="ftr" sz="quarter" idx="11"/>
          </p:nvPr>
        </p:nvSpPr>
        <p:spPr/>
        <p:txBody>
          <a:bodyPr/>
          <a:lstStyle/>
          <a:p>
            <a:r>
              <a:rPr lang="en-US" dirty="0"/>
              <a:t>The Significance of Hawks Nest</a:t>
            </a:r>
          </a:p>
        </p:txBody>
      </p:sp>
      <p:sp>
        <p:nvSpPr>
          <p:cNvPr id="6" name="Slide Number Placeholder 5"/>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1943253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EB5C6-A6D9-4B14-B614-7B33DC24A26C}" type="datetime1">
              <a:rPr lang="en-US" smtClean="0"/>
              <a:t>7/24/2024</a:t>
            </a:fld>
            <a:endParaRPr lang="en-US" dirty="0"/>
          </a:p>
        </p:txBody>
      </p:sp>
      <p:sp>
        <p:nvSpPr>
          <p:cNvPr id="5" name="Footer Placeholder 4"/>
          <p:cNvSpPr>
            <a:spLocks noGrp="1"/>
          </p:cNvSpPr>
          <p:nvPr>
            <p:ph type="ftr" sz="quarter" idx="11"/>
          </p:nvPr>
        </p:nvSpPr>
        <p:spPr/>
        <p:txBody>
          <a:bodyPr/>
          <a:lstStyle/>
          <a:p>
            <a:r>
              <a:rPr lang="en-US" dirty="0"/>
              <a:t>The Significance of Hawks Nest</a:t>
            </a:r>
          </a:p>
        </p:txBody>
      </p:sp>
      <p:sp>
        <p:nvSpPr>
          <p:cNvPr id="6" name="Slide Number Placeholder 5"/>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227560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F5C6D2-D8C3-4FC8-808B-A73A1E6347D4}" type="datetime1">
              <a:rPr lang="en-US" smtClean="0"/>
              <a:t>7/24/2024</a:t>
            </a:fld>
            <a:endParaRPr lang="en-US" dirty="0"/>
          </a:p>
        </p:txBody>
      </p:sp>
      <p:sp>
        <p:nvSpPr>
          <p:cNvPr id="5" name="Footer Placeholder 4"/>
          <p:cNvSpPr>
            <a:spLocks noGrp="1"/>
          </p:cNvSpPr>
          <p:nvPr>
            <p:ph type="ftr" sz="quarter" idx="11"/>
          </p:nvPr>
        </p:nvSpPr>
        <p:spPr/>
        <p:txBody>
          <a:bodyPr/>
          <a:lstStyle/>
          <a:p>
            <a:r>
              <a:rPr lang="en-US" dirty="0"/>
              <a:t>The Significance of Hawks Nest</a:t>
            </a:r>
          </a:p>
        </p:txBody>
      </p:sp>
      <p:sp>
        <p:nvSpPr>
          <p:cNvPr id="6" name="Slide Number Placeholder 5"/>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634858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C8A91C-1A01-48C1-AB3E-D75B1FDC129C}" type="datetime1">
              <a:rPr lang="en-US" smtClean="0"/>
              <a:t>7/24/2024</a:t>
            </a:fld>
            <a:endParaRPr lang="en-US" dirty="0"/>
          </a:p>
        </p:txBody>
      </p:sp>
      <p:sp>
        <p:nvSpPr>
          <p:cNvPr id="5" name="Footer Placeholder 4"/>
          <p:cNvSpPr>
            <a:spLocks noGrp="1"/>
          </p:cNvSpPr>
          <p:nvPr>
            <p:ph type="ftr" sz="quarter" idx="11"/>
          </p:nvPr>
        </p:nvSpPr>
        <p:spPr/>
        <p:txBody>
          <a:bodyPr/>
          <a:lstStyle/>
          <a:p>
            <a:r>
              <a:rPr lang="en-US" dirty="0"/>
              <a:t>The Significance of Hawks Nest</a:t>
            </a:r>
          </a:p>
        </p:txBody>
      </p:sp>
      <p:sp>
        <p:nvSpPr>
          <p:cNvPr id="6" name="Slide Number Placeholder 5"/>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318676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384294" y="6421754"/>
            <a:ext cx="1143000" cy="365125"/>
          </a:xfrm>
        </p:spPr>
        <p:txBody>
          <a:bodyPr/>
          <a:lstStyle>
            <a:lvl1pPr>
              <a:defRPr sz="1100">
                <a:latin typeface="Arial Black" panose="020B0A04020102020204" pitchFamily="34" charset="0"/>
              </a:defRPr>
            </a:lvl1pPr>
          </a:lstStyle>
          <a:p>
            <a:fld id="{D77DF73E-2322-4131-B34C-EA9CE0E4F3C2}" type="datetime1">
              <a:rPr lang="en-US" smtClean="0"/>
              <a:pPr/>
              <a:t>7/24/2024</a:t>
            </a:fld>
            <a:endParaRPr lang="en-US" dirty="0"/>
          </a:p>
        </p:txBody>
      </p:sp>
      <p:sp>
        <p:nvSpPr>
          <p:cNvPr id="5" name="Footer Placeholder 4"/>
          <p:cNvSpPr>
            <a:spLocks noGrp="1"/>
          </p:cNvSpPr>
          <p:nvPr>
            <p:ph type="ftr" sz="quarter" idx="11"/>
          </p:nvPr>
        </p:nvSpPr>
        <p:spPr>
          <a:xfrm>
            <a:off x="2507466" y="6363594"/>
            <a:ext cx="7084177" cy="365125"/>
          </a:xfrm>
        </p:spPr>
        <p:txBody>
          <a:bodyPr/>
          <a:lstStyle>
            <a:lvl1pPr>
              <a:defRPr sz="1200">
                <a:latin typeface="Arial Black" panose="020B0A04020102020204" pitchFamily="34" charset="0"/>
              </a:defRPr>
            </a:lvl1pPr>
          </a:lstStyle>
          <a:p>
            <a:pPr algn="ctr"/>
            <a:r>
              <a:rPr lang="en-US" dirty="0"/>
              <a:t>The Significance of Hawks Nest</a:t>
            </a:r>
          </a:p>
        </p:txBody>
      </p:sp>
      <p:sp>
        <p:nvSpPr>
          <p:cNvPr id="6" name="Slide Number Placeholder 5"/>
          <p:cNvSpPr>
            <a:spLocks noGrp="1"/>
          </p:cNvSpPr>
          <p:nvPr>
            <p:ph type="sldNum" sz="quarter" idx="12"/>
          </p:nvPr>
        </p:nvSpPr>
        <p:spPr>
          <a:xfrm>
            <a:off x="157769" y="6234991"/>
            <a:ext cx="551167" cy="365125"/>
          </a:xfrm>
        </p:spPr>
        <p:txBody>
          <a:bodyPr/>
          <a:lstStyle>
            <a:lvl1pPr>
              <a:defRPr sz="1400">
                <a:latin typeface="Arial Black" panose="020B0A04020102020204" pitchFamily="34" charset="0"/>
              </a:defRPr>
            </a:lvl1pPr>
          </a:lstStyle>
          <a:p>
            <a:fld id="{1611759A-3031-4987-A84B-0E100645169D}" type="slidenum">
              <a:rPr lang="en-US" smtClean="0"/>
              <a:pPr/>
              <a:t>‹#›</a:t>
            </a:fld>
            <a:endParaRPr lang="en-US" dirty="0"/>
          </a:p>
        </p:txBody>
      </p:sp>
    </p:spTree>
    <p:extLst>
      <p:ext uri="{BB962C8B-B14F-4D97-AF65-F5344CB8AC3E}">
        <p14:creationId xmlns:p14="http://schemas.microsoft.com/office/powerpoint/2010/main" val="13520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BAB10C-45F0-43D0-B252-F90F734EE1BE}" type="datetime1">
              <a:rPr lang="en-US" smtClean="0"/>
              <a:t>7/24/2024</a:t>
            </a:fld>
            <a:endParaRPr lang="en-US" dirty="0"/>
          </a:p>
        </p:txBody>
      </p:sp>
      <p:sp>
        <p:nvSpPr>
          <p:cNvPr id="5" name="Footer Placeholder 4"/>
          <p:cNvSpPr>
            <a:spLocks noGrp="1"/>
          </p:cNvSpPr>
          <p:nvPr>
            <p:ph type="ftr" sz="quarter" idx="11"/>
          </p:nvPr>
        </p:nvSpPr>
        <p:spPr/>
        <p:txBody>
          <a:bodyPr/>
          <a:lstStyle/>
          <a:p>
            <a:r>
              <a:rPr lang="en-US" dirty="0"/>
              <a:t>The Significance of Hawks Nest</a:t>
            </a:r>
          </a:p>
        </p:txBody>
      </p:sp>
      <p:sp>
        <p:nvSpPr>
          <p:cNvPr id="6" name="Slide Number Placeholder 5"/>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88067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125748-BD4E-474E-B47D-FF1436FB817D}" type="datetime1">
              <a:rPr lang="en-US" smtClean="0"/>
              <a:t>7/24/2024</a:t>
            </a:fld>
            <a:endParaRPr lang="en-US" dirty="0"/>
          </a:p>
        </p:txBody>
      </p:sp>
      <p:sp>
        <p:nvSpPr>
          <p:cNvPr id="6" name="Footer Placeholder 5"/>
          <p:cNvSpPr>
            <a:spLocks noGrp="1"/>
          </p:cNvSpPr>
          <p:nvPr>
            <p:ph type="ftr" sz="quarter" idx="11"/>
          </p:nvPr>
        </p:nvSpPr>
        <p:spPr/>
        <p:txBody>
          <a:bodyPr/>
          <a:lstStyle/>
          <a:p>
            <a:r>
              <a:rPr lang="en-US" dirty="0"/>
              <a:t>The Significance of Hawks Nest</a:t>
            </a:r>
          </a:p>
        </p:txBody>
      </p:sp>
      <p:sp>
        <p:nvSpPr>
          <p:cNvPr id="7" name="Slide Number Placeholder 6"/>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416133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777DB1-75C1-418A-8E19-CEB02A2C126E}" type="datetime1">
              <a:rPr lang="en-US" smtClean="0"/>
              <a:t>7/24/2024</a:t>
            </a:fld>
            <a:endParaRPr lang="en-US" dirty="0"/>
          </a:p>
        </p:txBody>
      </p:sp>
      <p:sp>
        <p:nvSpPr>
          <p:cNvPr id="8" name="Footer Placeholder 7"/>
          <p:cNvSpPr>
            <a:spLocks noGrp="1"/>
          </p:cNvSpPr>
          <p:nvPr>
            <p:ph type="ftr" sz="quarter" idx="11"/>
          </p:nvPr>
        </p:nvSpPr>
        <p:spPr/>
        <p:txBody>
          <a:bodyPr/>
          <a:lstStyle/>
          <a:p>
            <a:r>
              <a:rPr lang="en-US" dirty="0"/>
              <a:t>The Significance of Hawks Nest</a:t>
            </a:r>
          </a:p>
        </p:txBody>
      </p:sp>
      <p:sp>
        <p:nvSpPr>
          <p:cNvPr id="9" name="Slide Number Placeholder 8"/>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211662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BDEC06-5A1F-4DA4-AA85-08B5E6203A37}" type="datetime1">
              <a:rPr lang="en-US" smtClean="0"/>
              <a:t>7/24/2024</a:t>
            </a:fld>
            <a:endParaRPr lang="en-US" dirty="0"/>
          </a:p>
        </p:txBody>
      </p:sp>
      <p:sp>
        <p:nvSpPr>
          <p:cNvPr id="4" name="Footer Placeholder 3"/>
          <p:cNvSpPr>
            <a:spLocks noGrp="1"/>
          </p:cNvSpPr>
          <p:nvPr>
            <p:ph type="ftr" sz="quarter" idx="11"/>
          </p:nvPr>
        </p:nvSpPr>
        <p:spPr/>
        <p:txBody>
          <a:bodyPr/>
          <a:lstStyle/>
          <a:p>
            <a:r>
              <a:rPr lang="en-US" dirty="0"/>
              <a:t>The Significance of Hawks Nest</a:t>
            </a:r>
          </a:p>
        </p:txBody>
      </p:sp>
      <p:sp>
        <p:nvSpPr>
          <p:cNvPr id="5" name="Slide Number Placeholder 4"/>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333223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AED7E-FA97-4B16-918D-5AA9538EB00C}" type="datetime1">
              <a:rPr lang="en-US" smtClean="0"/>
              <a:t>7/24/2024</a:t>
            </a:fld>
            <a:endParaRPr lang="en-US" dirty="0"/>
          </a:p>
        </p:txBody>
      </p:sp>
      <p:sp>
        <p:nvSpPr>
          <p:cNvPr id="3" name="Footer Placeholder 2"/>
          <p:cNvSpPr>
            <a:spLocks noGrp="1"/>
          </p:cNvSpPr>
          <p:nvPr>
            <p:ph type="ftr" sz="quarter" idx="11"/>
          </p:nvPr>
        </p:nvSpPr>
        <p:spPr/>
        <p:txBody>
          <a:bodyPr/>
          <a:lstStyle/>
          <a:p>
            <a:r>
              <a:rPr lang="en-US" dirty="0"/>
              <a:t>The Significance of Hawks Nest</a:t>
            </a:r>
          </a:p>
        </p:txBody>
      </p:sp>
      <p:sp>
        <p:nvSpPr>
          <p:cNvPr id="4" name="Slide Number Placeholder 3"/>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301391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8E3192-5543-4486-907D-5AC19CF31DF8}" type="datetime1">
              <a:rPr lang="en-US" smtClean="0"/>
              <a:t>7/24/2024</a:t>
            </a:fld>
            <a:endParaRPr lang="en-US" dirty="0"/>
          </a:p>
        </p:txBody>
      </p:sp>
      <p:sp>
        <p:nvSpPr>
          <p:cNvPr id="6" name="Footer Placeholder 5"/>
          <p:cNvSpPr>
            <a:spLocks noGrp="1"/>
          </p:cNvSpPr>
          <p:nvPr>
            <p:ph type="ftr" sz="quarter" idx="11"/>
          </p:nvPr>
        </p:nvSpPr>
        <p:spPr/>
        <p:txBody>
          <a:bodyPr/>
          <a:lstStyle/>
          <a:p>
            <a:r>
              <a:rPr lang="en-US" dirty="0"/>
              <a:t>The Significance of Hawks Nest</a:t>
            </a:r>
          </a:p>
        </p:txBody>
      </p:sp>
      <p:sp>
        <p:nvSpPr>
          <p:cNvPr id="7" name="Slide Number Placeholder 6"/>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33590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3E5A56-5B87-4266-97DC-D96A74C26DBA}" type="datetime1">
              <a:rPr lang="en-US" smtClean="0"/>
              <a:t>7/24/2024</a:t>
            </a:fld>
            <a:endParaRPr lang="en-US" dirty="0"/>
          </a:p>
        </p:txBody>
      </p:sp>
      <p:sp>
        <p:nvSpPr>
          <p:cNvPr id="6" name="Footer Placeholder 5"/>
          <p:cNvSpPr>
            <a:spLocks noGrp="1"/>
          </p:cNvSpPr>
          <p:nvPr>
            <p:ph type="ftr" sz="quarter" idx="11"/>
          </p:nvPr>
        </p:nvSpPr>
        <p:spPr/>
        <p:txBody>
          <a:bodyPr/>
          <a:lstStyle/>
          <a:p>
            <a:r>
              <a:rPr lang="en-US" dirty="0"/>
              <a:t>The Significance of Hawks Nest</a:t>
            </a:r>
          </a:p>
        </p:txBody>
      </p:sp>
      <p:sp>
        <p:nvSpPr>
          <p:cNvPr id="7" name="Slide Number Placeholder 6"/>
          <p:cNvSpPr>
            <a:spLocks noGrp="1"/>
          </p:cNvSpPr>
          <p:nvPr>
            <p:ph type="sldNum" sz="quarter" idx="12"/>
          </p:nvPr>
        </p:nvSpPr>
        <p:spPr/>
        <p:txBody>
          <a:bodyPr/>
          <a:lstStyle/>
          <a:p>
            <a:fld id="{1611759A-3031-4987-A84B-0E100645169D}" type="slidenum">
              <a:rPr lang="en-US" smtClean="0"/>
              <a:t>‹#›</a:t>
            </a:fld>
            <a:endParaRPr lang="en-US" dirty="0"/>
          </a:p>
        </p:txBody>
      </p:sp>
    </p:spTree>
    <p:extLst>
      <p:ext uri="{BB962C8B-B14F-4D97-AF65-F5344CB8AC3E}">
        <p14:creationId xmlns:p14="http://schemas.microsoft.com/office/powerpoint/2010/main" val="7908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BEBA8EAE-BF5A-486C-A8C5-ECC9F3942E4B}">
                <a14:imgProps xmlns:a14="http://schemas.microsoft.com/office/drawing/2010/main">
                  <a14:imgLayer r:embed="rId20">
                    <a14:imgEffect>
                      <a14:artisticGlowDiffused/>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6FB104-E2D4-4169-8510-F72701A9B4BE}" type="datetime1">
              <a:rPr lang="en-US" smtClean="0"/>
              <a:t>7/24/2024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a:t>The Significance of Hawks Nest</a:t>
            </a: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11759A-3031-4987-A84B-0E100645169D}" type="slidenum">
              <a:rPr lang="en-US" smtClean="0"/>
              <a:t>‹#›</a:t>
            </a:fld>
            <a:endParaRPr lang="en-US" dirty="0"/>
          </a:p>
        </p:txBody>
      </p:sp>
    </p:spTree>
    <p:extLst>
      <p:ext uri="{BB962C8B-B14F-4D97-AF65-F5344CB8AC3E}">
        <p14:creationId xmlns:p14="http://schemas.microsoft.com/office/powerpoint/2010/main" val="342980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linkedin.com/in/howard-spencer-530aa219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journal/applied-ergonomi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ciencedirect.com/journal/applied-ergonomics/vol/74/suppl/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m.youtube.com/watch?v=_BeK6K_m4W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amzn.to/3weTw4H" TargetMode="External"/><Relationship Id="rId2" Type="http://schemas.openxmlformats.org/officeDocument/2006/relationships/hyperlink" Target="https://amzn.to/2PKnYmq" TargetMode="External"/><Relationship Id="rId1" Type="http://schemas.openxmlformats.org/officeDocument/2006/relationships/slideLayout" Target="../slideLayouts/slideLayout2.xml"/><Relationship Id="rId6" Type="http://schemas.openxmlformats.org/officeDocument/2006/relationships/hyperlink" Target="http://corporatecrimewatch.blogspot.com/2010/03/hawks-nest-tunnel-disaster.html" TargetMode="External"/><Relationship Id="rId5" Type="http://schemas.openxmlformats.org/officeDocument/2006/relationships/hyperlink" Target="https://www.npr.org/2019/01/20/685821214/before-black-lung-the-hawks-nest-tunnel" TargetMode="External"/><Relationship Id="rId4" Type="http://schemas.openxmlformats.org/officeDocument/2006/relationships/hyperlink" Target="https://en.wikipedia.org/wiki/Hawks_Nest_Tunnel_disast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m.youtube.com/watch?v=_BeK6K_m4WA" TargetMode="Externa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ung.org/lung-health-diseases/lung-disease-lookup/tuberculosi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lung.org/lung-health-diseases/lung-disease-lookup/copd" TargetMode="External"/><Relationship Id="rId4" Type="http://schemas.openxmlformats.org/officeDocument/2006/relationships/hyperlink" Target="https://www.lung.org/lung-health-diseases/lung-disease-lookup/lung-canc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78"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79"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80"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81"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82"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83"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8E5FA95F-6B48-4EB1-96F1-970F75E29397}"/>
              </a:ext>
            </a:extLst>
          </p:cNvPr>
          <p:cNvSpPr>
            <a:spLocks noGrp="1"/>
          </p:cNvSpPr>
          <p:nvPr>
            <p:ph type="ctrTitle"/>
          </p:nvPr>
        </p:nvSpPr>
        <p:spPr>
          <a:xfrm>
            <a:off x="3842428" y="2355"/>
            <a:ext cx="8310144" cy="2038015"/>
          </a:xfrm>
        </p:spPr>
        <p:txBody>
          <a:bodyPr>
            <a:noAutofit/>
          </a:bodyPr>
          <a:lstStyle/>
          <a:p>
            <a:pPr algn="ctr">
              <a:lnSpc>
                <a:spcPct val="90000"/>
              </a:lnSpc>
            </a:pPr>
            <a:r>
              <a:rPr lang="en-US" sz="4400" dirty="0">
                <a:latin typeface="Arial Black" panose="020B0A04020102020204" pitchFamily="34" charset="0"/>
              </a:rPr>
              <a:t>Historic &amp; Cultural Importance of the Hawks Nest, WVA Tunnel Project</a:t>
            </a:r>
            <a:endParaRPr lang="en-US" sz="3200" dirty="0">
              <a:latin typeface="Arial Black" panose="020B0A04020102020204" pitchFamily="34" charset="0"/>
            </a:endParaRPr>
          </a:p>
        </p:txBody>
      </p:sp>
      <p:sp>
        <p:nvSpPr>
          <p:cNvPr id="3" name="Subtitle 2">
            <a:extLst>
              <a:ext uri="{FF2B5EF4-FFF2-40B4-BE49-F238E27FC236}">
                <a16:creationId xmlns:a16="http://schemas.microsoft.com/office/drawing/2014/main" id="{32DD37D9-5AFD-4DDF-B2D0-74313F650A85}"/>
              </a:ext>
            </a:extLst>
          </p:cNvPr>
          <p:cNvSpPr>
            <a:spLocks noGrp="1"/>
          </p:cNvSpPr>
          <p:nvPr>
            <p:ph type="subTitle" idx="1"/>
          </p:nvPr>
        </p:nvSpPr>
        <p:spPr>
          <a:xfrm>
            <a:off x="3994150" y="2017792"/>
            <a:ext cx="7905501" cy="1062753"/>
          </a:xfrm>
        </p:spPr>
        <p:txBody>
          <a:bodyPr>
            <a:noAutofit/>
          </a:bodyPr>
          <a:lstStyle/>
          <a:p>
            <a:pPr algn="just">
              <a:lnSpc>
                <a:spcPct val="90000"/>
              </a:lnSpc>
            </a:pPr>
            <a:r>
              <a:rPr lang="en-US" sz="2000" dirty="0">
                <a:effectLst/>
                <a:latin typeface="Arial" panose="020B0604020202020204" pitchFamily="34" charset="0"/>
                <a:ea typeface="Calibri" panose="020F0502020204030204" pitchFamily="34" charset="0"/>
              </a:rPr>
              <a:t>This industrial tragedy is one of the more </a:t>
            </a:r>
            <a:r>
              <a:rPr lang="en-US" sz="2000" u="sng" dirty="0">
                <a:effectLst/>
                <a:latin typeface="Arial" panose="020B0604020202020204" pitchFamily="34" charset="0"/>
                <a:ea typeface="Calibri" panose="020F0502020204030204" pitchFamily="34" charset="0"/>
              </a:rPr>
              <a:t>horrifying</a:t>
            </a:r>
            <a:r>
              <a:rPr lang="en-US" sz="2000" dirty="0">
                <a:effectLst/>
                <a:latin typeface="Arial" panose="020B0604020202020204" pitchFamily="34" charset="0"/>
                <a:ea typeface="Calibri" panose="020F0502020204030204" pitchFamily="34" charset="0"/>
              </a:rPr>
              <a:t> </a:t>
            </a:r>
            <a:r>
              <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workplace safety </a:t>
            </a:r>
            <a:r>
              <a:rPr lang="en-US" sz="200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disasters</a:t>
            </a:r>
            <a:r>
              <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 in American history</a:t>
            </a:r>
            <a:r>
              <a:rPr lang="en-US" sz="2000" dirty="0">
                <a:effectLst/>
                <a:latin typeface="Arial" panose="020B0604020202020204" pitchFamily="34" charset="0"/>
                <a:ea typeface="Calibri" panose="020F0502020204030204" pitchFamily="34" charset="0"/>
              </a:rPr>
              <a:t>, one created by </a:t>
            </a:r>
            <a:r>
              <a:rPr lang="en-US" dirty="0">
                <a:effectLst>
                  <a:outerShdw blurRad="38100" dist="38100" dir="2700000" algn="tl">
                    <a:srgbClr val="000000">
                      <a:alpha val="43137"/>
                    </a:srgbClr>
                  </a:outerShdw>
                </a:effectLst>
              </a:rPr>
              <a:t>ethnological </a:t>
            </a:r>
            <a:r>
              <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prejudice </a:t>
            </a:r>
            <a:r>
              <a:rPr lang="en-US" sz="2000" dirty="0">
                <a:effectLst/>
                <a:latin typeface="Arial" panose="020B0604020202020204" pitchFamily="34" charset="0"/>
                <a:ea typeface="Calibri" panose="020F0502020204030204" pitchFamily="34" charset="0"/>
              </a:rPr>
              <a:t>&amp; the complete indifference of employers to workers dying.</a:t>
            </a:r>
            <a:endParaRPr lang="en-US" sz="2000" dirty="0"/>
          </a:p>
        </p:txBody>
      </p:sp>
      <p:pic>
        <p:nvPicPr>
          <p:cNvPr id="2054" name="Picture 6" descr="The Hawk's Nest Tunnel Disaster: An American Tragedy | by Isabel Abrams |  Medium">
            <a:extLst>
              <a:ext uri="{FF2B5EF4-FFF2-40B4-BE49-F238E27FC236}">
                <a16:creationId xmlns:a16="http://schemas.microsoft.com/office/drawing/2014/main" id="{885E484D-EF5B-481B-8015-A6B472F171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95" r="1011"/>
          <a:stretch/>
        </p:blipFill>
        <p:spPr bwMode="auto">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49828F9-5F2C-451A-B5CF-A7331A9DA2AD}"/>
              </a:ext>
            </a:extLst>
          </p:cNvPr>
          <p:cNvSpPr txBox="1"/>
          <p:nvPr/>
        </p:nvSpPr>
        <p:spPr>
          <a:xfrm>
            <a:off x="5653087" y="3746828"/>
            <a:ext cx="6499485" cy="1754326"/>
          </a:xfrm>
          <a:prstGeom prst="rect">
            <a:avLst/>
          </a:prstGeom>
          <a:noFill/>
        </p:spPr>
        <p:txBody>
          <a:bodyPr wrap="square">
            <a:spAutoFit/>
          </a:bodyPr>
          <a:lstStyle/>
          <a:p>
            <a:pPr algn="just"/>
            <a:r>
              <a:rPr lang="en-US" sz="2400" b="1" i="0"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Hawk’s Nest </a:t>
            </a:r>
            <a:r>
              <a:rPr lang="en-US" sz="2400" b="0" i="0" dirty="0">
                <a:solidFill>
                  <a:srgbClr val="333333"/>
                </a:solidFill>
                <a:effectLst/>
                <a:latin typeface="Arial" panose="020B0604020202020204" pitchFamily="34" charset="0"/>
                <a:cs typeface="Arial" panose="020B0604020202020204" pitchFamily="34" charset="0"/>
              </a:rPr>
              <a:t>is an extreme in a class of extremes — the disaster where truly </a:t>
            </a:r>
            <a:r>
              <a:rPr lang="en-US" sz="3200" b="1" i="1"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nothing</a:t>
            </a:r>
            <a:r>
              <a:rPr lang="en-US" sz="2400" b="0" i="0" dirty="0">
                <a:solidFill>
                  <a:srgbClr val="333333"/>
                </a:solidFill>
                <a:effectLst/>
                <a:latin typeface="Arial" panose="020B0604020202020204" pitchFamily="34" charset="0"/>
                <a:cs typeface="Arial" panose="020B0604020202020204" pitchFamily="34" charset="0"/>
              </a:rPr>
              <a:t> seemed to survive, not even in </a:t>
            </a:r>
            <a:r>
              <a:rPr lang="en-US" sz="2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memory</a:t>
            </a:r>
            <a:r>
              <a:rPr lang="en-US" sz="2400" b="0" i="0" dirty="0">
                <a:solidFill>
                  <a:srgbClr val="333333"/>
                </a:solidFill>
                <a:effectLst/>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F1BDD8-AA8F-4EEA-A9E6-42C6E9D86A6D}"/>
              </a:ext>
            </a:extLst>
          </p:cNvPr>
          <p:cNvSpPr txBox="1"/>
          <p:nvPr/>
        </p:nvSpPr>
        <p:spPr>
          <a:xfrm>
            <a:off x="4278488" y="2962252"/>
            <a:ext cx="7874083" cy="723275"/>
          </a:xfrm>
          <a:prstGeom prst="rect">
            <a:avLst/>
          </a:prstGeom>
          <a:noFill/>
        </p:spPr>
        <p:txBody>
          <a:bodyPr wrap="square" rtlCol="0">
            <a:spAutoFit/>
          </a:bodyPr>
          <a:lstStyle/>
          <a:p>
            <a:pPr marL="0" marR="0" algn="just">
              <a:spcBef>
                <a:spcPts val="0"/>
              </a:spcBef>
              <a:spcAft>
                <a:spcPts val="600"/>
              </a:spcAft>
            </a:pPr>
            <a:r>
              <a:rPr lang="en-US"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is a spellbinding allure to </a:t>
            </a:r>
            <a:r>
              <a:rPr lang="en-US" sz="2000"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disaster</a:t>
            </a:r>
            <a:r>
              <a:rPr lang="en-US"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…Hypnotic &amp; wordles, the disaster </a:t>
            </a:r>
            <a:r>
              <a:rPr lang="en-US" sz="21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repulses </a:t>
            </a:r>
            <a:r>
              <a:rPr lang="en-US" sz="2100" b="1"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even</a:t>
            </a:r>
            <a:r>
              <a:rPr lang="en-US" sz="21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as it propels </a:t>
            </a:r>
            <a:r>
              <a:rPr lang="en-US"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one’s attention toward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useBgFill="1">
        <p:nvSpPr>
          <p:cNvPr id="5" name="TextBox 4">
            <a:extLst>
              <a:ext uri="{FF2B5EF4-FFF2-40B4-BE49-F238E27FC236}">
                <a16:creationId xmlns:a16="http://schemas.microsoft.com/office/drawing/2014/main" id="{C2FD6179-A0C1-4EBE-BF4A-EF8E64599D53}"/>
              </a:ext>
            </a:extLst>
          </p:cNvPr>
          <p:cNvSpPr txBox="1"/>
          <p:nvPr/>
        </p:nvSpPr>
        <p:spPr>
          <a:xfrm>
            <a:off x="3597311" y="5538169"/>
            <a:ext cx="8555262" cy="923330"/>
          </a:xfrm>
          <a:prstGeom prst="rect">
            <a:avLst/>
          </a:prstGeom>
          <a:ln w="15875">
            <a:solidFill>
              <a:schemeClr val="accent1"/>
            </a:solidFill>
          </a:ln>
        </p:spPr>
        <p:txBody>
          <a:bodyPr wrap="square" rtlCol="0">
            <a:spAutoFit/>
          </a:bodyPr>
          <a:lstStyle/>
          <a:p>
            <a:pPr algn="just"/>
            <a:r>
              <a:rPr lang="en-US" dirty="0">
                <a:latin typeface="Arial" panose="020B0604020202020204" pitchFamily="34" charset="0"/>
                <a:cs typeface="Arial" panose="020B0604020202020204" pitchFamily="34" charset="0"/>
              </a:rPr>
              <a:t>I can only cover the basic facts &amp; points of conjecture of this intriguing story here, so please read my much more detailed account in my PS article, or the copy on my LinkedIn page. </a:t>
            </a:r>
            <a:r>
              <a:rPr lang="en-US" dirty="0">
                <a:latin typeface="Arial" panose="020B0604020202020204" pitchFamily="34" charset="0"/>
                <a:cs typeface="Arial" panose="020B0604020202020204" pitchFamily="34" charset="0"/>
                <a:hlinkClick r:id="rId4"/>
              </a:rPr>
              <a:t>https://www.linkedin.com/in/howard-spencer-530aa2191/</a:t>
            </a:r>
            <a:endParaRPr lang="en-US"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0199347-98E8-6704-CDE8-6CFA11838F8A}"/>
              </a:ext>
            </a:extLst>
          </p:cNvPr>
          <p:cNvSpPr txBox="1"/>
          <p:nvPr/>
        </p:nvSpPr>
        <p:spPr>
          <a:xfrm>
            <a:off x="0" y="6548634"/>
            <a:ext cx="12192000" cy="369332"/>
          </a:xfrm>
          <a:prstGeom prst="rect">
            <a:avLst/>
          </a:prstGeom>
          <a:blipFill>
            <a:blip r:embed="rId5"/>
            <a:tile tx="0" ty="0" sx="100000" sy="100000" flip="none" algn="tl"/>
          </a:blipFill>
          <a:ln>
            <a:solidFill>
              <a:srgbClr val="FF0000"/>
            </a:solidFill>
          </a:ln>
        </p:spPr>
        <p:txBody>
          <a:bodyPr wrap="square" rtlCol="0">
            <a:spAutoFit/>
          </a:bodyPr>
          <a:lstStyle/>
          <a:p>
            <a:pPr algn="ctr"/>
            <a:r>
              <a:rPr lang="en-US" sz="1600" b="0" i="0" u="none" strike="noStrike" baseline="0" dirty="0">
                <a:latin typeface="MinionPro-Regular"/>
              </a:rPr>
              <a:t>Spencer, H.W. (2023, Feb.). The historic &amp; cultural importance of the Hawks Nest Tunnel disaster. </a:t>
            </a:r>
            <a:r>
              <a:rPr lang="en-US" sz="1600" b="0" i="1" u="none" strike="noStrike" baseline="0" dirty="0">
                <a:latin typeface="MinionPro-It"/>
              </a:rPr>
              <a:t>Professional Safety, 68</a:t>
            </a:r>
            <a:r>
              <a:rPr lang="en-US" sz="1600" b="0" i="0" u="none" strike="noStrike" baseline="0" dirty="0">
                <a:latin typeface="MinionPro-Regular"/>
              </a:rPr>
              <a:t>(2), 42-47</a:t>
            </a:r>
            <a:r>
              <a:rPr lang="en-US" sz="1800" b="0" i="0" u="none" strike="noStrike" baseline="0" dirty="0">
                <a:latin typeface="MinionPro-Regular"/>
              </a:rPr>
              <a:t>.</a:t>
            </a:r>
            <a:endParaRPr lang="en-US" sz="1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827658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iterate type="wd">
                                    <p:tmPct val="10000"/>
                                  </p:iterate>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circle(in)">
                                      <p:cBhvr>
                                        <p:cTn id="15" dur="2000"/>
                                        <p:tgtEl>
                                          <p:spTgt spid="15">
                                            <p:txEl>
                                              <p:pRg st="0" end="0"/>
                                            </p:txEl>
                                          </p:spTgt>
                                        </p:tgtEl>
                                      </p:cBhvr>
                                    </p:animEffect>
                                  </p:childTnLst>
                                </p:cTn>
                              </p:par>
                            </p:childTnLst>
                          </p:cTn>
                        </p:par>
                        <p:par>
                          <p:cTn id="16" fill="hold">
                            <p:stCondLst>
                              <p:cond delay="68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build="p"/>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1B81-92B7-5BCB-90B6-C4CF189BB0B0}"/>
              </a:ext>
            </a:extLst>
          </p:cNvPr>
          <p:cNvSpPr>
            <a:spLocks noGrp="1"/>
          </p:cNvSpPr>
          <p:nvPr>
            <p:ph type="title"/>
          </p:nvPr>
        </p:nvSpPr>
        <p:spPr>
          <a:xfrm>
            <a:off x="1484311" y="0"/>
            <a:ext cx="10623953" cy="1457011"/>
          </a:xfrm>
        </p:spPr>
        <p:txBody>
          <a:bodyPr>
            <a:normAutofit/>
          </a:bodyPr>
          <a:lstStyle/>
          <a:p>
            <a:r>
              <a:rPr lang="en-US" sz="4400" dirty="0">
                <a:latin typeface="Arial Black" panose="020B0A04020102020204" pitchFamily="34" charset="0"/>
              </a:rPr>
              <a:t>Other Exposures</a:t>
            </a:r>
            <a:br>
              <a:rPr lang="en-US" sz="4400" dirty="0">
                <a:latin typeface="Arial Black" panose="020B0A04020102020204" pitchFamily="34" charset="0"/>
              </a:rPr>
            </a:br>
            <a:r>
              <a:rPr lang="en-US" sz="3600" dirty="0">
                <a:latin typeface="Arial Black" panose="020B0A04020102020204" pitchFamily="34" charset="0"/>
              </a:rPr>
              <a:t>Not Quantified in the 1930’s</a:t>
            </a:r>
            <a:endParaRPr lang="en-US" sz="4400" dirty="0">
              <a:latin typeface="Arial Black" panose="020B0A04020102020204" pitchFamily="34" charset="0"/>
            </a:endParaRPr>
          </a:p>
        </p:txBody>
      </p:sp>
      <p:sp>
        <p:nvSpPr>
          <p:cNvPr id="4" name="Date Placeholder 3">
            <a:extLst>
              <a:ext uri="{FF2B5EF4-FFF2-40B4-BE49-F238E27FC236}">
                <a16:creationId xmlns:a16="http://schemas.microsoft.com/office/drawing/2014/main" id="{9F169D14-E00D-4F36-21AD-47AE3292AA7D}"/>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509B4F83-8400-7936-F8BC-C4F2D8CD3A2A}"/>
              </a:ext>
            </a:extLst>
          </p:cNvPr>
          <p:cNvSpPr>
            <a:spLocks noGrp="1"/>
          </p:cNvSpPr>
          <p:nvPr>
            <p:ph type="ftr" sz="quarter" idx="11"/>
          </p:nvPr>
        </p:nvSpPr>
        <p:spPr/>
        <p:txBody>
          <a:bodyPr/>
          <a:lstStyle/>
          <a:p>
            <a:pPr algn="ctr"/>
            <a:r>
              <a:rPr lang="en-US"/>
              <a:t>The Significance of Hawks Nest</a:t>
            </a:r>
            <a:endParaRPr lang="en-US" dirty="0"/>
          </a:p>
        </p:txBody>
      </p:sp>
      <p:sp>
        <p:nvSpPr>
          <p:cNvPr id="6" name="Slide Number Placeholder 5">
            <a:extLst>
              <a:ext uri="{FF2B5EF4-FFF2-40B4-BE49-F238E27FC236}">
                <a16:creationId xmlns:a16="http://schemas.microsoft.com/office/drawing/2014/main" id="{703ACBE5-3951-B821-E3DD-4C607734A353}"/>
              </a:ext>
            </a:extLst>
          </p:cNvPr>
          <p:cNvSpPr>
            <a:spLocks noGrp="1"/>
          </p:cNvSpPr>
          <p:nvPr>
            <p:ph type="sldNum" sz="quarter" idx="12"/>
          </p:nvPr>
        </p:nvSpPr>
        <p:spPr/>
        <p:txBody>
          <a:bodyPr/>
          <a:lstStyle/>
          <a:p>
            <a:fld id="{1611759A-3031-4987-A84B-0E100645169D}" type="slidenum">
              <a:rPr lang="en-US" smtClean="0"/>
              <a:pPr/>
              <a:t>10</a:t>
            </a:fld>
            <a:endParaRPr lang="en-US" dirty="0"/>
          </a:p>
        </p:txBody>
      </p:sp>
      <p:sp>
        <p:nvSpPr>
          <p:cNvPr id="7" name="TextBox 6">
            <a:extLst>
              <a:ext uri="{FF2B5EF4-FFF2-40B4-BE49-F238E27FC236}">
                <a16:creationId xmlns:a16="http://schemas.microsoft.com/office/drawing/2014/main" id="{48884136-B434-6910-D2DE-C819D93D5A75}"/>
              </a:ext>
            </a:extLst>
          </p:cNvPr>
          <p:cNvSpPr txBox="1"/>
          <p:nvPr/>
        </p:nvSpPr>
        <p:spPr>
          <a:xfrm>
            <a:off x="1547448" y="1175665"/>
            <a:ext cx="10436544" cy="4693593"/>
          </a:xfrm>
          <a:prstGeom prst="rect">
            <a:avLst/>
          </a:prstGeom>
          <a:noFill/>
        </p:spPr>
        <p:txBody>
          <a:bodyPr wrap="square" rtlCol="0">
            <a:spAutoFit/>
          </a:bodyPr>
          <a:lstStyle/>
          <a:p>
            <a:pPr marL="0" indent="0">
              <a:spcAft>
                <a:spcPts val="600"/>
              </a:spcAft>
              <a:buNone/>
            </a:pPr>
            <a:r>
              <a:rPr lang="en-US" sz="2400" b="1" i="0" dirty="0">
                <a:effectLst/>
                <a:latin typeface="Arial" panose="020B0604020202020204" pitchFamily="34" charset="0"/>
                <a:cs typeface="Arial" panose="020B0604020202020204" pitchFamily="34" charset="0"/>
              </a:rPr>
              <a:t>Noise</a:t>
            </a:r>
            <a:r>
              <a:rPr lang="en-US" sz="2000" b="0" i="0" dirty="0">
                <a:effectLst/>
                <a:latin typeface="Arial" panose="020B0604020202020204" pitchFamily="34" charset="0"/>
                <a:cs typeface="Arial" panose="020B0604020202020204" pitchFamily="34" charset="0"/>
              </a:rPr>
              <a:t>:</a:t>
            </a:r>
          </a:p>
          <a:p>
            <a:pPr algn="just">
              <a:spcAft>
                <a:spcPts val="600"/>
              </a:spcAft>
            </a:pPr>
            <a:r>
              <a:rPr lang="en-US" sz="2000" b="0" i="0" dirty="0">
                <a:effectLst/>
                <a:latin typeface="Arial" panose="020B0604020202020204" pitchFamily="34" charset="0"/>
                <a:cs typeface="Arial" panose="020B0604020202020204" pitchFamily="34" charset="0"/>
              </a:rPr>
              <a:t>The time-weighted average noise level for a pneumatic drill is </a:t>
            </a:r>
            <a:r>
              <a:rPr lang="en-US" sz="2000" dirty="0">
                <a:latin typeface="Arial" panose="020B0604020202020204" pitchFamily="34" charset="0"/>
                <a:cs typeface="Arial" panose="020B0604020202020204" pitchFamily="34" charset="0"/>
              </a:rPr>
              <a:t>a</a:t>
            </a:r>
            <a:r>
              <a:rPr lang="en-US" sz="2000" b="0" i="0" dirty="0">
                <a:effectLst/>
                <a:latin typeface="Arial" panose="020B0604020202020204" pitchFamily="34" charset="0"/>
                <a:cs typeface="Arial" panose="020B0604020202020204" pitchFamily="34" charset="0"/>
              </a:rPr>
              <a:t> mean of </a:t>
            </a:r>
            <a:r>
              <a:rPr lang="en-US" sz="2000" b="1" i="0" dirty="0">
                <a:effectLst/>
                <a:latin typeface="Arial" panose="020B0604020202020204" pitchFamily="34" charset="0"/>
                <a:cs typeface="Arial" panose="020B0604020202020204" pitchFamily="34" charset="0"/>
              </a:rPr>
              <a:t>1</a:t>
            </a: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16.2 dBA and a peak of 130.4 dB</a:t>
            </a:r>
            <a:r>
              <a:rPr lang="en-US" sz="2000" b="1" i="0" dirty="0">
                <a:effectLst/>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in a test conducted by the University of California, Berkeley.</a:t>
            </a:r>
            <a:r>
              <a:rPr lang="en-US" sz="2000" b="0" i="0" u="sng" dirty="0">
                <a:effectLst/>
                <a:latin typeface="Arial" panose="020B0604020202020204" pitchFamily="34" charset="0"/>
                <a:cs typeface="Arial" panose="020B0604020202020204" pitchFamily="34" charset="0"/>
                <a:hlinkClick r:id="rId3" tooltip="Go to Applied Ergonomics on ScienceDirect">
                  <a:extLst>
                    <a:ext uri="{A12FA001-AC4F-418D-AE19-62706E023703}">
                      <ahyp:hlinkClr xmlns:ahyp="http://schemas.microsoft.com/office/drawing/2018/hyperlinkcolor" val="tx"/>
                    </a:ext>
                  </a:extLst>
                </a:hlinkClick>
              </a:rPr>
              <a:t> Applied Ergonomics</a:t>
            </a:r>
            <a:r>
              <a:rPr lang="en-US" sz="2000" b="0" i="0" u="sng" dirty="0">
                <a:effectLst/>
                <a:latin typeface="Arial" panose="020B0604020202020204" pitchFamily="34" charset="0"/>
                <a:cs typeface="Arial" panose="020B0604020202020204" pitchFamily="34" charset="0"/>
              </a:rPr>
              <a:t> </a:t>
            </a:r>
            <a:r>
              <a:rPr lang="en-US" sz="2000" b="0" i="0" u="none" strike="noStrike" dirty="0">
                <a:effectLst/>
                <a:latin typeface="Arial" panose="020B0604020202020204" pitchFamily="34" charset="0"/>
                <a:cs typeface="Arial" panose="020B0604020202020204" pitchFamily="34" charset="0"/>
                <a:hlinkClick r:id="rId4" tooltip="Go to table of contents for this volume/issue">
                  <a:extLst>
                    <a:ext uri="{A12FA001-AC4F-418D-AE19-62706E023703}">
                      <ahyp:hlinkClr xmlns:ahyp="http://schemas.microsoft.com/office/drawing/2018/hyperlinkcolor" val="tx"/>
                    </a:ext>
                  </a:extLst>
                </a:hlinkClick>
              </a:rPr>
              <a:t>Volume 74</a:t>
            </a:r>
            <a:r>
              <a:rPr lang="en-US" sz="2000" b="0" i="0" dirty="0">
                <a:effectLst/>
                <a:latin typeface="Arial" panose="020B0604020202020204" pitchFamily="34" charset="0"/>
                <a:cs typeface="Arial" panose="020B0604020202020204" pitchFamily="34" charset="0"/>
              </a:rPr>
              <a:t>, January 2019, Pages 31-36</a:t>
            </a:r>
          </a:p>
          <a:p>
            <a:pPr algn="just">
              <a:spcAft>
                <a:spcPts val="600"/>
              </a:spcAft>
            </a:pPr>
            <a:r>
              <a:rPr lang="en-US" sz="2400" b="1" i="0" dirty="0">
                <a:effectLst/>
                <a:latin typeface="Arial" panose="020B0604020202020204" pitchFamily="34" charset="0"/>
                <a:cs typeface="Arial" panose="020B0604020202020204" pitchFamily="34" charset="0"/>
              </a:rPr>
              <a:t>Handle Vibration:</a:t>
            </a:r>
          </a:p>
          <a:p>
            <a:pPr algn="just">
              <a:spcAft>
                <a:spcPts val="600"/>
              </a:spcAft>
            </a:pPr>
            <a:r>
              <a:rPr lang="en-US" sz="2000" dirty="0">
                <a:latin typeface="Arial" panose="020B0604020202020204" pitchFamily="34" charset="0"/>
                <a:cs typeface="Arial" panose="020B0604020202020204" pitchFamily="34" charset="0"/>
              </a:rPr>
              <a:t>The </a:t>
            </a:r>
            <a:r>
              <a:rPr lang="en-US" sz="2000" b="0" i="0" dirty="0">
                <a:effectLst/>
                <a:latin typeface="Arial" panose="020B0604020202020204" pitchFamily="34" charset="0"/>
                <a:cs typeface="Arial" panose="020B0604020202020204" pitchFamily="34" charset="0"/>
              </a:rPr>
              <a:t>weighted total handle vibration was </a:t>
            </a:r>
            <a:r>
              <a:rPr lang="en-US" sz="2000" b="1" i="0" dirty="0">
                <a:effectLst/>
                <a:latin typeface="Arial" panose="020B0604020202020204" pitchFamily="34" charset="0"/>
                <a:cs typeface="Arial" panose="020B0604020202020204" pitchFamily="34" charset="0"/>
              </a:rPr>
              <a:t>39.14 m/s</a:t>
            </a:r>
            <a:r>
              <a:rPr lang="en-US" sz="2000" b="1" i="0" baseline="30000" dirty="0">
                <a:effectLst/>
                <a:latin typeface="Arial" panose="020B0604020202020204" pitchFamily="34" charset="0"/>
                <a:cs typeface="Arial" panose="020B0604020202020204" pitchFamily="34" charset="0"/>
              </a:rPr>
              <a:t>2 </a:t>
            </a:r>
            <a:r>
              <a:rPr lang="en-US" sz="2000" b="0" i="0" dirty="0">
                <a:effectLst/>
                <a:latin typeface="Arial" panose="020B0604020202020204" pitchFamily="34" charset="0"/>
                <a:cs typeface="Arial" panose="020B0604020202020204" pitchFamily="34" charset="0"/>
              </a:rPr>
              <a:t>for the pneumatic drill (</a:t>
            </a:r>
            <a:r>
              <a:rPr lang="en-US" sz="2000" b="1" i="0" dirty="0">
                <a:effectLst/>
                <a:latin typeface="Arial" panose="020B0604020202020204" pitchFamily="34" charset="0"/>
                <a:cs typeface="Arial" panose="020B0604020202020204" pitchFamily="34" charset="0"/>
              </a:rPr>
              <a:t>16X standard</a:t>
            </a:r>
            <a:r>
              <a:rPr lang="en-US" sz="2000" b="0" i="0" dirty="0">
                <a:effectLst/>
                <a:latin typeface="Arial" panose="020B0604020202020204" pitchFamily="34" charset="0"/>
                <a:cs typeface="Arial" panose="020B0604020202020204" pitchFamily="34" charset="0"/>
              </a:rPr>
              <a:t>)</a:t>
            </a:r>
          </a:p>
          <a:p>
            <a:pPr algn="just">
              <a:spcAft>
                <a:spcPts val="600"/>
              </a:spcAft>
            </a:pPr>
            <a:r>
              <a:rPr lang="en-US" b="0" i="0" dirty="0">
                <a:effectLst/>
                <a:latin typeface="Arial" panose="020B0604020202020204" pitchFamily="34" charset="0"/>
                <a:cs typeface="Arial" panose="020B0604020202020204" pitchFamily="34" charset="0"/>
              </a:rPr>
              <a:t>The size of this signal is proportional to the acceleration applied to it. The frequency-weighting network mimics the human sensitivity to vibration of different frequencies. The use of weighting networks gives a single number as a measure of vibration exposure and is expressed as the frequency-weighted vibration exposure in meters per second squared (m/s</a:t>
            </a:r>
            <a:r>
              <a:rPr lang="en-US" b="0" i="0" baseline="30000" dirty="0">
                <a:effectLst/>
                <a:latin typeface="Arial" panose="020B0604020202020204" pitchFamily="34" charset="0"/>
                <a:cs typeface="Arial" panose="020B0604020202020204" pitchFamily="34" charset="0"/>
              </a:rPr>
              <a:t>2</a:t>
            </a:r>
            <a:r>
              <a:rPr lang="en-US" b="0" i="0" dirty="0">
                <a:effectLst/>
                <a:latin typeface="Arial" panose="020B0604020202020204" pitchFamily="34" charset="0"/>
                <a:cs typeface="Arial" panose="020B0604020202020204" pitchFamily="34" charset="0"/>
              </a:rPr>
              <a:t>) acceleration units.</a:t>
            </a:r>
          </a:p>
          <a:p>
            <a:pPr algn="just">
              <a:spcAft>
                <a:spcPts val="600"/>
              </a:spcAft>
            </a:pPr>
            <a:r>
              <a:rPr lang="en-US" sz="2400" b="1" dirty="0">
                <a:latin typeface="Arial" panose="020B0604020202020204" pitchFamily="34" charset="0"/>
                <a:cs typeface="Arial" panose="020B0604020202020204" pitchFamily="34" charset="0"/>
              </a:rPr>
              <a:t>Vibration Standard </a:t>
            </a:r>
            <a:r>
              <a:rPr lang="en-US" sz="2000" dirty="0">
                <a:latin typeface="Arial" panose="020B0604020202020204" pitchFamily="34" charset="0"/>
                <a:cs typeface="Arial" panose="020B0604020202020204" pitchFamily="34" charset="0"/>
              </a:rPr>
              <a:t>– </a:t>
            </a:r>
            <a:r>
              <a:rPr lang="en-US" sz="2000" b="0" i="0" dirty="0">
                <a:solidFill>
                  <a:srgbClr val="333333"/>
                </a:solidFill>
                <a:effectLst/>
                <a:latin typeface="Arial" panose="020B0604020202020204" pitchFamily="34" charset="0"/>
                <a:cs typeface="Arial" panose="020B0604020202020204" pitchFamily="34" charset="0"/>
              </a:rPr>
              <a:t>(ISO) standard ISO 5349.</a:t>
            </a:r>
          </a:p>
          <a:p>
            <a:pPr algn="just">
              <a:spcAft>
                <a:spcPts val="600"/>
              </a:spcAft>
            </a:pPr>
            <a:r>
              <a:rPr lang="en-US" sz="2000" b="0" i="0" dirty="0">
                <a:solidFill>
                  <a:srgbClr val="222222"/>
                </a:solidFill>
                <a:effectLst/>
                <a:latin typeface="Arial" panose="020B0604020202020204" pitchFamily="34" charset="0"/>
                <a:cs typeface="Arial" panose="020B0604020202020204" pitchFamily="34" charset="0"/>
              </a:rPr>
              <a:t>An acceptable level of vibration is </a:t>
            </a:r>
            <a:r>
              <a:rPr lang="en-US" sz="2000" b="1" i="0" dirty="0">
                <a:solidFill>
                  <a:srgbClr val="222222"/>
                </a:solidFill>
                <a:effectLst/>
                <a:latin typeface="Arial" panose="020B0604020202020204" pitchFamily="34" charset="0"/>
                <a:cs typeface="Arial" panose="020B0604020202020204" pitchFamily="34" charset="0"/>
              </a:rPr>
              <a:t>2.5m/s</a:t>
            </a:r>
            <a:r>
              <a:rPr lang="en-US" sz="2000" b="1" i="0" baseline="30000" dirty="0">
                <a:solidFill>
                  <a:srgbClr val="222222"/>
                </a:solidFill>
                <a:effectLst/>
                <a:latin typeface="Arial" panose="020B0604020202020204" pitchFamily="34" charset="0"/>
                <a:cs typeface="Arial" panose="020B0604020202020204" pitchFamily="34" charset="0"/>
              </a:rPr>
              <a:t>2</a:t>
            </a:r>
            <a:r>
              <a:rPr lang="en-US" sz="2000" b="1" i="0" dirty="0">
                <a:solidFill>
                  <a:srgbClr val="222222"/>
                </a:solidFill>
                <a:effectLst/>
                <a:latin typeface="Arial" panose="020B0604020202020204" pitchFamily="34" charset="0"/>
                <a:cs typeface="Arial" panose="020B0604020202020204" pitchFamily="34" charset="0"/>
              </a:rPr>
              <a:t> for 8-hour use</a:t>
            </a:r>
            <a:r>
              <a:rPr lang="en-US" sz="2000" b="0" i="0" dirty="0">
                <a:solidFill>
                  <a:srgbClr val="222222"/>
                </a:solidFill>
                <a:effectLst/>
                <a:latin typeface="Arial" panose="020B0604020202020204" pitchFamily="34" charset="0"/>
                <a:cs typeface="Arial" panose="020B0604020202020204" pitchFamily="34" charset="0"/>
              </a:rPr>
              <a:t>. </a:t>
            </a:r>
            <a:r>
              <a:rPr lang="en-US" sz="2000" dirty="0">
                <a:solidFill>
                  <a:srgbClr val="222222"/>
                </a:solidFill>
                <a:latin typeface="Arial" panose="020B0604020202020204" pitchFamily="34" charset="0"/>
                <a:cs typeface="Arial" panose="020B0604020202020204" pitchFamily="34" charset="0"/>
              </a:rPr>
              <a:t>Excessive vibration can lead to HAVS, VWD, and</a:t>
            </a:r>
            <a:r>
              <a:rPr lang="en-US" sz="2000" b="0" i="0" dirty="0">
                <a:solidFill>
                  <a:srgbClr val="202124"/>
                </a:solidFill>
                <a:effectLst/>
                <a:latin typeface="Roboto" panose="02000000000000000000" pitchFamily="2" charset="0"/>
              </a:rPr>
              <a:t> Raynaud’s Syndrome.</a:t>
            </a:r>
            <a:endParaRPr lang="en-US" sz="20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C94CBFE-8B00-7CC9-84DC-923756FCA924}"/>
              </a:ext>
            </a:extLst>
          </p:cNvPr>
          <p:cNvSpPr/>
          <p:nvPr/>
        </p:nvSpPr>
        <p:spPr>
          <a:xfrm>
            <a:off x="9917723" y="1637881"/>
            <a:ext cx="1296237" cy="331596"/>
          </a:xfrm>
          <a:prstGeom prst="roundRect">
            <a:avLst/>
          </a:prstGeom>
          <a:solidFill>
            <a:srgbClr val="FFFF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8EE8694-44BA-B3B2-C4CF-B79CE7935939}"/>
              </a:ext>
            </a:extLst>
          </p:cNvPr>
          <p:cNvSpPr/>
          <p:nvPr/>
        </p:nvSpPr>
        <p:spPr>
          <a:xfrm>
            <a:off x="6141215" y="3056369"/>
            <a:ext cx="1296237" cy="392728"/>
          </a:xfrm>
          <a:prstGeom prst="roundRect">
            <a:avLst/>
          </a:prstGeom>
          <a:solidFill>
            <a:srgbClr val="FFFF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75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F8EF-17ED-4B62-A5C1-EA085B2DB43A}"/>
              </a:ext>
            </a:extLst>
          </p:cNvPr>
          <p:cNvSpPr>
            <a:spLocks noGrp="1"/>
          </p:cNvSpPr>
          <p:nvPr>
            <p:ph type="title"/>
          </p:nvPr>
        </p:nvSpPr>
        <p:spPr>
          <a:xfrm>
            <a:off x="1571348" y="1"/>
            <a:ext cx="10542095" cy="735290"/>
          </a:xfrm>
        </p:spPr>
        <p:txBody>
          <a:bodyPr/>
          <a:lstStyle/>
          <a:p>
            <a:r>
              <a:rPr lang="en-US" dirty="0">
                <a:latin typeface="Arial Black" panose="020B0A04020102020204" pitchFamily="34" charset="0"/>
              </a:rPr>
              <a:t>Exposure Controls or lack thereof</a:t>
            </a:r>
          </a:p>
        </p:txBody>
      </p:sp>
      <p:sp>
        <p:nvSpPr>
          <p:cNvPr id="3" name="Content Placeholder 2">
            <a:extLst>
              <a:ext uri="{FF2B5EF4-FFF2-40B4-BE49-F238E27FC236}">
                <a16:creationId xmlns:a16="http://schemas.microsoft.com/office/drawing/2014/main" id="{F828C202-99CA-4B4C-8D00-919DB0BA5D83}"/>
              </a:ext>
            </a:extLst>
          </p:cNvPr>
          <p:cNvSpPr>
            <a:spLocks noGrp="1"/>
          </p:cNvSpPr>
          <p:nvPr>
            <p:ph idx="1"/>
          </p:nvPr>
        </p:nvSpPr>
        <p:spPr>
          <a:xfrm>
            <a:off x="1526796" y="847288"/>
            <a:ext cx="10385571" cy="5645791"/>
          </a:xfrm>
        </p:spPr>
        <p:txBody>
          <a:bodyPr>
            <a:noAutofit/>
          </a:bodyPr>
          <a:lstStyle/>
          <a:p>
            <a:pPr marL="0" indent="0" algn="just">
              <a:lnSpc>
                <a:spcPct val="107000"/>
              </a:lnSpc>
              <a:spcBef>
                <a:spcPts val="0"/>
              </a:spcBef>
              <a:spcAft>
                <a:spcPts val="800"/>
              </a:spcAft>
              <a:buNone/>
            </a:pPr>
            <a:r>
              <a:rPr lang="en-US" sz="1800" b="1" dirty="0">
                <a:effectLst/>
                <a:latin typeface="Arial" panose="020B0604020202020204" pitchFamily="34" charset="0"/>
                <a:ea typeface="Calibri" panose="020F0502020204030204" pitchFamily="34" charset="0"/>
                <a:cs typeface="Arial" panose="020B0604020202020204" pitchFamily="34" charset="0"/>
              </a:rPr>
              <a:t>Drilling: </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he company ordered that workers use a </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dry drilling technique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would create more dust because this method was faster and cheaper</a:t>
            </a:r>
          </a:p>
          <a:p>
            <a:pPr algn="just">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Dry drilling ceased while wet drilling continued, but </a:t>
            </a:r>
            <a:r>
              <a:rPr lang="en-US" sz="18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only</a:t>
            </a:r>
            <a:r>
              <a:rPr lang="en-US" sz="1800" b="1" dirty="0">
                <a:effectLst/>
                <a:latin typeface="Arial" panose="020B0604020202020204" pitchFamily="34" charset="0"/>
                <a:ea typeface="Calibri" panose="020F0502020204030204" pitchFamily="34" charset="0"/>
                <a:cs typeface="Arial" panose="020B0604020202020204" pitchFamily="34" charset="0"/>
              </a:rPr>
              <a:t> when inspectors were present.</a:t>
            </a:r>
          </a:p>
          <a:p>
            <a:pPr marL="0" marR="0" indent="0" algn="just">
              <a:lnSpc>
                <a:spcPct val="107000"/>
              </a:lnSpc>
              <a:spcBef>
                <a:spcPts val="0"/>
              </a:spcBef>
              <a:spcAft>
                <a:spcPts val="800"/>
              </a:spcAft>
              <a:buNone/>
            </a:pPr>
            <a:r>
              <a:rPr lang="en-US" sz="1800" b="1" dirty="0">
                <a:effectLst/>
                <a:latin typeface="Arial" panose="020B0604020202020204" pitchFamily="34" charset="0"/>
                <a:ea typeface="Calibri" panose="020F0502020204030204" pitchFamily="34" charset="0"/>
                <a:cs typeface="Arial" panose="020B0604020202020204" pitchFamily="34" charset="0"/>
              </a:rPr>
              <a:t>Testing for Air Contaminants.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It is worthy to note that Reinhard and Dennis only conducted </a:t>
            </a:r>
            <a:r>
              <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two</a:t>
            </a:r>
            <a:r>
              <a:rPr lang="en-US" sz="1600" b="1" dirty="0">
                <a:effectLst/>
                <a:latin typeface="Arial" panose="020B0604020202020204" pitchFamily="34" charset="0"/>
                <a:ea typeface="Calibri" panose="020F0502020204030204" pitchFamily="34" charset="0"/>
                <a:cs typeface="Arial" panose="020B0604020202020204" pitchFamily="34" charset="0"/>
              </a:rPr>
              <a:t> tests for CO </a:t>
            </a:r>
          </a:p>
          <a:p>
            <a:pPr marL="0" indent="0" algn="just">
              <a:spcBef>
                <a:spcPts val="0"/>
              </a:spcBef>
              <a:spcAft>
                <a:spcPts val="0"/>
              </a:spcAft>
              <a:buNone/>
            </a:pPr>
            <a:r>
              <a:rPr lang="en-US" sz="1600" b="1" dirty="0">
                <a:effectLst/>
                <a:latin typeface="Arial" panose="020B0604020202020204" pitchFamily="34" charset="0"/>
                <a:ea typeface="Calibri" panose="020F0502020204030204" pitchFamily="34" charset="0"/>
                <a:cs typeface="Arial" panose="020B0604020202020204" pitchFamily="34" charset="0"/>
              </a:rPr>
              <a:t>     in the 17- month duration of the tunnel dig. They conducted </a:t>
            </a:r>
            <a:r>
              <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no dust counts</a:t>
            </a:r>
            <a:r>
              <a:rPr lang="en-US" sz="1600" b="1" dirty="0">
                <a:effectLst/>
                <a:latin typeface="Arial" panose="020B0604020202020204" pitchFamily="34" charset="0"/>
                <a:ea typeface="Calibri" panose="020F0502020204030204" pitchFamily="34" charset="0"/>
                <a:cs typeface="Arial" panose="020B0604020202020204" pitchFamily="34" charset="0"/>
              </a:rPr>
              <a:t>. </a:t>
            </a:r>
          </a:p>
          <a:p>
            <a:pPr algn="just">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 proven technology existed to measure dusts. The </a:t>
            </a:r>
            <a:r>
              <a:rPr lang="en-US" sz="1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Impinger</a:t>
            </a:r>
            <a:r>
              <a:rPr lang="en-US" sz="1600" b="1" dirty="0">
                <a:effectLst/>
                <a:latin typeface="Arial" panose="020B0604020202020204" pitchFamily="34" charset="0"/>
                <a:ea typeface="Calibri" panose="020F0502020204030204" pitchFamily="34" charset="0"/>
                <a:cs typeface="Arial" panose="020B0604020202020204" pitchFamily="34" charset="0"/>
              </a:rPr>
              <a:t> was developed in 1916 </a:t>
            </a:r>
          </a:p>
          <a:p>
            <a:pPr marL="0" indent="0" algn="just">
              <a:spcBef>
                <a:spcPts val="0"/>
              </a:spcBef>
              <a:spcAft>
                <a:spcPts val="0"/>
              </a:spcAft>
              <a:buNone/>
            </a:pPr>
            <a:r>
              <a:rPr lang="en-US" sz="1600" b="1" dirty="0">
                <a:effectLst/>
                <a:latin typeface="Arial" panose="020B0604020202020204" pitchFamily="34" charset="0"/>
                <a:ea typeface="Calibri" panose="020F0502020204030204" pitchFamily="34" charset="0"/>
                <a:cs typeface="Arial" panose="020B0604020202020204" pitchFamily="34" charset="0"/>
              </a:rPr>
              <a:t>     by the US Public Health Service and regularly employed by the US Bureau of Mines.</a:t>
            </a:r>
          </a:p>
          <a:p>
            <a:pPr marL="0" marR="0" indent="0" algn="just">
              <a:lnSpc>
                <a:spcPct val="107000"/>
              </a:lnSpc>
              <a:spcBef>
                <a:spcPts val="0"/>
              </a:spcBef>
              <a:spcAft>
                <a:spcPts val="800"/>
              </a:spcAft>
              <a:buNone/>
            </a:pPr>
            <a:r>
              <a:rPr lang="en-US" sz="1800" b="1" dirty="0">
                <a:latin typeface="Arial" panose="020B0604020202020204" pitchFamily="34" charset="0"/>
                <a:ea typeface="Calibri" panose="020F0502020204030204" pitchFamily="34" charset="0"/>
                <a:cs typeface="Arial" panose="020B0604020202020204" pitchFamily="34" charset="0"/>
              </a:rPr>
              <a:t>Ventilation</a:t>
            </a:r>
          </a:p>
          <a:p>
            <a:pPr algn="just">
              <a:spcBef>
                <a:spcPts val="0"/>
              </a:spcBef>
              <a:spcAft>
                <a:spcPts val="8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Department of Mines pushed the company to install a ventilation duct. It was 24 inches in diameter made of canvas and had an 18” fan, that the company reported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supplied 7000 CFM</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It was reported and widely acknowledged that it was ineffective because of many holes caused by falling rocks.   </a:t>
            </a:r>
          </a:p>
          <a:p>
            <a:pPr marL="0" indent="0" algn="just">
              <a:spcBef>
                <a:spcPts val="0"/>
              </a:spcBef>
              <a:spcAft>
                <a:spcPts val="800"/>
              </a:spcAft>
              <a:buNone/>
            </a:pPr>
            <a:r>
              <a:rPr lang="en-US" sz="1800" b="1" dirty="0">
                <a:solidFill>
                  <a:srgbClr val="000000"/>
                </a:solidFill>
                <a:latin typeface="Arial" panose="020B0604020202020204" pitchFamily="34" charset="0"/>
                <a:ea typeface="Calibri" panose="020F0502020204030204" pitchFamily="34" charset="0"/>
                <a:cs typeface="Arial" panose="020B0604020202020204" pitchFamily="34" charset="0"/>
              </a:rPr>
              <a:t>Respiratory Protection</a:t>
            </a:r>
          </a:p>
          <a:p>
            <a:pPr algn="just">
              <a:spcBef>
                <a:spcPts val="0"/>
              </a:spcBef>
              <a:spcAft>
                <a:spcPts val="800"/>
              </a:spcAf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Union Carbide </a:t>
            </a:r>
            <a:r>
              <a:rPr lang="en-US" sz="1600" b="0" i="0" dirty="0">
                <a:effectLst/>
                <a:latin typeface="Arial" panose="020B0604020202020204" pitchFamily="34" charset="0"/>
                <a:cs typeface="Arial" panose="020B0604020202020204" pitchFamily="34" charset="0"/>
              </a:rPr>
              <a:t>officials and engineers wore masks to protect themselves</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800"/>
              </a:spcAft>
            </a:pPr>
            <a:r>
              <a:rPr lang="en-US" sz="1400" b="0" i="0" dirty="0">
                <a:effectLst/>
                <a:latin typeface="Arial" panose="020B0604020202020204" pitchFamily="34" charset="0"/>
                <a:cs typeface="Arial" panose="020B0604020202020204" pitchFamily="34" charset="0"/>
              </a:rPr>
              <a:t>Reinhardt &amp; Dennis failed to provide masks for the tunnel workers themselves, </a:t>
            </a:r>
            <a:r>
              <a:rPr lang="en-US" sz="1400" b="1" i="0" dirty="0">
                <a:solidFill>
                  <a:srgbClr val="FF0000"/>
                </a:solidFill>
                <a:effectLst/>
                <a:latin typeface="Arial" panose="020B0604020202020204" pitchFamily="34" charset="0"/>
                <a:cs typeface="Arial" panose="020B0604020202020204" pitchFamily="34" charset="0"/>
              </a:rPr>
              <a:t>even when they requested them</a:t>
            </a:r>
            <a:r>
              <a:rPr lang="en-US" sz="1400" b="0" i="0" dirty="0">
                <a:effectLst/>
                <a:latin typeface="Arial" panose="020B0604020202020204" pitchFamily="34" charset="0"/>
                <a:cs typeface="Arial" panose="020B0604020202020204" pitchFamily="34" charset="0"/>
              </a:rPr>
              <a:t>.</a:t>
            </a:r>
            <a:endParaRPr lang="en-US" sz="1400" b="1"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800"/>
              </a:spcAft>
              <a:buNone/>
            </a:pPr>
            <a:r>
              <a:rPr lang="en-US" sz="1800" b="1" dirty="0">
                <a:solidFill>
                  <a:srgbClr val="000000"/>
                </a:solidFill>
                <a:latin typeface="Arial" panose="020B0604020202020204" pitchFamily="34" charset="0"/>
                <a:ea typeface="Calibri" panose="020F0502020204030204" pitchFamily="34" charset="0"/>
                <a:cs typeface="Arial" panose="020B0604020202020204" pitchFamily="34" charset="0"/>
              </a:rPr>
              <a:t>Personal Hygiene </a:t>
            </a:r>
          </a:p>
          <a:p>
            <a:pPr algn="just">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There were no end-of-shift shower facilities, so workers carried contamination back to their shacks. </a:t>
            </a:r>
            <a:endParaRPr lang="en-US" sz="16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B59778FC-1CB3-4BCF-B3EB-6FBF249AC7D3}"/>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9107D3AA-BC78-46FC-8F5E-F3B9E4B8D6F4}"/>
              </a:ext>
            </a:extLst>
          </p:cNvPr>
          <p:cNvSpPr>
            <a:spLocks noGrp="1"/>
          </p:cNvSpPr>
          <p:nvPr>
            <p:ph type="ftr" sz="quarter" idx="11"/>
          </p:nvPr>
        </p:nvSpPr>
        <p:spPr>
          <a:xfrm>
            <a:off x="2507466" y="6459726"/>
            <a:ext cx="7084177" cy="365125"/>
          </a:xfrm>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454CEC8E-0A3A-46CD-B6C5-117A43581FA9}"/>
              </a:ext>
            </a:extLst>
          </p:cNvPr>
          <p:cNvSpPr>
            <a:spLocks noGrp="1"/>
          </p:cNvSpPr>
          <p:nvPr>
            <p:ph type="sldNum" sz="quarter" idx="12"/>
          </p:nvPr>
        </p:nvSpPr>
        <p:spPr/>
        <p:txBody>
          <a:bodyPr/>
          <a:lstStyle/>
          <a:p>
            <a:fld id="{1611759A-3031-4987-A84B-0E100645169D}" type="slidenum">
              <a:rPr lang="en-US" smtClean="0"/>
              <a:pPr/>
              <a:t>11</a:t>
            </a:fld>
            <a:endParaRPr lang="en-US" dirty="0"/>
          </a:p>
        </p:txBody>
      </p:sp>
      <p:sp>
        <p:nvSpPr>
          <p:cNvPr id="7" name="Rectangle: Rounded Corners 6">
            <a:extLst>
              <a:ext uri="{FF2B5EF4-FFF2-40B4-BE49-F238E27FC236}">
                <a16:creationId xmlns:a16="http://schemas.microsoft.com/office/drawing/2014/main" id="{91B79B5F-4683-4802-B747-5E79C57F3F57}"/>
              </a:ext>
            </a:extLst>
          </p:cNvPr>
          <p:cNvSpPr/>
          <p:nvPr/>
        </p:nvSpPr>
        <p:spPr>
          <a:xfrm>
            <a:off x="1439694" y="3002180"/>
            <a:ext cx="8944600" cy="473956"/>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8C39791-9DFE-49C3-B8F6-3839AF0D490B}"/>
              </a:ext>
            </a:extLst>
          </p:cNvPr>
          <p:cNvSpPr/>
          <p:nvPr/>
        </p:nvSpPr>
        <p:spPr>
          <a:xfrm>
            <a:off x="1526796" y="1490643"/>
            <a:ext cx="10110033" cy="437744"/>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33C1CB1-B7B1-CDB8-D63A-15B426F2B7D4}"/>
              </a:ext>
            </a:extLst>
          </p:cNvPr>
          <p:cNvPicPr>
            <a:picLocks noChangeAspect="1"/>
          </p:cNvPicPr>
          <p:nvPr/>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618671" y="2347273"/>
            <a:ext cx="672035" cy="1463445"/>
          </a:xfrm>
          <a:prstGeom prst="rect">
            <a:avLst/>
          </a:prstGeom>
        </p:spPr>
      </p:pic>
    </p:spTree>
    <p:extLst>
      <p:ext uri="{BB962C8B-B14F-4D97-AF65-F5344CB8AC3E}">
        <p14:creationId xmlns:p14="http://schemas.microsoft.com/office/powerpoint/2010/main" val="104560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0FA41E-77F7-4676-A347-54E5291E8D1E}"/>
              </a:ext>
            </a:extLst>
          </p:cNvPr>
          <p:cNvSpPr>
            <a:spLocks noGrp="1"/>
          </p:cNvSpPr>
          <p:nvPr>
            <p:ph type="title"/>
          </p:nvPr>
        </p:nvSpPr>
        <p:spPr>
          <a:xfrm>
            <a:off x="1545771" y="1"/>
            <a:ext cx="10643053" cy="780175"/>
          </a:xfrm>
        </p:spPr>
        <p:txBody>
          <a:bodyPr>
            <a:normAutofit/>
          </a:bodyPr>
          <a:lstStyle/>
          <a:p>
            <a:r>
              <a:rPr lang="en-US" sz="4400" dirty="0">
                <a:latin typeface="Arial Black" panose="020B0A04020102020204" pitchFamily="34" charset="0"/>
              </a:rPr>
              <a:t>Some Amazing Numbers</a:t>
            </a:r>
          </a:p>
        </p:txBody>
      </p:sp>
      <p:sp>
        <p:nvSpPr>
          <p:cNvPr id="4" name="Date Placeholder 3">
            <a:extLst>
              <a:ext uri="{FF2B5EF4-FFF2-40B4-BE49-F238E27FC236}">
                <a16:creationId xmlns:a16="http://schemas.microsoft.com/office/drawing/2014/main" id="{5B0022C6-4BDD-4E46-929F-8B72CE808D68}"/>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9543D2C1-B3BB-429F-A364-B1E4C1E303B9}"/>
              </a:ext>
            </a:extLst>
          </p:cNvPr>
          <p:cNvSpPr>
            <a:spLocks noGrp="1"/>
          </p:cNvSpPr>
          <p:nvPr>
            <p:ph type="ftr" sz="quarter" idx="11"/>
          </p:nvPr>
        </p:nvSpPr>
        <p:spPr>
          <a:xfrm>
            <a:off x="2507466" y="6483914"/>
            <a:ext cx="7084177" cy="365125"/>
          </a:xfrm>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51F412A7-5D53-4153-9FBA-C04340D84FC6}"/>
              </a:ext>
            </a:extLst>
          </p:cNvPr>
          <p:cNvSpPr>
            <a:spLocks noGrp="1"/>
          </p:cNvSpPr>
          <p:nvPr>
            <p:ph type="sldNum" sz="quarter" idx="12"/>
          </p:nvPr>
        </p:nvSpPr>
        <p:spPr/>
        <p:txBody>
          <a:bodyPr/>
          <a:lstStyle/>
          <a:p>
            <a:fld id="{1611759A-3031-4987-A84B-0E100645169D}" type="slidenum">
              <a:rPr lang="en-US" smtClean="0"/>
              <a:pPr/>
              <a:t>12</a:t>
            </a:fld>
            <a:endParaRPr lang="en-US" dirty="0"/>
          </a:p>
        </p:txBody>
      </p:sp>
      <p:pic>
        <p:nvPicPr>
          <p:cNvPr id="3074" name="Picture 2">
            <a:extLst>
              <a:ext uri="{FF2B5EF4-FFF2-40B4-BE49-F238E27FC236}">
                <a16:creationId xmlns:a16="http://schemas.microsoft.com/office/drawing/2014/main" id="{7B5C342B-5230-4620-BD2F-64AA7D0D9184}"/>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852738" y="684159"/>
            <a:ext cx="9589845" cy="5181772"/>
          </a:xfrm>
          <a:prstGeom prst="rect">
            <a:avLst/>
          </a:prstGeom>
          <a:solidFill>
            <a:schemeClr val="bg1"/>
          </a:solidFill>
        </p:spPr>
      </p:pic>
      <p:sp>
        <p:nvSpPr>
          <p:cNvPr id="3" name="TextBox 2">
            <a:extLst>
              <a:ext uri="{FF2B5EF4-FFF2-40B4-BE49-F238E27FC236}">
                <a16:creationId xmlns:a16="http://schemas.microsoft.com/office/drawing/2014/main" id="{826949F6-8F9D-4C33-9D7F-51D9B26F02AC}"/>
              </a:ext>
            </a:extLst>
          </p:cNvPr>
          <p:cNvSpPr txBox="1"/>
          <p:nvPr/>
        </p:nvSpPr>
        <p:spPr>
          <a:xfrm>
            <a:off x="1875435" y="5857462"/>
            <a:ext cx="9584747" cy="400110"/>
          </a:xfrm>
          <a:prstGeom prst="rect">
            <a:avLst/>
          </a:prstGeom>
          <a:solidFill>
            <a:srgbClr val="FFFF00"/>
          </a:solidFill>
        </p:spPr>
        <p:txBody>
          <a:bodyPr wrap="square" rtlCol="0">
            <a:spAutoFit/>
          </a:bodyPr>
          <a:lstStyle/>
          <a:p>
            <a:pPr algn="ctr"/>
            <a:r>
              <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 NIOSH Review in 2002 raised the death estimate to </a:t>
            </a:r>
            <a:r>
              <a:rPr lang="en-US" sz="20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1000</a:t>
            </a:r>
            <a:r>
              <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F4AEC6B7-5EDB-4700-80D6-12F75FB74EB5}"/>
              </a:ext>
            </a:extLst>
          </p:cNvPr>
          <p:cNvGrpSpPr/>
          <p:nvPr/>
        </p:nvGrpSpPr>
        <p:grpSpPr>
          <a:xfrm>
            <a:off x="4360667" y="2380505"/>
            <a:ext cx="2654631" cy="715418"/>
            <a:chOff x="4393324" y="2404624"/>
            <a:chExt cx="2654631" cy="715418"/>
          </a:xfrm>
        </p:grpSpPr>
        <p:sp>
          <p:nvSpPr>
            <p:cNvPr id="2" name="TextBox 1">
              <a:extLst>
                <a:ext uri="{FF2B5EF4-FFF2-40B4-BE49-F238E27FC236}">
                  <a16:creationId xmlns:a16="http://schemas.microsoft.com/office/drawing/2014/main" id="{FF161DFC-E22A-4B7A-8492-B02ED2049F3F}"/>
                </a:ext>
              </a:extLst>
            </p:cNvPr>
            <p:cNvSpPr txBox="1"/>
            <p:nvPr/>
          </p:nvSpPr>
          <p:spPr>
            <a:xfrm>
              <a:off x="4933845" y="2404624"/>
              <a:ext cx="2114110" cy="715418"/>
            </a:xfrm>
            <a:prstGeom prst="rect">
              <a:avLst/>
            </a:prstGeom>
            <a:solidFill>
              <a:srgbClr val="FFFF00">
                <a:alpha val="10000"/>
              </a:srgbClr>
            </a:solidFill>
            <a:ln w="25400">
              <a:solidFill>
                <a:srgbClr val="FF0000"/>
              </a:solidFill>
            </a:ln>
          </p:spPr>
          <p:txBody>
            <a:bodyPr wrap="square" rtlCol="0">
              <a:spAutoFit/>
            </a:bodyPr>
            <a:lstStyle/>
            <a:p>
              <a:endParaRPr lang="en-US" dirty="0"/>
            </a:p>
          </p:txBody>
        </p:sp>
        <p:cxnSp>
          <p:nvCxnSpPr>
            <p:cNvPr id="9" name="Straight Arrow Connector 8">
              <a:extLst>
                <a:ext uri="{FF2B5EF4-FFF2-40B4-BE49-F238E27FC236}">
                  <a16:creationId xmlns:a16="http://schemas.microsoft.com/office/drawing/2014/main" id="{F78EBDB0-5577-475A-9DD8-5340973D9061}"/>
                </a:ext>
              </a:extLst>
            </p:cNvPr>
            <p:cNvCxnSpPr>
              <a:cxnSpLocks/>
            </p:cNvCxnSpPr>
            <p:nvPr/>
          </p:nvCxnSpPr>
          <p:spPr>
            <a:xfrm flipH="1">
              <a:off x="4393324" y="2827283"/>
              <a:ext cx="540521" cy="210207"/>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7B5530B-1C05-494F-AC18-2825E4D2E133}"/>
              </a:ext>
            </a:extLst>
          </p:cNvPr>
          <p:cNvSpPr txBox="1"/>
          <p:nvPr/>
        </p:nvSpPr>
        <p:spPr>
          <a:xfrm>
            <a:off x="5551066" y="3800912"/>
            <a:ext cx="949248" cy="528835"/>
          </a:xfrm>
          <a:prstGeom prst="rect">
            <a:avLst/>
          </a:prstGeom>
          <a:noFill/>
        </p:spPr>
        <p:txBody>
          <a:bodyPr wrap="square" rtlCol="0">
            <a:spAutoFit/>
          </a:bodyPr>
          <a:lstStyle/>
          <a:p>
            <a:r>
              <a:rPr lang="en-US" sz="2800" dirty="0">
                <a:solidFill>
                  <a:srgbClr val="FF0000"/>
                </a:solidFill>
                <a:latin typeface="Arial Black" panose="020B0A04020102020204" pitchFamily="34" charset="0"/>
              </a:rPr>
              <a:t>64</a:t>
            </a:r>
            <a:r>
              <a:rPr lang="en-US" sz="2000" dirty="0">
                <a:solidFill>
                  <a:srgbClr val="FF0000"/>
                </a:solidFill>
                <a:latin typeface="Arial Black" panose="020B0A04020102020204" pitchFamily="34" charset="0"/>
              </a:rPr>
              <a:t>%</a:t>
            </a:r>
          </a:p>
        </p:txBody>
      </p:sp>
      <p:sp>
        <p:nvSpPr>
          <p:cNvPr id="16" name="Oval 15">
            <a:extLst>
              <a:ext uri="{FF2B5EF4-FFF2-40B4-BE49-F238E27FC236}">
                <a16:creationId xmlns:a16="http://schemas.microsoft.com/office/drawing/2014/main" id="{145F7AC1-5909-4F65-96BE-B5290517D4CA}"/>
              </a:ext>
            </a:extLst>
          </p:cNvPr>
          <p:cNvSpPr/>
          <p:nvPr/>
        </p:nvSpPr>
        <p:spPr>
          <a:xfrm>
            <a:off x="4766554" y="4435769"/>
            <a:ext cx="1906620" cy="6082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98DCE1B-6FF2-4A4C-BED3-666AAB9CA314}"/>
              </a:ext>
            </a:extLst>
          </p:cNvPr>
          <p:cNvSpPr txBox="1"/>
          <p:nvPr/>
        </p:nvSpPr>
        <p:spPr>
          <a:xfrm>
            <a:off x="5947049" y="4629109"/>
            <a:ext cx="5012868" cy="338554"/>
          </a:xfrm>
          <a:prstGeom prst="rect">
            <a:avLst/>
          </a:prstGeom>
          <a:noFill/>
        </p:spPr>
        <p:txBody>
          <a:bodyPr wrap="square" rtlCol="0">
            <a:spAutoFit/>
          </a:bodyPr>
          <a:lstStyle/>
          <a:p>
            <a:r>
              <a:rPr lang="en-US" sz="1600" b="1" dirty="0">
                <a:effectLst/>
                <a:latin typeface="Arial" panose="020B0604020202020204" pitchFamily="34" charset="0"/>
                <a:ea typeface="Calibri" panose="020F0502020204030204" pitchFamily="34" charset="0"/>
              </a:rPr>
              <a:t>1,213</a:t>
            </a:r>
            <a:r>
              <a:rPr lang="en-US" sz="1400" dirty="0">
                <a:effectLst/>
                <a:latin typeface="Arial" panose="020B0604020202020204" pitchFamily="34" charset="0"/>
                <a:ea typeface="Calibri" panose="020F0502020204030204" pitchFamily="34" charset="0"/>
              </a:rPr>
              <a:t> employees worked at least 2 months </a:t>
            </a:r>
            <a:r>
              <a:rPr lang="en-US" sz="1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underground</a:t>
            </a:r>
            <a:endParaRPr lang="en-US" sz="1400"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5E27E50C-799D-4F41-84AC-8184CA7B84D4}"/>
              </a:ext>
            </a:extLst>
          </p:cNvPr>
          <p:cNvSpPr txBox="1"/>
          <p:nvPr/>
        </p:nvSpPr>
        <p:spPr>
          <a:xfrm>
            <a:off x="2130465" y="3657601"/>
            <a:ext cx="3082565"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Very high turnover rate</a:t>
            </a:r>
          </a:p>
        </p:txBody>
      </p:sp>
      <p:cxnSp>
        <p:nvCxnSpPr>
          <p:cNvPr id="12" name="Straight Arrow Connector 11">
            <a:extLst>
              <a:ext uri="{FF2B5EF4-FFF2-40B4-BE49-F238E27FC236}">
                <a16:creationId xmlns:a16="http://schemas.microsoft.com/office/drawing/2014/main" id="{9656A38D-6A24-5CE8-4F2F-D22B9927138E}"/>
              </a:ext>
            </a:extLst>
          </p:cNvPr>
          <p:cNvCxnSpPr/>
          <p:nvPr/>
        </p:nvCxnSpPr>
        <p:spPr>
          <a:xfrm flipH="1" flipV="1">
            <a:off x="5637125" y="4823209"/>
            <a:ext cx="2180493" cy="612949"/>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2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7B85-8723-4F9D-816D-E51102E2E15B}"/>
              </a:ext>
            </a:extLst>
          </p:cNvPr>
          <p:cNvSpPr>
            <a:spLocks noGrp="1"/>
          </p:cNvSpPr>
          <p:nvPr>
            <p:ph type="title"/>
          </p:nvPr>
        </p:nvSpPr>
        <p:spPr>
          <a:xfrm>
            <a:off x="1543364" y="0"/>
            <a:ext cx="10470296" cy="846667"/>
          </a:xfrm>
        </p:spPr>
        <p:txBody>
          <a:bodyPr>
            <a:normAutofit/>
          </a:bodyPr>
          <a:lstStyle/>
          <a:p>
            <a:r>
              <a:rPr lang="en-US" dirty="0">
                <a:latin typeface="Arial Black" panose="020B0A04020102020204" pitchFamily="34" charset="0"/>
              </a:rPr>
              <a:t>Burials</a:t>
            </a:r>
          </a:p>
        </p:txBody>
      </p:sp>
      <p:pic>
        <p:nvPicPr>
          <p:cNvPr id="3074" name="Picture 2">
            <a:extLst>
              <a:ext uri="{FF2B5EF4-FFF2-40B4-BE49-F238E27FC236}">
                <a16:creationId xmlns:a16="http://schemas.microsoft.com/office/drawing/2014/main" id="{3E0C8A9C-E7BC-4E50-9FD9-AC6DA2B529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71496" y="1588168"/>
            <a:ext cx="2882636" cy="4307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8" name="Content Placeholder 3077">
            <a:extLst>
              <a:ext uri="{FF2B5EF4-FFF2-40B4-BE49-F238E27FC236}">
                <a16:creationId xmlns:a16="http://schemas.microsoft.com/office/drawing/2014/main" id="{05B35CDA-001D-4B92-BF27-651046D84306}"/>
              </a:ext>
            </a:extLst>
          </p:cNvPr>
          <p:cNvSpPr>
            <a:spLocks noGrp="1"/>
          </p:cNvSpPr>
          <p:nvPr>
            <p:ph idx="1"/>
          </p:nvPr>
        </p:nvSpPr>
        <p:spPr>
          <a:xfrm>
            <a:off x="4295270" y="848775"/>
            <a:ext cx="7718390" cy="5466626"/>
          </a:xfrm>
        </p:spPr>
        <p:txBody>
          <a:bodyPr>
            <a:noAutofit/>
          </a:bodyPr>
          <a:lstStyle/>
          <a:p>
            <a:pPr algn="just">
              <a:spcBef>
                <a:spcPts val="0"/>
              </a:spcBef>
              <a:spcAft>
                <a:spcPts val="800"/>
              </a:spcAft>
            </a:pPr>
            <a:r>
              <a:rPr lang="en-US" sz="1800" b="0" i="0" dirty="0">
                <a:solidFill>
                  <a:srgbClr val="292929"/>
                </a:solidFill>
                <a:effectLst/>
                <a:latin typeface="Arial" panose="020B0604020202020204" pitchFamily="34" charset="0"/>
                <a:cs typeface="Arial" panose="020B0604020202020204" pitchFamily="34" charset="0"/>
              </a:rPr>
              <a:t> On average </a:t>
            </a:r>
            <a:r>
              <a:rPr lang="en-US" sz="2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10-14 individuals died a day</a:t>
            </a:r>
            <a:endParaRPr lang="en-US" sz="18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African Americans who died could not be buried in local "white" cemeteries.</a:t>
            </a:r>
            <a:r>
              <a:rPr lang="en-US"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first, the recently deceased were </a:t>
            </a:r>
            <a:r>
              <a:rPr lang="en-US" sz="1800" u="sng"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dumped in the riverbed &amp; covered with tunnel rock.</a:t>
            </a:r>
            <a:endParaRPr lang="en-US" sz="1800" u="sn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800"/>
              </a:spcAft>
            </a:pP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Reinhard &amp; Dennis </a:t>
            </a:r>
            <a:r>
              <a:rPr lang="en-US" sz="1800" dirty="0">
                <a:effectLst/>
                <a:latin typeface="Arial" panose="020B0604020202020204" pitchFamily="34" charset="0"/>
                <a:ea typeface="Calibri" panose="020F0502020204030204" pitchFamily="34" charset="0"/>
                <a:cs typeface="Arial" panose="020B0604020202020204" pitchFamily="34" charset="0"/>
              </a:rPr>
              <a:t>surreptitiously, &amp; at nearly 2X the going rate, hired unde</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rtaker,</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a:solidFill>
                  <a:srgbClr val="22222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Hadley C. White</a:t>
            </a:r>
            <a:r>
              <a:rPr lang="en-US" sz="1800" i="1" dirty="0">
                <a:solidFill>
                  <a:srgbClr val="333333"/>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&amp; paid him </a:t>
            </a:r>
            <a:r>
              <a:rPr lang="en-US" sz="18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$55 </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for each burial. </a:t>
            </a:r>
          </a:p>
          <a:p>
            <a:pPr algn="just">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rPr>
              <a:t>White </a:t>
            </a:r>
            <a:r>
              <a:rPr lang="en-US" sz="1800" u="sng" dirty="0">
                <a:solidFill>
                  <a:srgbClr val="000000"/>
                </a:solidFill>
                <a:effectLst/>
                <a:latin typeface="Arial" panose="020B0604020202020204" pitchFamily="34" charset="0"/>
                <a:ea typeface="Calibri" panose="020F0502020204030204" pitchFamily="34" charset="0"/>
              </a:rPr>
              <a:t>dispensed with embalming</a:t>
            </a:r>
            <a:r>
              <a:rPr lang="en-US" sz="1800" dirty="0">
                <a:solidFill>
                  <a:srgbClr val="000000"/>
                </a:solidFill>
                <a:effectLst/>
                <a:latin typeface="Arial" panose="020B0604020202020204" pitchFamily="34" charset="0"/>
                <a:ea typeface="Calibri" panose="020F0502020204030204" pitchFamily="34" charset="0"/>
              </a:rPr>
              <a:t>. </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When he ran out of room in an old slave cemetery,</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he used</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Martha White Farm</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i</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n Summersville.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a:t>
            </a:r>
            <a:r>
              <a:rPr lang="en-US" sz="1800" dirty="0">
                <a:solidFill>
                  <a:srgbClr val="36322D"/>
                </a:solidFill>
                <a:effectLst/>
                <a:latin typeface="Arial" panose="020B0604020202020204" pitchFamily="34" charset="0"/>
                <a:ea typeface="Calibri" panose="020F0502020204030204" pitchFamily="34" charset="0"/>
                <a:cs typeface="Times New Roman" panose="02020603050405020304" pitchFamily="18" charset="0"/>
              </a:rPr>
              <a:t>ach of the </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unmarked </a:t>
            </a:r>
            <a:r>
              <a:rPr lang="en-US" sz="1800" dirty="0">
                <a:solidFill>
                  <a:srgbClr val="36322D"/>
                </a:solidFill>
                <a:effectLst/>
                <a:latin typeface="Arial" panose="020B0604020202020204" pitchFamily="34" charset="0"/>
                <a:ea typeface="Calibri" panose="020F0502020204030204" pitchFamily="34" charset="0"/>
                <a:cs typeface="Times New Roman" panose="02020603050405020304" pitchFamily="18" charset="0"/>
              </a:rPr>
              <a:t>graves is said to contain more than one body</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in plain coffins.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800"/>
              </a:spcAft>
            </a:pP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In </a:t>
            </a:r>
            <a:r>
              <a:rPr lang="en-US" sz="1800" dirty="0">
                <a:solidFill>
                  <a:srgbClr val="333333"/>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1972</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the farm was excavated to enlarge </a:t>
            </a:r>
            <a:r>
              <a:rPr lang="en-US" sz="1800" i="1" dirty="0">
                <a:solidFill>
                  <a:srgbClr val="333333"/>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State Rt.19</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&amp; the bodies were reburied at Whippoorwill, with simple wood crosses. </a:t>
            </a:r>
          </a:p>
          <a:p>
            <a:pPr algn="just">
              <a:spcBef>
                <a:spcPts val="0"/>
              </a:spcBef>
              <a:spcAft>
                <a:spcPts val="800"/>
              </a:spcAft>
            </a:pP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Whippoorwill</a:t>
            </a:r>
            <a:r>
              <a:rPr lang="en-US" sz="1800" b="0" i="0" dirty="0">
                <a:solidFill>
                  <a:srgbClr val="222222"/>
                </a:solidFill>
                <a:effectLst/>
                <a:latin typeface="Arial" panose="020B0604020202020204" pitchFamily="34" charset="0"/>
                <a:cs typeface="Arial" panose="020B0604020202020204" pitchFamily="34" charset="0"/>
              </a:rPr>
              <a:t> became a dumping ground for old appliances &amp; highway crews disposing of roadkill.</a:t>
            </a:r>
            <a:endPar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800"/>
              </a:spcAft>
            </a:pP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Whippoorwill was abandoned for </a:t>
            </a:r>
            <a:r>
              <a:rPr lang="en-US" sz="1800" dirty="0">
                <a:solidFill>
                  <a:srgbClr val="333333"/>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40</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years until </a:t>
            </a:r>
            <a:r>
              <a:rPr lang="en-US" sz="1800" dirty="0">
                <a:solidFill>
                  <a:srgbClr val="7030A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Charlotte Yeager</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local newspaper publisher </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found it in </a:t>
            </a:r>
            <a:r>
              <a:rPr lang="en-US" sz="18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2010</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&amp; restored it, locating each grave with radar equipment.</a:t>
            </a:r>
            <a:endParaRPr lang="en-US" sz="18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6BAB7A7-8484-45BB-9131-0D3DA619929E}"/>
              </a:ext>
            </a:extLst>
          </p:cNvPr>
          <p:cNvSpPr>
            <a:spLocks noGrp="1"/>
          </p:cNvSpPr>
          <p:nvPr>
            <p:ph type="ftr" sz="quarter" idx="11"/>
          </p:nvPr>
        </p:nvSpPr>
        <p:spPr>
          <a:xfrm>
            <a:off x="3080546" y="6423689"/>
            <a:ext cx="6061000" cy="425663"/>
          </a:xfrm>
        </p:spPr>
        <p:txBody>
          <a:bodyPr>
            <a:normAutofit/>
          </a:bodyPr>
          <a:lstStyle/>
          <a:p>
            <a:pPr algn="ctr">
              <a:spcAft>
                <a:spcPts val="600"/>
              </a:spcAft>
            </a:pPr>
            <a:r>
              <a:rPr lang="en-US" dirty="0"/>
              <a:t>The Significance of Hawks Nest</a:t>
            </a:r>
          </a:p>
        </p:txBody>
      </p:sp>
      <p:sp>
        <p:nvSpPr>
          <p:cNvPr id="4" name="Date Placeholder 3">
            <a:extLst>
              <a:ext uri="{FF2B5EF4-FFF2-40B4-BE49-F238E27FC236}">
                <a16:creationId xmlns:a16="http://schemas.microsoft.com/office/drawing/2014/main" id="{D8992EB6-05CA-4465-A855-BF0BB4863361}"/>
              </a:ext>
            </a:extLst>
          </p:cNvPr>
          <p:cNvSpPr>
            <a:spLocks noGrp="1"/>
          </p:cNvSpPr>
          <p:nvPr>
            <p:ph type="dt" sz="half" idx="10"/>
          </p:nvPr>
        </p:nvSpPr>
        <p:spPr>
          <a:xfrm>
            <a:off x="10518218" y="6383359"/>
            <a:ext cx="1143000" cy="365125"/>
          </a:xfrm>
        </p:spPr>
        <p:txBody>
          <a:bodyPr>
            <a:normAutofit/>
          </a:bodyPr>
          <a:lstStyle/>
          <a:p>
            <a:pPr>
              <a:spcAft>
                <a:spcPts val="600"/>
              </a:spcAft>
            </a:pPr>
            <a:fld id="{D77DF73E-2322-4131-B34C-EA9CE0E4F3C2}" type="datetime1">
              <a:rPr lang="en-US" smtClean="0"/>
              <a:pPr>
                <a:spcAft>
                  <a:spcPts val="600"/>
                </a:spcAft>
              </a:pPr>
              <a:t>7/24/2024</a:t>
            </a:fld>
            <a:endParaRPr lang="en-US" dirty="0"/>
          </a:p>
        </p:txBody>
      </p:sp>
      <p:sp>
        <p:nvSpPr>
          <p:cNvPr id="6" name="Slide Number Placeholder 5">
            <a:extLst>
              <a:ext uri="{FF2B5EF4-FFF2-40B4-BE49-F238E27FC236}">
                <a16:creationId xmlns:a16="http://schemas.microsoft.com/office/drawing/2014/main" id="{C3AEF870-F325-45E8-AE56-C575B49646FD}"/>
              </a:ext>
            </a:extLst>
          </p:cNvPr>
          <p:cNvSpPr>
            <a:spLocks noGrp="1"/>
          </p:cNvSpPr>
          <p:nvPr>
            <p:ph type="sldNum" sz="quarter" idx="12"/>
          </p:nvPr>
        </p:nvSpPr>
        <p:spPr>
          <a:xfrm>
            <a:off x="174334" y="6142341"/>
            <a:ext cx="551167" cy="365125"/>
          </a:xfrm>
        </p:spPr>
        <p:txBody>
          <a:bodyPr>
            <a:normAutofit/>
          </a:bodyPr>
          <a:lstStyle/>
          <a:p>
            <a:pPr>
              <a:spcAft>
                <a:spcPts val="600"/>
              </a:spcAft>
            </a:pPr>
            <a:fld id="{1611759A-3031-4987-A84B-0E100645169D}" type="slidenum">
              <a:rPr lang="en-US" smtClean="0"/>
              <a:pPr>
                <a:spcAft>
                  <a:spcPts val="600"/>
                </a:spcAft>
              </a:pPr>
              <a:t>13</a:t>
            </a:fld>
            <a:endParaRPr lang="en-US" dirty="0"/>
          </a:p>
        </p:txBody>
      </p:sp>
    </p:spTree>
    <p:extLst>
      <p:ext uri="{BB962C8B-B14F-4D97-AF65-F5344CB8AC3E}">
        <p14:creationId xmlns:p14="http://schemas.microsoft.com/office/powerpoint/2010/main" val="239087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E0CBF-3947-4FD3-AD4E-8D220107B2C2}"/>
              </a:ext>
            </a:extLst>
          </p:cNvPr>
          <p:cNvSpPr>
            <a:spLocks noGrp="1"/>
          </p:cNvSpPr>
          <p:nvPr>
            <p:ph type="title"/>
          </p:nvPr>
        </p:nvSpPr>
        <p:spPr>
          <a:xfrm>
            <a:off x="1660124" y="0"/>
            <a:ext cx="10531875" cy="895005"/>
          </a:xfrm>
        </p:spPr>
        <p:txBody>
          <a:bodyPr>
            <a:normAutofit/>
          </a:bodyPr>
          <a:lstStyle/>
          <a:p>
            <a:r>
              <a:rPr lang="en-US" sz="4400" b="1" dirty="0">
                <a:solidFill>
                  <a:srgbClr val="333333"/>
                </a:solidFill>
                <a:effectLst/>
                <a:latin typeface="Arial Black" panose="020B0A04020102020204" pitchFamily="34" charset="0"/>
                <a:ea typeface="Calibri" panose="020F0502020204030204" pitchFamily="34" charset="0"/>
                <a:cs typeface="Times New Roman" panose="02020603050405020304" pitchFamily="18" charset="0"/>
              </a:rPr>
              <a:t>Worker’s Compensation Laws</a:t>
            </a:r>
            <a:endParaRPr lang="en-US" sz="80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1E0185BB-30ED-4B70-92AA-7AEACD0E7373}"/>
              </a:ext>
            </a:extLst>
          </p:cNvPr>
          <p:cNvSpPr>
            <a:spLocks noGrp="1"/>
          </p:cNvSpPr>
          <p:nvPr>
            <p:ph idx="1"/>
          </p:nvPr>
        </p:nvSpPr>
        <p:spPr>
          <a:xfrm>
            <a:off x="1459150" y="976538"/>
            <a:ext cx="10354572" cy="4811866"/>
          </a:xfrm>
        </p:spPr>
        <p:txBody>
          <a:bodyPr>
            <a:noAutofit/>
          </a:bodyPr>
          <a:lstStyle/>
          <a:p>
            <a:pPr algn="just">
              <a:spcBef>
                <a:spcPts val="0"/>
              </a:spcBef>
              <a:spcAft>
                <a:spcPts val="800"/>
              </a:spcAft>
            </a:pPr>
            <a:r>
              <a:rPr lang="en-US" sz="2000" dirty="0">
                <a:solidFill>
                  <a:srgbClr val="000000"/>
                </a:solidFill>
                <a:effectLst/>
                <a:latin typeface="Arial" panose="020B0604020202020204" pitchFamily="34" charset="0"/>
                <a:ea typeface="Calibri" panose="020F0502020204030204" pitchFamily="34" charset="0"/>
              </a:rPr>
              <a:t>Wisconsin was the first state to pass a worker’s compensation law in 1911. </a:t>
            </a:r>
          </a:p>
          <a:p>
            <a:pPr algn="just">
              <a:spcBef>
                <a:spcPts val="0"/>
              </a:spcBef>
              <a:spcAft>
                <a:spcPts val="800"/>
              </a:spcAft>
            </a:pPr>
            <a:r>
              <a:rPr lang="en-US" sz="2000" spc="70" dirty="0">
                <a:solidFill>
                  <a:srgbClr val="000000"/>
                </a:solidFill>
                <a:effectLst/>
                <a:latin typeface="Arial" panose="020B0604020202020204" pitchFamily="34" charset="0"/>
                <a:ea typeface="Calibri" panose="020F0502020204030204" pitchFamily="34" charset="0"/>
              </a:rPr>
              <a:t>Unlike an injury that is caused by work, an </a:t>
            </a:r>
            <a:r>
              <a:rPr lang="en-US" sz="2000" spc="7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occupational disease </a:t>
            </a:r>
            <a:r>
              <a:rPr lang="en-US" sz="2000" spc="70" dirty="0">
                <a:solidFill>
                  <a:srgbClr val="000000"/>
                </a:solidFill>
                <a:effectLst/>
                <a:latin typeface="Arial" panose="020B0604020202020204" pitchFamily="34" charset="0"/>
                <a:ea typeface="Calibri" panose="020F0502020204030204" pitchFamily="34" charset="0"/>
              </a:rPr>
              <a:t>can be more difficult to prove. </a:t>
            </a:r>
            <a:r>
              <a:rPr lang="en-US" sz="2000" dirty="0">
                <a:solidFill>
                  <a:srgbClr val="202122"/>
                </a:solidFill>
                <a:effectLst/>
                <a:latin typeface="Arial" panose="020B0604020202020204" pitchFamily="34" charset="0"/>
                <a:ea typeface="Calibri" panose="020F0502020204030204" pitchFamily="34" charset="0"/>
              </a:rPr>
              <a:t>An occupational disease is identified when it is shown that it is more prevalent in a particular body of workers than in the general population.</a:t>
            </a:r>
          </a:p>
          <a:p>
            <a:pPr algn="just">
              <a:spcBef>
                <a:spcPts val="0"/>
              </a:spcBef>
              <a:spcAft>
                <a:spcPts val="800"/>
              </a:spcAft>
            </a:pPr>
            <a:r>
              <a:rPr lang="en-US" sz="2000" dirty="0">
                <a:solidFill>
                  <a:srgbClr val="000000"/>
                </a:solidFill>
                <a:effectLst/>
                <a:latin typeface="Arial" panose="020B0604020202020204" pitchFamily="34" charset="0"/>
                <a:ea typeface="Calibri" panose="020F0502020204030204" pitchFamily="34" charset="0"/>
              </a:rPr>
              <a:t>Coverage for diseases varies from authority to authority. One system used is the “</a:t>
            </a:r>
            <a:r>
              <a:rPr lang="en-US" sz="2000" b="1" dirty="0">
                <a:solidFill>
                  <a:srgbClr val="000000"/>
                </a:solidFill>
                <a:effectLst/>
                <a:latin typeface="Arial" panose="020B0604020202020204" pitchFamily="34" charset="0"/>
                <a:ea typeface="Calibri" panose="020F0502020204030204" pitchFamily="34" charset="0"/>
              </a:rPr>
              <a:t>List System</a:t>
            </a:r>
            <a:r>
              <a:rPr lang="en-US" sz="2000" dirty="0">
                <a:solidFill>
                  <a:srgbClr val="000000"/>
                </a:solidFill>
                <a:effectLst/>
                <a:latin typeface="Arial" panose="020B0604020202020204" pitchFamily="34" charset="0"/>
                <a:ea typeface="Calibri" panose="020F0502020204030204" pitchFamily="34" charset="0"/>
              </a:rPr>
              <a:t>” which covers only a certain number of occupational diseases and has the advantage of listing diseases with a </a:t>
            </a:r>
            <a:r>
              <a:rPr lang="en-US" sz="2000" b="1" u="sng"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presumption</a:t>
            </a:r>
            <a:r>
              <a:rPr lang="en-US" sz="2000" dirty="0">
                <a:solidFill>
                  <a:srgbClr val="000000"/>
                </a:solidFill>
                <a:effectLst/>
                <a:latin typeface="Arial" panose="020B0604020202020204" pitchFamily="34" charset="0"/>
                <a:ea typeface="Calibri" panose="020F0502020204030204" pitchFamily="34" charset="0"/>
              </a:rPr>
              <a:t> that they are of occupational origin.</a:t>
            </a:r>
          </a:p>
          <a:p>
            <a:pPr algn="just">
              <a:spcBef>
                <a:spcPts val="0"/>
              </a:spcBef>
              <a:spcAft>
                <a:spcPts val="800"/>
              </a:spcAft>
            </a:pPr>
            <a:r>
              <a:rPr lang="en-US" sz="2000" dirty="0">
                <a:solidFill>
                  <a:srgbClr val="000000"/>
                </a:solidFill>
                <a:effectLst/>
                <a:latin typeface="Arial" panose="020B0604020202020204" pitchFamily="34" charset="0"/>
                <a:ea typeface="Calibri" panose="020F0502020204030204" pitchFamily="34" charset="0"/>
              </a:rPr>
              <a:t>The WV WC law originally did not list silicosis as an occupational disease. It was upgraded in1935, (</a:t>
            </a:r>
            <a:r>
              <a:rPr lang="en-US" sz="2000" b="1" u="sng"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4</a:t>
            </a:r>
            <a:r>
              <a:rPr lang="en-US" sz="2000" u="sng" dirty="0">
                <a:solidFill>
                  <a:srgbClr val="000000"/>
                </a:solidFill>
                <a:effectLst/>
                <a:latin typeface="Arial" panose="020B0604020202020204" pitchFamily="34" charset="0"/>
                <a:ea typeface="Calibri" panose="020F0502020204030204" pitchFamily="34" charset="0"/>
              </a:rPr>
              <a:t> years</a:t>
            </a:r>
            <a:r>
              <a:rPr lang="en-US" sz="2000" dirty="0">
                <a:solidFill>
                  <a:srgbClr val="000000"/>
                </a:solidFill>
                <a:effectLst/>
                <a:latin typeface="Arial" panose="020B0604020202020204" pitchFamily="34" charset="0"/>
                <a:ea typeface="Calibri" panose="020F0502020204030204" pitchFamily="34" charset="0"/>
              </a:rPr>
              <a:t> after work ended) to include Silicosis, </a:t>
            </a:r>
            <a:r>
              <a:rPr lang="en-US" sz="2000" dirty="0">
                <a:solidFill>
                  <a:srgbClr val="000000"/>
                </a:solidFill>
                <a:latin typeface="Arial" panose="020B0604020202020204" pitchFamily="34" charset="0"/>
                <a:ea typeface="Calibri" panose="020F0502020204030204" pitchFamily="34" charset="0"/>
              </a:rPr>
              <a:t>but </a:t>
            </a:r>
            <a:r>
              <a:rPr lang="en-US" sz="2000" dirty="0">
                <a:solidFill>
                  <a:srgbClr val="000000"/>
                </a:solidFill>
                <a:effectLst/>
                <a:latin typeface="Arial" panose="020B0604020202020204" pitchFamily="34" charset="0"/>
                <a:ea typeface="Calibri" panose="020F0502020204030204" pitchFamily="34" charset="0"/>
              </a:rPr>
              <a:t>it had </a:t>
            </a:r>
            <a:r>
              <a:rPr lang="en-US" sz="2000" u="sng"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a unique statute of limitations.</a:t>
            </a:r>
          </a:p>
          <a:p>
            <a:pPr algn="just">
              <a:spcBef>
                <a:spcPts val="0"/>
              </a:spcBef>
              <a:spcAft>
                <a:spcPts val="800"/>
              </a:spcAft>
              <a:buFont typeface="Wingdings" panose="05000000000000000000" pitchFamily="2" charset="2"/>
              <a:buChar char="Ø"/>
            </a:pPr>
            <a:r>
              <a:rPr lang="en-US" sz="2000" b="1" dirty="0">
                <a:solidFill>
                  <a:srgbClr val="000000"/>
                </a:solidFill>
                <a:effectLst/>
                <a:latin typeface="Arial" panose="020B0604020202020204" pitchFamily="34" charset="0"/>
                <a:ea typeface="Calibri" panose="020F0502020204030204" pitchFamily="34" charset="0"/>
              </a:rPr>
              <a:t>This article provides that if a worker has worked for </a:t>
            </a:r>
            <a:r>
              <a:rPr lang="en-US"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2 years </a:t>
            </a:r>
            <a:r>
              <a:rPr lang="en-US" sz="2000" b="1" dirty="0">
                <a:solidFill>
                  <a:srgbClr val="000000"/>
                </a:solidFill>
                <a:effectLst/>
                <a:latin typeface="Arial" panose="020B0604020202020204" pitchFamily="34" charset="0"/>
                <a:ea typeface="Calibri" panose="020F0502020204030204" pitchFamily="34" charset="0"/>
              </a:rPr>
              <a:t>in the same employment, if he presents his claim </a:t>
            </a:r>
            <a:r>
              <a:rPr lang="en-US"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within 1 year </a:t>
            </a:r>
            <a:r>
              <a:rPr lang="en-US" sz="2000" b="1" dirty="0">
                <a:solidFill>
                  <a:srgbClr val="000000"/>
                </a:solidFill>
                <a:effectLst/>
                <a:latin typeface="Arial" panose="020B0604020202020204" pitchFamily="34" charset="0"/>
                <a:ea typeface="Calibri" panose="020F0502020204030204" pitchFamily="34" charset="0"/>
              </a:rPr>
              <a:t>after leaving his job, if he has </a:t>
            </a:r>
            <a:r>
              <a:rPr lang="en-US"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given his life’s history </a:t>
            </a:r>
            <a:r>
              <a:rPr lang="en-US" sz="2000" b="1" dirty="0">
                <a:solidFill>
                  <a:srgbClr val="000000"/>
                </a:solidFill>
                <a:effectLst/>
                <a:latin typeface="Arial" panose="020B0604020202020204" pitchFamily="34" charset="0"/>
                <a:ea typeface="Calibri" panose="020F0502020204030204" pitchFamily="34" charset="0"/>
              </a:rPr>
              <a:t>in all detail to the employer, if he has </a:t>
            </a:r>
            <a:r>
              <a:rPr lang="en-US" sz="2000" b="1" u="sng"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never broken any safety rules</a:t>
            </a:r>
            <a:r>
              <a:rPr lang="en-US" sz="2000" b="1" dirty="0">
                <a:solidFill>
                  <a:srgbClr val="000000"/>
                </a:solidFill>
                <a:effectLst/>
                <a:latin typeface="Arial" panose="020B0604020202020204" pitchFamily="34" charset="0"/>
                <a:ea typeface="Calibri" panose="020F0502020204030204" pitchFamily="34" charset="0"/>
              </a:rPr>
              <a:t>, he </a:t>
            </a:r>
            <a:r>
              <a:rPr lang="en-US" sz="2000" b="1" dirty="0">
                <a:solidFill>
                  <a:srgbClr val="FF0000"/>
                </a:solidFill>
                <a:effectLst/>
                <a:latin typeface="Arial" panose="020B0604020202020204" pitchFamily="34" charset="0"/>
                <a:ea typeface="Calibri" panose="020F0502020204030204" pitchFamily="34" charset="0"/>
              </a:rPr>
              <a:t>may</a:t>
            </a:r>
            <a:r>
              <a:rPr lang="en-US" sz="2000" b="1" dirty="0">
                <a:solidFill>
                  <a:srgbClr val="000000"/>
                </a:solidFill>
                <a:effectLst/>
                <a:latin typeface="Arial" panose="020B0604020202020204" pitchFamily="34" charset="0"/>
                <a:ea typeface="Calibri" panose="020F0502020204030204" pitchFamily="34" charset="0"/>
              </a:rPr>
              <a:t> recover </a:t>
            </a:r>
            <a:r>
              <a:rPr lang="en-US" sz="20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$500 </a:t>
            </a:r>
            <a:r>
              <a:rPr lang="en-US" sz="2000" b="1" dirty="0">
                <a:solidFill>
                  <a:srgbClr val="000000"/>
                </a:solidFill>
                <a:effectLst/>
                <a:latin typeface="Arial" panose="020B0604020202020204" pitchFamily="34" charset="0"/>
                <a:ea typeface="Calibri" panose="020F0502020204030204" pitchFamily="34" charset="0"/>
              </a:rPr>
              <a:t>perhaps </a:t>
            </a:r>
            <a:r>
              <a:rPr lang="en-US" sz="20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$1,000</a:t>
            </a:r>
            <a:r>
              <a:rPr lang="en-US" sz="2000" b="1" dirty="0">
                <a:solidFill>
                  <a:srgbClr val="000000"/>
                </a:solidFill>
                <a:effectLst/>
                <a:latin typeface="Arial" panose="020B0604020202020204" pitchFamily="34" charset="0"/>
                <a:ea typeface="Calibri" panose="020F0502020204030204" pitchFamily="34" charset="0"/>
              </a:rPr>
              <a:t>, but </a:t>
            </a:r>
            <a:r>
              <a:rPr lang="en-US" sz="2000" b="1" i="1" u="sng" dirty="0">
                <a:solidFill>
                  <a:srgbClr val="000000"/>
                </a:solidFill>
                <a:effectLst/>
                <a:latin typeface="Arial" panose="020B0604020202020204" pitchFamily="34" charset="0"/>
                <a:ea typeface="Calibri" panose="020F0502020204030204" pitchFamily="34" charset="0"/>
              </a:rPr>
              <a:t>no more </a:t>
            </a:r>
            <a:r>
              <a:rPr lang="en-US" sz="2000" b="1" dirty="0">
                <a:solidFill>
                  <a:srgbClr val="000000"/>
                </a:solidFill>
                <a:effectLst/>
                <a:latin typeface="Arial" panose="020B0604020202020204" pitchFamily="34" charset="0"/>
                <a:ea typeface="Calibri" panose="020F0502020204030204" pitchFamily="34" charset="0"/>
              </a:rPr>
              <a:t>though he should later be </a:t>
            </a:r>
            <a:r>
              <a:rPr lang="en-US" sz="2000" b="1" u="sng"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dying</a:t>
            </a:r>
            <a:r>
              <a:rPr lang="en-US" sz="2000" b="1" dirty="0">
                <a:solidFill>
                  <a:srgbClr val="000000"/>
                </a:solidFill>
                <a:effectLst/>
                <a:latin typeface="Arial" panose="020B0604020202020204" pitchFamily="34" charset="0"/>
                <a:ea typeface="Calibri" panose="020F0502020204030204" pitchFamily="34" charset="0"/>
              </a:rPr>
              <a:t> of Silicosis”</a:t>
            </a:r>
            <a:r>
              <a:rPr lang="en-US" sz="2000" b="1" dirty="0">
                <a:solidFill>
                  <a:srgbClr val="333333"/>
                </a:solidFill>
                <a:effectLst/>
                <a:latin typeface="Arial" panose="020B0604020202020204" pitchFamily="34" charset="0"/>
                <a:ea typeface="Calibri" panose="020F0502020204030204" pitchFamily="34" charset="0"/>
              </a:rPr>
              <a:t> </a:t>
            </a:r>
          </a:p>
        </p:txBody>
      </p:sp>
      <p:sp>
        <p:nvSpPr>
          <p:cNvPr id="4" name="Date Placeholder 3">
            <a:extLst>
              <a:ext uri="{FF2B5EF4-FFF2-40B4-BE49-F238E27FC236}">
                <a16:creationId xmlns:a16="http://schemas.microsoft.com/office/drawing/2014/main" id="{E3E90BD8-B5F0-4C89-9FF1-4E862F976323}"/>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E9B538E4-97FB-48F0-A2B2-77E9BCA79A39}"/>
              </a:ext>
            </a:extLst>
          </p:cNvPr>
          <p:cNvSpPr>
            <a:spLocks noGrp="1"/>
          </p:cNvSpPr>
          <p:nvPr>
            <p:ph type="ftr" sz="quarter" idx="11"/>
          </p:nvPr>
        </p:nvSpPr>
        <p:spPr>
          <a:xfrm>
            <a:off x="2551856" y="6363594"/>
            <a:ext cx="7084177" cy="365125"/>
          </a:xfrm>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E9A6A8B9-EB0B-4B9F-851A-746F55B3BE41}"/>
              </a:ext>
            </a:extLst>
          </p:cNvPr>
          <p:cNvSpPr>
            <a:spLocks noGrp="1"/>
          </p:cNvSpPr>
          <p:nvPr>
            <p:ph type="sldNum" sz="quarter" idx="12"/>
          </p:nvPr>
        </p:nvSpPr>
        <p:spPr/>
        <p:txBody>
          <a:bodyPr/>
          <a:lstStyle/>
          <a:p>
            <a:fld id="{1611759A-3031-4987-A84B-0E100645169D}" type="slidenum">
              <a:rPr lang="en-US" smtClean="0"/>
              <a:pPr/>
              <a:t>14</a:t>
            </a:fld>
            <a:endParaRPr lang="en-US" dirty="0"/>
          </a:p>
        </p:txBody>
      </p:sp>
      <p:sp>
        <p:nvSpPr>
          <p:cNvPr id="7" name="TextBox 6">
            <a:extLst>
              <a:ext uri="{FF2B5EF4-FFF2-40B4-BE49-F238E27FC236}">
                <a16:creationId xmlns:a16="http://schemas.microsoft.com/office/drawing/2014/main" id="{C5261BEC-C4B7-4678-9557-63FCC937B160}"/>
              </a:ext>
            </a:extLst>
          </p:cNvPr>
          <p:cNvSpPr txBox="1"/>
          <p:nvPr/>
        </p:nvSpPr>
        <p:spPr>
          <a:xfrm>
            <a:off x="1704440" y="5881951"/>
            <a:ext cx="9615581" cy="400110"/>
          </a:xfrm>
          <a:prstGeom prst="rect">
            <a:avLst/>
          </a:prstGeom>
          <a:noFill/>
        </p:spPr>
        <p:txBody>
          <a:bodyPr wrap="none" rtlCol="0">
            <a:spAutoFit/>
          </a:bodyPr>
          <a:lstStyle/>
          <a:p>
            <a:pPr marL="285750" indent="-285750" algn="just">
              <a:spcBef>
                <a:spcPts val="0"/>
              </a:spcBef>
              <a:spcAft>
                <a:spcPts val="800"/>
              </a:spcAft>
              <a:buClr>
                <a:srgbClr val="00B0F0"/>
              </a:buClr>
              <a:buSzPct val="105000"/>
              <a:buFont typeface="Arial" panose="020B0604020202020204" pitchFamily="34" charset="0"/>
              <a:buChar char="•"/>
            </a:pPr>
            <a:r>
              <a:rPr lang="en-US" sz="2000" dirty="0">
                <a:solidFill>
                  <a:srgbClr val="000000"/>
                </a:solidFill>
                <a:effectLst/>
                <a:latin typeface="Arial" panose="020B0604020202020204" pitchFamily="34" charset="0"/>
                <a:ea typeface="Calibri" panose="020F0502020204030204" pitchFamily="34" charset="0"/>
              </a:rPr>
              <a:t>Between 1936 - 1940, only </a:t>
            </a:r>
            <a:r>
              <a:rPr lang="en-US" sz="2000" b="1" dirty="0">
                <a:solidFill>
                  <a:srgbClr val="FF0000"/>
                </a:solidFill>
                <a:effectLst/>
                <a:latin typeface="Arial" panose="020B0604020202020204" pitchFamily="34" charset="0"/>
                <a:ea typeface="Calibri" panose="020F0502020204030204" pitchFamily="34" charset="0"/>
              </a:rPr>
              <a:t>79</a:t>
            </a:r>
            <a:r>
              <a:rPr lang="en-US" sz="2000" dirty="0">
                <a:solidFill>
                  <a:srgbClr val="000000"/>
                </a:solidFill>
                <a:effectLst/>
                <a:latin typeface="Arial" panose="020B0604020202020204" pitchFamily="34" charset="0"/>
                <a:ea typeface="Calibri" panose="020F0502020204030204" pitchFamily="34" charset="0"/>
              </a:rPr>
              <a:t> WVA workers received compensation for Silicosis.</a:t>
            </a:r>
            <a:endParaRPr lang="en-US" sz="2000" dirty="0"/>
          </a:p>
        </p:txBody>
      </p:sp>
      <p:sp>
        <p:nvSpPr>
          <p:cNvPr id="8" name="Rectangle: Rounded Corners 7">
            <a:extLst>
              <a:ext uri="{FF2B5EF4-FFF2-40B4-BE49-F238E27FC236}">
                <a16:creationId xmlns:a16="http://schemas.microsoft.com/office/drawing/2014/main" id="{9F79A084-2B20-43F9-935A-0404DEF584D2}"/>
              </a:ext>
            </a:extLst>
          </p:cNvPr>
          <p:cNvSpPr/>
          <p:nvPr/>
        </p:nvSpPr>
        <p:spPr>
          <a:xfrm>
            <a:off x="1254871" y="4260072"/>
            <a:ext cx="10719881" cy="1647927"/>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48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AC99-6E2F-43FC-9FF6-38A7398BD296}"/>
              </a:ext>
            </a:extLst>
          </p:cNvPr>
          <p:cNvSpPr>
            <a:spLocks noGrp="1"/>
          </p:cNvSpPr>
          <p:nvPr>
            <p:ph type="title"/>
          </p:nvPr>
        </p:nvSpPr>
        <p:spPr>
          <a:xfrm>
            <a:off x="1615736" y="1"/>
            <a:ext cx="10576264" cy="864066"/>
          </a:xfrm>
        </p:spPr>
        <p:txBody>
          <a:bodyPr>
            <a:normAutofit/>
          </a:bodyPr>
          <a:lstStyle/>
          <a:p>
            <a:r>
              <a:rPr lang="en-US" sz="4400" b="1" dirty="0">
                <a:solidFill>
                  <a:srgbClr val="333333"/>
                </a:solidFill>
                <a:effectLst/>
                <a:latin typeface="Arial Black" panose="020B0A04020102020204" pitchFamily="34" charset="0"/>
                <a:ea typeface="Calibri" panose="020F0502020204030204" pitchFamily="34" charset="0"/>
                <a:cs typeface="Times New Roman" panose="02020603050405020304" pitchFamily="18" charset="0"/>
              </a:rPr>
              <a:t>Lawsuits and Settlements </a:t>
            </a:r>
            <a:endParaRPr lang="en-US" sz="80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1A0FB066-9358-408E-9BCB-46D3A0F86EF0}"/>
              </a:ext>
            </a:extLst>
          </p:cNvPr>
          <p:cNvSpPr>
            <a:spLocks noGrp="1"/>
          </p:cNvSpPr>
          <p:nvPr>
            <p:ph idx="1"/>
          </p:nvPr>
        </p:nvSpPr>
        <p:spPr>
          <a:xfrm>
            <a:off x="1399715" y="864066"/>
            <a:ext cx="10576264" cy="5635379"/>
          </a:xfrm>
        </p:spPr>
        <p:txBody>
          <a:bodyPr>
            <a:noAutofit/>
          </a:bodyPr>
          <a:lstStyle/>
          <a:p>
            <a:pPr algn="just">
              <a:lnSpc>
                <a:spcPct val="110000"/>
              </a:lnSpc>
              <a:spcBef>
                <a:spcPts val="0"/>
              </a:spcBef>
              <a:spcAft>
                <a:spcPts val="800"/>
              </a:spcAft>
            </a:pP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There were </a:t>
            </a:r>
            <a:r>
              <a:rPr lang="en-US" sz="20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538 lawsuits </a:t>
            </a: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filed against the 2 companies, (R&amp;D &amp; N-KPC) requesting </a:t>
            </a:r>
            <a:r>
              <a:rPr lang="en-US" sz="20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$4 million </a:t>
            </a: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in damages. The out-of-court settlement was </a:t>
            </a:r>
            <a:r>
              <a:rPr lang="en-US" sz="20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$130,000</a:t>
            </a: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 Lawyers received </a:t>
            </a:r>
            <a:r>
              <a:rPr lang="en-US" sz="20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50%</a:t>
            </a: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10000"/>
              </a:lnSpc>
              <a:spcBef>
                <a:spcPts val="0"/>
              </a:spcBef>
              <a:spcAft>
                <a:spcPts val="800"/>
              </a:spcAft>
            </a:pP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The largest trial ended with a hung jury.</a:t>
            </a:r>
          </a:p>
          <a:p>
            <a:pPr lvl="1" algn="just">
              <a:lnSpc>
                <a:spcPct val="110000"/>
              </a:lnSpc>
              <a:spcBef>
                <a:spcPts val="0"/>
              </a:spcBef>
              <a:spcAft>
                <a:spcPts val="800"/>
              </a:spcAft>
              <a:buFont typeface="Wingdings" panose="05000000000000000000" pitchFamily="2" charset="2"/>
              <a:buChar char="Ø"/>
            </a:pPr>
            <a:r>
              <a:rPr lang="en-US" sz="1800" dirty="0">
                <a:solidFill>
                  <a:srgbClr val="222222"/>
                </a:solidFill>
                <a:latin typeface="Arial" panose="020B0604020202020204" pitchFamily="34" charset="0"/>
                <a:ea typeface="Calibri" panose="020F0502020204030204" pitchFamily="34" charset="0"/>
                <a:cs typeface="Arial" panose="020B0604020202020204" pitchFamily="34" charset="0"/>
              </a:rPr>
              <a:t>E</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vidence of jury tampering, and </a:t>
            </a:r>
            <a:r>
              <a:rPr lang="en-US" sz="18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$20,000 </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bonus compensation to the plaintiffs’ attorneys from Reinhard &amp; Dennis </a:t>
            </a:r>
            <a:r>
              <a:rPr lang="en-US" sz="1800" dirty="0">
                <a:solidFill>
                  <a:srgbClr val="222222"/>
                </a:solidFill>
                <a:effectLst/>
                <a:latin typeface="Arial" panose="020B0604020202020204" pitchFamily="34" charset="0"/>
                <a:ea typeface="Calibri" panose="020F0502020204030204" pitchFamily="34" charset="0"/>
              </a:rPr>
              <a:t>superintendent Perkins </a:t>
            </a:r>
            <a:r>
              <a:rPr lang="en-US" sz="1800" dirty="0">
                <a:latin typeface="Arial" panose="020B0604020202020204" pitchFamily="34" charset="0"/>
                <a:ea typeface="Calibri" panose="020F0502020204030204" pitchFamily="34" charset="0"/>
                <a:cs typeface="Arial" panose="020B0604020202020204" pitchFamily="34" charset="0"/>
              </a:rPr>
              <a:t>may have influenced the outcome.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spcAft>
                <a:spcPts val="800"/>
              </a:spcAft>
            </a:pPr>
            <a:r>
              <a:rPr lang="en-US" sz="2000" spc="-5" dirty="0">
                <a:solidFill>
                  <a:srgbClr val="292929"/>
                </a:solidFill>
                <a:effectLst/>
                <a:latin typeface="Arial" panose="020B0604020202020204" pitchFamily="34" charset="0"/>
                <a:ea typeface="Calibri" panose="020F0502020204030204" pitchFamily="34" charset="0"/>
                <a:cs typeface="Arial" panose="020B0604020202020204" pitchFamily="34" charset="0"/>
              </a:rPr>
              <a:t>Out of all the lawsuits filed, only </a:t>
            </a:r>
            <a:r>
              <a:rPr lang="en-US" sz="2000" b="1" spc="-5" dirty="0">
                <a:solidFill>
                  <a:srgbClr val="29292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two</a:t>
            </a:r>
            <a:r>
              <a:rPr lang="en-US" sz="2000" spc="-5" dirty="0">
                <a:solidFill>
                  <a:srgbClr val="292929"/>
                </a:solidFill>
                <a:effectLst/>
                <a:latin typeface="Arial" panose="020B0604020202020204" pitchFamily="34" charset="0"/>
                <a:ea typeface="Calibri" panose="020F0502020204030204" pitchFamily="34" charset="0"/>
                <a:cs typeface="Arial" panose="020B0604020202020204" pitchFamily="34" charset="0"/>
              </a:rPr>
              <a:t> highlighted </a:t>
            </a:r>
            <a:r>
              <a:rPr lang="en-US" sz="2000" i="1" spc="-5" dirty="0">
                <a:solidFill>
                  <a:srgbClr val="29292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Union Carbide’s </a:t>
            </a:r>
            <a:r>
              <a:rPr lang="en-US" sz="2000" spc="-5" dirty="0">
                <a:solidFill>
                  <a:srgbClr val="292929"/>
                </a:solidFill>
                <a:effectLst/>
                <a:latin typeface="Arial" panose="020B0604020202020204" pitchFamily="34" charset="0"/>
                <a:ea typeface="Calibri" panose="020F0502020204030204" pitchFamily="34" charset="0"/>
                <a:cs typeface="Arial" panose="020B0604020202020204" pitchFamily="34" charset="0"/>
              </a:rPr>
              <a:t>involvement. </a:t>
            </a:r>
          </a:p>
          <a:p>
            <a:pPr marL="285750" marR="0" indent="-285750" algn="just">
              <a:spcBef>
                <a:spcPts val="0"/>
              </a:spcBef>
              <a:spcAft>
                <a:spcPts val="800"/>
              </a:spcAft>
              <a:buClr>
                <a:srgbClr val="0070C0"/>
              </a:buClr>
              <a:buFont typeface="Arial" panose="020B0604020202020204" pitchFamily="34" charset="0"/>
              <a:buChar char="•"/>
            </a:pPr>
            <a:r>
              <a:rPr lang="en-US" sz="20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Judge J.W. Eary, hearing the </a:t>
            </a:r>
            <a:r>
              <a:rPr lang="en-US" sz="2000" b="1" u="sng" dirty="0">
                <a:solidFill>
                  <a:srgbClr val="333333"/>
                </a:solidFill>
                <a:effectLst/>
                <a:latin typeface="Arial" panose="020B0604020202020204" pitchFamily="34" charset="0"/>
                <a:ea typeface="Calibri" panose="020F0502020204030204" pitchFamily="34" charset="0"/>
                <a:cs typeface="Arial" panose="020B0604020202020204" pitchFamily="34" charset="0"/>
              </a:rPr>
              <a:t>consolidated cases </a:t>
            </a:r>
            <a:r>
              <a:rPr lang="en-US" sz="20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determined that:</a:t>
            </a:r>
          </a:p>
          <a:p>
            <a:pPr lvl="1" algn="just">
              <a:spcBef>
                <a:spcPts val="0"/>
              </a:spcBef>
              <a:spcAft>
                <a:spcPts val="800"/>
              </a:spcAft>
              <a:buClr>
                <a:srgbClr val="0070C0"/>
              </a:buClr>
              <a:buFont typeface="Wingdings" panose="05000000000000000000" pitchFamily="2" charset="2"/>
              <a:buChar char="Ø"/>
            </a:pPr>
            <a:r>
              <a:rPr lang="en-US" sz="18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a single Black man would receive </a:t>
            </a:r>
            <a:r>
              <a:rPr lang="en-US" sz="18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$400</a:t>
            </a:r>
            <a:r>
              <a:rPr lang="en-US" sz="18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 &amp; a married Black man </a:t>
            </a:r>
            <a:r>
              <a:rPr lang="en-US" sz="18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$600 </a:t>
            </a:r>
            <a:r>
              <a:rPr lang="en-US" sz="18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while </a:t>
            </a:r>
          </a:p>
          <a:p>
            <a:pPr lvl="1" algn="just">
              <a:spcBef>
                <a:spcPts val="0"/>
              </a:spcBef>
              <a:spcAft>
                <a:spcPts val="800"/>
              </a:spcAft>
              <a:buClr>
                <a:srgbClr val="0070C0"/>
              </a:buClr>
              <a:buFont typeface="Wingdings" panose="05000000000000000000" pitchFamily="2" charset="2"/>
              <a:buChar char="Ø"/>
            </a:pPr>
            <a:r>
              <a:rPr lang="en-US" sz="18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a single white man got </a:t>
            </a:r>
            <a:r>
              <a:rPr lang="en-US" sz="18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$800</a:t>
            </a:r>
            <a:r>
              <a:rPr lang="en-US" sz="18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 &amp; a married white man received </a:t>
            </a:r>
            <a:r>
              <a:rPr lang="en-US" sz="18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$1,000. </a:t>
            </a:r>
          </a:p>
          <a:p>
            <a:pPr marL="285750" indent="-285750" algn="just">
              <a:spcBef>
                <a:spcPts val="0"/>
              </a:spcBef>
              <a:spcAft>
                <a:spcPts val="800"/>
              </a:spcAft>
              <a:buClr>
                <a:srgbClr val="0070C0"/>
              </a:buClr>
              <a:buFont typeface="Arial" panose="020B0604020202020204" pitchFamily="34" charset="0"/>
              <a:buChar char="•"/>
            </a:pPr>
            <a:r>
              <a:rPr lang="en-US" sz="2000" b="1" i="0" dirty="0">
                <a:solidFill>
                  <a:srgbClr val="202124"/>
                </a:solidFill>
                <a:effectLst/>
                <a:latin typeface="Arial" panose="020B0604020202020204" pitchFamily="34" charset="0"/>
                <a:cs typeface="Arial" panose="020B0604020202020204" pitchFamily="34" charset="0"/>
              </a:rPr>
              <a:t>$100 in 1930 is equivalent in purchasing power to about $1,669.47 today</a:t>
            </a:r>
            <a:endParaRPr lang="en-US" sz="2000" b="1"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spcBef>
                <a:spcPts val="0"/>
              </a:spcBef>
              <a:spcAft>
                <a:spcPts val="800"/>
              </a:spcAft>
              <a:buClr>
                <a:srgbClr val="0070C0"/>
              </a:buClr>
              <a:buFont typeface="Arial" panose="020B0604020202020204" pitchFamily="34" charset="0"/>
              <a:buChar char="•"/>
            </a:pPr>
            <a:r>
              <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During the trial, there was considerable evidence that the contractor worked to bribe witnesses &amp; tamper with juries. However, precision is difficult because the contractor later </a:t>
            </a:r>
            <a:r>
              <a:rPr lang="en-US" sz="2000" i="1" dirty="0">
                <a:solidFill>
                  <a:srgbClr val="333333"/>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destroyed all the medical records</a:t>
            </a:r>
            <a:r>
              <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including any information about the afflicted workers. </a:t>
            </a:r>
          </a:p>
          <a:p>
            <a:pPr marL="285750" indent="-285750" algn="just">
              <a:spcBef>
                <a:spcPts val="0"/>
              </a:spcBef>
              <a:spcAft>
                <a:spcPts val="800"/>
              </a:spcAft>
              <a:buClr>
                <a:srgbClr val="0070C0"/>
              </a:buClr>
              <a:buFont typeface="Arial" panose="020B0604020202020204" pitchFamily="34" charset="0"/>
              <a:buChar char="•"/>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total amount of damages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r</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epresented Just Over </a:t>
            </a:r>
            <a:r>
              <a:rPr lang="en-US"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The </a:t>
            </a:r>
            <a:r>
              <a:rPr lang="en-US"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$9M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Project Cost.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spcAft>
                <a:spcPts val="8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1E84ED90-F791-4178-A2B4-49BDCD82050B}"/>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18CEF9E7-075C-4DCB-B9D0-93F19614EDB1}"/>
              </a:ext>
            </a:extLst>
          </p:cNvPr>
          <p:cNvSpPr>
            <a:spLocks noGrp="1"/>
          </p:cNvSpPr>
          <p:nvPr>
            <p:ph type="ftr" sz="quarter" idx="11"/>
          </p:nvPr>
        </p:nvSpPr>
        <p:spPr>
          <a:xfrm>
            <a:off x="2534100" y="6483914"/>
            <a:ext cx="7084177" cy="365125"/>
          </a:xfrm>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ECA031BE-F779-4BA3-A396-92D4C9573FAA}"/>
              </a:ext>
            </a:extLst>
          </p:cNvPr>
          <p:cNvSpPr>
            <a:spLocks noGrp="1"/>
          </p:cNvSpPr>
          <p:nvPr>
            <p:ph type="sldNum" sz="quarter" idx="12"/>
          </p:nvPr>
        </p:nvSpPr>
        <p:spPr/>
        <p:txBody>
          <a:bodyPr/>
          <a:lstStyle/>
          <a:p>
            <a:fld id="{1611759A-3031-4987-A84B-0E100645169D}" type="slidenum">
              <a:rPr lang="en-US" smtClean="0"/>
              <a:pPr/>
              <a:t>15</a:t>
            </a:fld>
            <a:endParaRPr lang="en-US" dirty="0"/>
          </a:p>
        </p:txBody>
      </p:sp>
      <p:sp>
        <p:nvSpPr>
          <p:cNvPr id="8" name="Rectangle: Rounded Corners 7">
            <a:extLst>
              <a:ext uri="{FF2B5EF4-FFF2-40B4-BE49-F238E27FC236}">
                <a16:creationId xmlns:a16="http://schemas.microsoft.com/office/drawing/2014/main" id="{34B051F3-6226-49AF-A501-FF945A315289}"/>
              </a:ext>
            </a:extLst>
          </p:cNvPr>
          <p:cNvSpPr/>
          <p:nvPr/>
        </p:nvSpPr>
        <p:spPr>
          <a:xfrm>
            <a:off x="1291905" y="3120374"/>
            <a:ext cx="9420836" cy="1517519"/>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407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1969-1A69-45E5-8B2C-D0FDE115B2A9}"/>
              </a:ext>
            </a:extLst>
          </p:cNvPr>
          <p:cNvSpPr>
            <a:spLocks noGrp="1"/>
          </p:cNvSpPr>
          <p:nvPr>
            <p:ph type="title"/>
          </p:nvPr>
        </p:nvSpPr>
        <p:spPr>
          <a:xfrm>
            <a:off x="1571347" y="1"/>
            <a:ext cx="10546671" cy="1066800"/>
          </a:xfrm>
        </p:spPr>
        <p:txBody>
          <a:bodyPr>
            <a:normAutofit/>
          </a:bodyPr>
          <a:lstStyle/>
          <a:p>
            <a:r>
              <a:rPr lang="en-US" sz="4400" dirty="0">
                <a:latin typeface="Arial Black" panose="020B0A04020102020204" pitchFamily="34" charset="0"/>
              </a:rPr>
              <a:t>Newspaper Coverage</a:t>
            </a:r>
          </a:p>
        </p:txBody>
      </p:sp>
      <p:sp>
        <p:nvSpPr>
          <p:cNvPr id="3" name="Content Placeholder 2">
            <a:extLst>
              <a:ext uri="{FF2B5EF4-FFF2-40B4-BE49-F238E27FC236}">
                <a16:creationId xmlns:a16="http://schemas.microsoft.com/office/drawing/2014/main" id="{E6B7E353-A6BC-4ADE-80A0-4CDFD8ABF878}"/>
              </a:ext>
            </a:extLst>
          </p:cNvPr>
          <p:cNvSpPr>
            <a:spLocks noGrp="1"/>
          </p:cNvSpPr>
          <p:nvPr>
            <p:ph idx="1"/>
          </p:nvPr>
        </p:nvSpPr>
        <p:spPr>
          <a:xfrm>
            <a:off x="1435842" y="776200"/>
            <a:ext cx="10328520" cy="5453756"/>
          </a:xfrm>
        </p:spPr>
        <p:txBody>
          <a:bodyPr>
            <a:noAutofit/>
          </a:bodyPr>
          <a:lstStyle/>
          <a:p>
            <a:pPr algn="just"/>
            <a:r>
              <a:rPr lang="en-US" sz="1800" b="0" i="0" dirty="0">
                <a:solidFill>
                  <a:srgbClr val="111111"/>
                </a:solidFill>
                <a:effectLst/>
                <a:latin typeface="Arial" panose="020B0604020202020204" pitchFamily="34" charset="0"/>
                <a:cs typeface="Arial" panose="020B0604020202020204" pitchFamily="34" charset="0"/>
              </a:rPr>
              <a:t>West Virginia’s newspapers took little notice of the dying workers and the construction project itself. In all of 1931, only </a:t>
            </a:r>
            <a:r>
              <a:rPr lang="en-US" sz="1800" b="1" i="0" dirty="0">
                <a:solidFill>
                  <a:srgbClr val="11111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three</a:t>
            </a:r>
            <a:r>
              <a:rPr lang="en-US" sz="1800" b="0" i="0" dirty="0">
                <a:solidFill>
                  <a:srgbClr val="111111"/>
                </a:solidFill>
                <a:effectLst/>
                <a:latin typeface="Arial" panose="020B0604020202020204" pitchFamily="34" charset="0"/>
                <a:cs typeface="Arial" panose="020B0604020202020204" pitchFamily="34" charset="0"/>
              </a:rPr>
              <a:t> sizable stories on the largest construction project in the county’s history appeared in local newspapers.</a:t>
            </a:r>
          </a:p>
          <a:p>
            <a:pPr algn="just"/>
            <a:r>
              <a:rPr lang="en-US" sz="1800" b="0" i="0" dirty="0">
                <a:solidFill>
                  <a:srgbClr val="111111"/>
                </a:solidFill>
                <a:effectLst/>
                <a:latin typeface="Arial" panose="020B0604020202020204" pitchFamily="34" charset="0"/>
                <a:cs typeface="Arial" panose="020B0604020202020204" pitchFamily="34" charset="0"/>
              </a:rPr>
              <a:t>When workers started getting sick, newspapers published </a:t>
            </a:r>
            <a:r>
              <a:rPr lang="en-US" sz="1800" b="0" i="1" dirty="0">
                <a:solidFill>
                  <a:srgbClr val="11111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blatantly racist </a:t>
            </a:r>
            <a:r>
              <a:rPr lang="en-US" sz="1800" b="0" i="0" dirty="0">
                <a:solidFill>
                  <a:srgbClr val="111111"/>
                </a:solidFill>
                <a:effectLst/>
                <a:latin typeface="Arial" panose="020B0604020202020204" pitchFamily="34" charset="0"/>
                <a:cs typeface="Arial" panose="020B0604020202020204" pitchFamily="34" charset="0"/>
              </a:rPr>
              <a:t>articles, </a:t>
            </a:r>
            <a:r>
              <a:rPr lang="en-US" sz="1800" b="0" i="0" u="sng" dirty="0">
                <a:solidFill>
                  <a:srgbClr val="111111"/>
                </a:solidFill>
                <a:effectLst/>
                <a:latin typeface="Arial" panose="020B0604020202020204" pitchFamily="34" charset="0"/>
                <a:cs typeface="Arial" panose="020B0604020202020204" pitchFamily="34" charset="0"/>
              </a:rPr>
              <a:t>attributing the lung problems to poor habits of nutrition &amp; an unusual susceptibility</a:t>
            </a:r>
            <a:r>
              <a:rPr lang="en-US" sz="1800" b="0" i="0" dirty="0">
                <a:solidFill>
                  <a:srgbClr val="111111"/>
                </a:solidFill>
                <a:effectLst/>
                <a:latin typeface="Arial" panose="020B0604020202020204" pitchFamily="34" charset="0"/>
                <a:cs typeface="Arial" panose="020B0604020202020204" pitchFamily="34" charset="0"/>
              </a:rPr>
              <a:t> among African Americans to pneumonia. </a:t>
            </a:r>
          </a:p>
          <a:p>
            <a:pPr algn="just"/>
            <a:r>
              <a:rPr lang="en-US" sz="1800" b="0" i="1" dirty="0">
                <a:solidFill>
                  <a:srgbClr val="11111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Union Carbide, Rinehart &amp; Dennis </a:t>
            </a:r>
            <a:r>
              <a:rPr lang="en-US" sz="1800" b="0" i="0" dirty="0">
                <a:solidFill>
                  <a:srgbClr val="111111"/>
                </a:solidFill>
                <a:effectLst/>
                <a:latin typeface="Arial" panose="020B0604020202020204" pitchFamily="34" charset="0"/>
                <a:cs typeface="Arial" panose="020B0604020202020204" pitchFamily="34" charset="0"/>
              </a:rPr>
              <a:t>&amp; local officials were worried revelations of suffering by industrial workers would </a:t>
            </a:r>
            <a:r>
              <a:rPr lang="en-US" sz="2000" b="0" i="1" dirty="0">
                <a:solidFill>
                  <a:srgbClr val="11111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arouse sympathy and outrage among the public</a:t>
            </a:r>
            <a:r>
              <a:rPr lang="en-US" sz="1800" b="0" i="0" dirty="0">
                <a:solidFill>
                  <a:srgbClr val="111111"/>
                </a:solidFill>
                <a:effectLst/>
                <a:latin typeface="Arial" panose="020B0604020202020204" pitchFamily="34" charset="0"/>
                <a:cs typeface="Arial" panose="020B0604020202020204" pitchFamily="34" charset="0"/>
              </a:rPr>
              <a:t>.</a:t>
            </a:r>
          </a:p>
          <a:p>
            <a:pPr algn="just"/>
            <a:r>
              <a:rPr lang="en-US" sz="1800" b="0" i="0" dirty="0">
                <a:solidFill>
                  <a:srgbClr val="111111"/>
                </a:solidFill>
                <a:effectLst/>
                <a:latin typeface="Arial" panose="020B0604020202020204" pitchFamily="34" charset="0"/>
                <a:cs typeface="Arial" panose="020B0604020202020204" pitchFamily="34" charset="0"/>
              </a:rPr>
              <a:t>The </a:t>
            </a:r>
            <a:r>
              <a:rPr lang="en-US" sz="1800" b="0" i="1" dirty="0">
                <a:solidFill>
                  <a:srgbClr val="11111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Fayette Tribune</a:t>
            </a:r>
            <a:r>
              <a:rPr lang="en-US" sz="1800" b="0" i="0" dirty="0">
                <a:solidFill>
                  <a:srgbClr val="111111"/>
                </a:solidFill>
                <a:effectLst/>
                <a:latin typeface="Arial" panose="020B0604020202020204" pitchFamily="34" charset="0"/>
                <a:cs typeface="Arial" panose="020B0604020202020204" pitchFamily="34" charset="0"/>
              </a:rPr>
              <a:t>, tried to dig deeper into why so many workers were becoming ill &amp; dying. However, the newspaper claimed it could not verify facts at the construction site. “Rumors &amp; reports of various conditions known to exist at the tunnel &amp; dam project are discussed generally by residents, but little firsthand information is obtainable because of the ‘</a:t>
            </a:r>
            <a:r>
              <a:rPr lang="en-US" sz="1800" b="1" i="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gag order</a:t>
            </a:r>
            <a:r>
              <a:rPr lang="en-US" sz="1800" b="0" i="0" dirty="0">
                <a:solidFill>
                  <a:srgbClr val="111111"/>
                </a:solidFill>
                <a:effectLst/>
                <a:latin typeface="Arial" panose="020B0604020202020204" pitchFamily="34" charset="0"/>
                <a:cs typeface="Arial" panose="020B0604020202020204" pitchFamily="34" charset="0"/>
              </a:rPr>
              <a:t>’ enforced by executives of the contracting company”. </a:t>
            </a:r>
          </a:p>
          <a:p>
            <a:pPr algn="just"/>
            <a:r>
              <a:rPr lang="en-US" sz="1800" b="1" i="0" dirty="0">
                <a:effectLst/>
                <a:latin typeface="Arial" panose="020B0604020202020204" pitchFamily="34" charset="0"/>
                <a:cs typeface="Arial" panose="020B0604020202020204" pitchFamily="34" charset="0"/>
              </a:rPr>
              <a:t>Then government officials, newspapers, &amp; others conspired to keep this story from the public knowing that </a:t>
            </a:r>
            <a:r>
              <a:rPr lang="en-US" sz="21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soon the witnesses would all be dispersed or </a:t>
            </a:r>
            <a:r>
              <a:rPr lang="en-US"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a:t>
            </a:r>
            <a:endParaRPr lang="en-US" sz="21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5AA4B1CB-379B-41D5-8DC5-DD68AC889736}"/>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FE278A75-BD6D-4031-B516-E9965F535B97}"/>
              </a:ext>
            </a:extLst>
          </p:cNvPr>
          <p:cNvSpPr>
            <a:spLocks noGrp="1"/>
          </p:cNvSpPr>
          <p:nvPr>
            <p:ph type="ftr" sz="quarter" idx="11"/>
          </p:nvPr>
        </p:nvSpPr>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0DFC74BD-4BD1-4ED4-9F01-53E52F89E2B6}"/>
              </a:ext>
            </a:extLst>
          </p:cNvPr>
          <p:cNvSpPr>
            <a:spLocks noGrp="1"/>
          </p:cNvSpPr>
          <p:nvPr>
            <p:ph type="sldNum" sz="quarter" idx="12"/>
          </p:nvPr>
        </p:nvSpPr>
        <p:spPr/>
        <p:txBody>
          <a:bodyPr/>
          <a:lstStyle/>
          <a:p>
            <a:fld id="{1611759A-3031-4987-A84B-0E100645169D}" type="slidenum">
              <a:rPr lang="en-US" smtClean="0"/>
              <a:pPr/>
              <a:t>16</a:t>
            </a:fld>
            <a:endParaRPr lang="en-US" dirty="0"/>
          </a:p>
        </p:txBody>
      </p:sp>
      <p:sp>
        <p:nvSpPr>
          <p:cNvPr id="7" name="Rectangle: Rounded Corners 6">
            <a:extLst>
              <a:ext uri="{FF2B5EF4-FFF2-40B4-BE49-F238E27FC236}">
                <a16:creationId xmlns:a16="http://schemas.microsoft.com/office/drawing/2014/main" id="{0A1B8CE1-611F-4885-9532-8F7C8D5E6DD0}"/>
              </a:ext>
            </a:extLst>
          </p:cNvPr>
          <p:cNvSpPr/>
          <p:nvPr/>
        </p:nvSpPr>
        <p:spPr>
          <a:xfrm>
            <a:off x="1454411" y="5248940"/>
            <a:ext cx="10546671" cy="663060"/>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14A342F0-7391-3304-6D30-FDAF136E2C27}"/>
              </a:ext>
            </a:extLst>
          </p:cNvPr>
          <p:cNvSpPr/>
          <p:nvPr/>
        </p:nvSpPr>
        <p:spPr>
          <a:xfrm>
            <a:off x="9096866" y="4572000"/>
            <a:ext cx="1366887" cy="348792"/>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05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BF85-1926-4311-875B-C36499E8527C}"/>
              </a:ext>
            </a:extLst>
          </p:cNvPr>
          <p:cNvSpPr>
            <a:spLocks noGrp="1"/>
          </p:cNvSpPr>
          <p:nvPr>
            <p:ph type="title"/>
          </p:nvPr>
        </p:nvSpPr>
        <p:spPr>
          <a:xfrm>
            <a:off x="1597981" y="0"/>
            <a:ext cx="10502283" cy="1040235"/>
          </a:xfrm>
        </p:spPr>
        <p:txBody>
          <a:bodyPr>
            <a:normAutofit/>
          </a:bodyPr>
          <a:lstStyle/>
          <a:p>
            <a:r>
              <a:rPr lang="en-US" sz="4400" dirty="0">
                <a:latin typeface="Arial Black" panose="020B0A04020102020204" pitchFamily="34" charset="0"/>
              </a:rPr>
              <a:t>Congressional Hearings</a:t>
            </a:r>
          </a:p>
        </p:txBody>
      </p:sp>
      <p:sp>
        <p:nvSpPr>
          <p:cNvPr id="3" name="Content Placeholder 2">
            <a:extLst>
              <a:ext uri="{FF2B5EF4-FFF2-40B4-BE49-F238E27FC236}">
                <a16:creationId xmlns:a16="http://schemas.microsoft.com/office/drawing/2014/main" id="{525BD11C-6F65-4215-8E00-9C3DAD3CF724}"/>
              </a:ext>
            </a:extLst>
          </p:cNvPr>
          <p:cNvSpPr>
            <a:spLocks noGrp="1"/>
          </p:cNvSpPr>
          <p:nvPr>
            <p:ph idx="1"/>
          </p:nvPr>
        </p:nvSpPr>
        <p:spPr>
          <a:xfrm>
            <a:off x="1402673" y="970291"/>
            <a:ext cx="10502283" cy="5344816"/>
          </a:xfrm>
        </p:spPr>
        <p:txBody>
          <a:bodyPr>
            <a:normAutofit fontScale="70000" lnSpcReduction="20000"/>
          </a:bodyPr>
          <a:lstStyle/>
          <a:p>
            <a:pPr algn="just"/>
            <a:endParaRPr lang="en-US" sz="1800" spc="-5"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Bef>
                <a:spcPts val="0"/>
              </a:spcBef>
            </a:pPr>
            <a:r>
              <a:rPr lang="en-US" sz="2000" spc="-5" dirty="0">
                <a:effectLst/>
                <a:latin typeface="Arial" panose="020B0604020202020204" pitchFamily="34" charset="0"/>
                <a:ea typeface="Calibri" panose="020F0502020204030204" pitchFamily="34" charset="0"/>
                <a:cs typeface="Arial" panose="020B0604020202020204" pitchFamily="34" charset="0"/>
              </a:rPr>
              <a:t>On May 20, </a:t>
            </a:r>
            <a:r>
              <a:rPr lang="en-US" sz="2000" b="1" spc="-5" dirty="0">
                <a:effectLst/>
                <a:latin typeface="Arial" panose="020B0604020202020204" pitchFamily="34" charset="0"/>
                <a:ea typeface="Calibri" panose="020F0502020204030204" pitchFamily="34" charset="0"/>
                <a:cs typeface="Arial" panose="020B0604020202020204" pitchFamily="34" charset="0"/>
              </a:rPr>
              <a:t>1931</a:t>
            </a:r>
            <a:r>
              <a:rPr lang="en-US" sz="2000" spc="-5" dirty="0">
                <a:effectLst/>
                <a:latin typeface="Arial" panose="020B0604020202020204" pitchFamily="34" charset="0"/>
                <a:ea typeface="Calibri" panose="020F0502020204030204" pitchFamily="34" charset="0"/>
                <a:cs typeface="Arial" panose="020B0604020202020204" pitchFamily="34" charset="0"/>
              </a:rPr>
              <a:t>,</a:t>
            </a:r>
            <a:r>
              <a:rPr lang="en-US" sz="2000" i="1" u="none" strike="noStrike" spc="-5" dirty="0">
                <a:effectLst/>
                <a:latin typeface="Arial" panose="020B0604020202020204" pitchFamily="34" charset="0"/>
                <a:ea typeface="Calibri" panose="020F0502020204030204" pitchFamily="34" charset="0"/>
                <a:cs typeface="Arial" panose="020B0604020202020204" pitchFamily="34" charset="0"/>
              </a:rPr>
              <a:t>The Fayette Tribune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spc="-5" dirty="0">
                <a:effectLst/>
                <a:latin typeface="Arial" panose="020B0604020202020204" pitchFamily="34" charset="0"/>
                <a:ea typeface="Calibri" panose="020F0502020204030204" pitchFamily="34" charset="0"/>
                <a:cs typeface="Arial" panose="020B0604020202020204" pitchFamily="34" charset="0"/>
              </a:rPr>
              <a:t>broke the story about the sick and dying tunnel workers &amp; inhumane &amp; unsafe working conditions, but a </a:t>
            </a:r>
            <a:r>
              <a:rPr lang="en-US" sz="2000" i="1" spc="-5"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gag order</a:t>
            </a:r>
            <a:r>
              <a:rPr lang="en-US" sz="2000" spc="-5" dirty="0">
                <a:effectLst/>
                <a:latin typeface="Arial" panose="020B0604020202020204" pitchFamily="34" charset="0"/>
                <a:ea typeface="Calibri" panose="020F0502020204030204" pitchFamily="34" charset="0"/>
                <a:cs typeface="Arial" panose="020B0604020202020204" pitchFamily="34" charset="0"/>
              </a:rPr>
              <a:t> was issued by a Judge to </a:t>
            </a:r>
            <a:r>
              <a:rPr lang="en-US" sz="2000" spc="-5"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Stop</a:t>
            </a:r>
            <a:r>
              <a:rPr lang="en-US" sz="2000" spc="-5" dirty="0">
                <a:effectLst/>
                <a:latin typeface="Arial" panose="020B0604020202020204" pitchFamily="34" charset="0"/>
                <a:ea typeface="Calibri" panose="020F0502020204030204" pitchFamily="34" charset="0"/>
                <a:cs typeface="Arial" panose="020B0604020202020204" pitchFamily="34" charset="0"/>
              </a:rPr>
              <a:t> Publication.</a:t>
            </a:r>
          </a:p>
          <a:p>
            <a:pPr algn="just">
              <a:lnSpc>
                <a:spcPct val="110000"/>
              </a:lnSpc>
              <a:spcBef>
                <a:spcPts val="0"/>
              </a:spcBef>
            </a:pPr>
            <a:r>
              <a:rPr lang="en-US" sz="2000" dirty="0">
                <a:latin typeface="Arial" panose="020B0604020202020204" pitchFamily="34" charset="0"/>
                <a:cs typeface="Arial" panose="020B0604020202020204" pitchFamily="34" charset="0"/>
              </a:rPr>
              <a:t>On January 8, </a:t>
            </a:r>
            <a:r>
              <a:rPr lang="en-US" sz="2000" b="1" dirty="0">
                <a:latin typeface="Arial" panose="020B0604020202020204" pitchFamily="34" charset="0"/>
                <a:cs typeface="Arial" panose="020B0604020202020204" pitchFamily="34" charset="0"/>
              </a:rPr>
              <a:t>1935</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Albert Maltz</a:t>
            </a:r>
            <a:r>
              <a:rPr lang="en-US" sz="2000" dirty="0">
                <a:latin typeface="Arial" panose="020B0604020202020204" pitchFamily="34" charset="0"/>
                <a:cs typeface="Arial" panose="020B0604020202020204" pitchFamily="34" charset="0"/>
              </a:rPr>
              <a:t>, an American author and one of the infamous blacklisted Hollywood Ten, published a short fictional story titled “</a:t>
            </a: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 on the Road</a:t>
            </a:r>
            <a:r>
              <a:rPr lang="en-US" sz="2000" dirty="0">
                <a:latin typeface="Arial" panose="020B0604020202020204" pitchFamily="34" charset="0"/>
                <a:cs typeface="Arial" panose="020B0604020202020204" pitchFamily="34" charset="0"/>
              </a:rPr>
              <a:t>” about Hawks Nest, it was later widely reprinted.</a:t>
            </a:r>
            <a:endParaRPr lang="en-US" sz="2000" spc="-5" dirty="0">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pPr>
            <a:r>
              <a:rPr lang="en-US" sz="2000" dirty="0">
                <a:effectLst/>
                <a:latin typeface="Arial" panose="020B0604020202020204" pitchFamily="34" charset="0"/>
                <a:ea typeface="Calibri" panose="020F0502020204030204" pitchFamily="34" charset="0"/>
                <a:cs typeface="Arial" panose="020B0604020202020204" pitchFamily="34" charset="0"/>
              </a:rPr>
              <a:t>The U.S. House of Representatives Committee on Labor convened a hearing on </a:t>
            </a:r>
            <a:r>
              <a:rPr lang="en-US" sz="2000" b="1" dirty="0">
                <a:effectLst/>
                <a:latin typeface="Arial" panose="020B0604020202020204" pitchFamily="34" charset="0"/>
                <a:ea typeface="Calibri" panose="020F0502020204030204" pitchFamily="34" charset="0"/>
                <a:cs typeface="Arial" panose="020B0604020202020204" pitchFamily="34" charset="0"/>
              </a:rPr>
              <a:t>January 16, 1936, </a:t>
            </a:r>
            <a:r>
              <a:rPr lang="en-US" sz="2000" dirty="0">
                <a:effectLst/>
                <a:latin typeface="Arial" panose="020B0604020202020204" pitchFamily="34" charset="0"/>
                <a:ea typeface="Calibri" panose="020F0502020204030204" pitchFamily="34" charset="0"/>
                <a:cs typeface="Arial" panose="020B0604020202020204" pitchFamily="34" charset="0"/>
              </a:rPr>
              <a:t>on the Hawks Nest Tunnel disaster. Representatives from the tunnel companies </a:t>
            </a:r>
            <a:r>
              <a:rPr lang="en-US" sz="2300" i="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declined to attend</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10000"/>
              </a:lnSpc>
              <a:spcBef>
                <a:spcPts val="0"/>
              </a:spcBef>
            </a:pPr>
            <a:r>
              <a:rPr lang="en-US" sz="2000" dirty="0">
                <a:solidFill>
                  <a:srgbClr val="333333"/>
                </a:solidFill>
                <a:latin typeface="Arial" panose="020B0604020202020204" pitchFamily="34" charset="0"/>
                <a:cs typeface="Arial" panose="020B0604020202020204" pitchFamily="34" charset="0"/>
              </a:rPr>
              <a:t>The </a:t>
            </a:r>
            <a:r>
              <a:rPr lang="en-US" sz="2000" u="sng" dirty="0">
                <a:solidFill>
                  <a:srgbClr val="000000"/>
                </a:solidFill>
                <a:latin typeface="Arial" panose="020B0604020202020204" pitchFamily="34" charset="0"/>
                <a:cs typeface="Arial" panose="020B0604020202020204" pitchFamily="34" charset="0"/>
              </a:rPr>
              <a:t>February 26, 1936</a:t>
            </a:r>
            <a:r>
              <a:rPr lang="en-US" sz="2000" dirty="0">
                <a:solidFill>
                  <a:srgbClr val="000000"/>
                </a:solidFill>
                <a:latin typeface="Arial" panose="020B0604020202020204" pitchFamily="34" charset="0"/>
                <a:cs typeface="Arial" panose="020B0604020202020204" pitchFamily="34" charset="0"/>
              </a:rPr>
              <a:t>, </a:t>
            </a:r>
            <a:r>
              <a:rPr lang="en-US" sz="2000" dirty="0">
                <a:solidFill>
                  <a:srgbClr val="333333"/>
                </a:solidFill>
                <a:latin typeface="Arial" panose="020B0604020202020204" pitchFamily="34" charset="0"/>
                <a:cs typeface="Arial" panose="020B0604020202020204" pitchFamily="34" charset="0"/>
              </a:rPr>
              <a:t>Blues song “</a:t>
            </a:r>
            <a:r>
              <a:rPr lang="en-US" sz="2300" u="sng"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Silicosis is Killin’ Me </a:t>
            </a:r>
            <a:r>
              <a:rPr lang="en-US" sz="2000" dirty="0">
                <a:solidFill>
                  <a:srgbClr val="333333"/>
                </a:solidFill>
                <a:latin typeface="Arial" panose="020B0604020202020204" pitchFamily="34" charset="0"/>
                <a:cs typeface="Arial" panose="020B0604020202020204" pitchFamily="34" charset="0"/>
              </a:rPr>
              <a:t>by Josh White was heard by President Roosevelt, who initiated the actions that became the </a:t>
            </a:r>
            <a:r>
              <a:rPr lang="en-US" sz="2000" b="1"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Walsh-Healy Act.</a:t>
            </a:r>
            <a:endParaRPr lang="en-U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pPr>
            <a:r>
              <a:rPr lang="en-US" sz="1900" dirty="0">
                <a:solidFill>
                  <a:srgbClr val="11111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R&amp;D</a:t>
            </a:r>
            <a:r>
              <a:rPr lang="en-US" sz="19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Supervisor </a:t>
            </a:r>
            <a:r>
              <a:rPr lang="en-US" dirty="0"/>
              <a:t>testified in an obvious pejorative statement</a:t>
            </a:r>
            <a:r>
              <a:rPr lang="en-US" sz="1900" dirty="0">
                <a:solidFill>
                  <a:srgbClr val="000000"/>
                </a:solidFill>
                <a:latin typeface="Arial" panose="020B0604020202020204" pitchFamily="34" charset="0"/>
                <a:cs typeface="Arial" panose="020B0604020202020204" pitchFamily="34" charset="0"/>
              </a:rPr>
              <a:t>, </a:t>
            </a:r>
            <a:r>
              <a:rPr lang="en-US" sz="1900" b="1" i="1" u="sng" dirty="0">
                <a:solidFill>
                  <a:srgbClr val="FF0000"/>
                </a:solidFill>
                <a:latin typeface="Arial" panose="020B0604020202020204" pitchFamily="34" charset="0"/>
                <a:cs typeface="Arial" panose="020B0604020202020204" pitchFamily="34" charset="0"/>
              </a:rPr>
              <a:t>“I knew I was going to kill </a:t>
            </a:r>
            <a:r>
              <a:rPr lang="en-US" sz="1900" b="1" i="1" dirty="0">
                <a:solidFill>
                  <a:srgbClr val="FF0000"/>
                </a:solidFill>
                <a:latin typeface="Arial" panose="020B0604020202020204" pitchFamily="34" charset="0"/>
                <a:cs typeface="Arial" panose="020B0604020202020204" pitchFamily="34" charset="0"/>
              </a:rPr>
              <a:t>these </a:t>
            </a:r>
            <a:r>
              <a:rPr lang="en-US" sz="2000" b="1" i="1" dirty="0">
                <a:latin typeface="Arial" panose="020B0604020202020204" pitchFamily="34" charset="0"/>
                <a:cs typeface="Arial" panose="020B0604020202020204" pitchFamily="34" charset="0"/>
              </a:rPr>
              <a:t>N-Word, </a:t>
            </a:r>
            <a:r>
              <a:rPr lang="en-US" sz="1900" b="1" i="1" dirty="0">
                <a:solidFill>
                  <a:srgbClr val="FF0000"/>
                </a:solidFill>
                <a:latin typeface="Arial" panose="020B0604020202020204" pitchFamily="34" charset="0"/>
                <a:cs typeface="Arial" panose="020B0604020202020204" pitchFamily="34" charset="0"/>
              </a:rPr>
              <a:t>but I didn’t know it was going to be this soon.”</a:t>
            </a:r>
            <a:endParaRPr lang="en-US" sz="19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pPr>
            <a:r>
              <a:rPr lang="en-US" sz="1800" dirty="0">
                <a:effectLst/>
                <a:latin typeface="Arial" panose="020B0604020202020204" pitchFamily="34" charset="0"/>
                <a:ea typeface="Calibri" panose="020F0502020204030204" pitchFamily="34" charset="0"/>
                <a:cs typeface="Arial" panose="020B0604020202020204" pitchFamily="34" charset="0"/>
              </a:rPr>
              <a:t>What follows is a quote taken from the summary statement of the findings of the Congressional Hearings, </a:t>
            </a:r>
          </a:p>
          <a:p>
            <a:pPr marL="457200" lvl="1" indent="0" algn="just">
              <a:lnSpc>
                <a:spcPct val="110000"/>
              </a:lnSpc>
              <a:spcBef>
                <a:spcPts val="0"/>
              </a:spcBef>
              <a:buNone/>
            </a:pPr>
            <a:r>
              <a:rPr lang="en-US" sz="2100" dirty="0">
                <a:effectLst/>
                <a:latin typeface="Arial" panose="020B0604020202020204" pitchFamily="34" charset="0"/>
                <a:ea typeface="Calibri" panose="020F0502020204030204" pitchFamily="34" charset="0"/>
                <a:cs typeface="Arial" panose="020B0604020202020204" pitchFamily="34" charset="0"/>
              </a:rPr>
              <a:t>“</a:t>
            </a:r>
            <a:r>
              <a:rPr lang="en-US" sz="2300"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That the whole driving of the tunnel was begun, continued, &amp; completed with </a:t>
            </a:r>
            <a:r>
              <a:rPr lang="en-US" sz="2300" i="1" u="sng"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grave &amp; inhumane disregard </a:t>
            </a:r>
            <a:r>
              <a:rPr lang="en-US" sz="2300"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of all consideration for the health &amp; future of the employees’ lives. That as a result many workmen became infected with Silicosis: that many have died &amp; many </a:t>
            </a:r>
            <a:r>
              <a:rPr lang="en-US" sz="2300" i="1" u="sng"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more not dead are doomed to die </a:t>
            </a:r>
            <a:r>
              <a:rPr lang="en-US" sz="2300"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from the ravages of the disease as a result of their employment &amp; the </a:t>
            </a:r>
            <a:r>
              <a:rPr lang="en-US" sz="2300" i="1" u="sng"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negligence</a:t>
            </a:r>
            <a:r>
              <a:rPr lang="en-US" sz="2300"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of the employing contractor”</a:t>
            </a:r>
          </a:p>
          <a:p>
            <a:pPr algn="just">
              <a:lnSpc>
                <a:spcPct val="110000"/>
              </a:lnSpc>
              <a:spcBef>
                <a:spcPts val="0"/>
              </a:spcBef>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pPr>
            <a:r>
              <a:rPr lang="en-US" sz="2300" dirty="0">
                <a:effectLst/>
                <a:latin typeface="Arial" panose="020B0604020202020204" pitchFamily="34" charset="0"/>
                <a:ea typeface="Calibri" panose="020F0502020204030204" pitchFamily="34" charset="0"/>
                <a:cs typeface="Arial" panose="020B0604020202020204" pitchFamily="34" charset="0"/>
              </a:rPr>
              <a:t>Despite the clear proof of negligence, </a:t>
            </a:r>
            <a:r>
              <a:rPr lang="en-US" sz="2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 criminal accountability has </a:t>
            </a:r>
            <a:r>
              <a:rPr lang="en-US" sz="2600"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ever</a:t>
            </a:r>
            <a:r>
              <a:rPr lang="en-US" sz="2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been initiated</a:t>
            </a:r>
            <a:r>
              <a:rPr lang="en-US" sz="2600" dirty="0">
                <a:effectLst/>
                <a:latin typeface="Arial" panose="020B0604020202020204" pitchFamily="34" charset="0"/>
                <a:ea typeface="Calibri" panose="020F0502020204030204" pitchFamily="34" charset="0"/>
                <a:cs typeface="Arial" panose="020B0604020202020204" pitchFamily="34" charset="0"/>
              </a:rPr>
              <a:t>!</a:t>
            </a:r>
          </a:p>
          <a:p>
            <a:pPr algn="just"/>
            <a:r>
              <a:rPr lang="en-US" sz="2300" dirty="0">
                <a:solidFill>
                  <a:srgbClr val="111111"/>
                </a:solidFill>
                <a:latin typeface="Arial" panose="020B0604020202020204" pitchFamily="34" charset="0"/>
                <a:cs typeface="Arial" panose="020B0604020202020204" pitchFamily="34" charset="0"/>
              </a:rPr>
              <a:t>West Virginia historian </a:t>
            </a:r>
            <a:r>
              <a:rPr lang="en-US" sz="2300" i="1" dirty="0">
                <a:solidFill>
                  <a:srgbClr val="11111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Chuck Keeney </a:t>
            </a:r>
            <a:r>
              <a:rPr lang="en-US" sz="2300" dirty="0">
                <a:solidFill>
                  <a:srgbClr val="111111"/>
                </a:solidFill>
                <a:latin typeface="Arial" panose="020B0604020202020204" pitchFamily="34" charset="0"/>
                <a:cs typeface="Arial" panose="020B0604020202020204" pitchFamily="34" charset="0"/>
              </a:rPr>
              <a:t>said in an interview,</a:t>
            </a:r>
            <a:r>
              <a:rPr lang="en-US" sz="2300" i="1" dirty="0">
                <a:latin typeface="Arial" panose="020B0604020202020204" pitchFamily="34" charset="0"/>
                <a:cs typeface="Arial" panose="020B0604020202020204" pitchFamily="34" charset="0"/>
              </a:rPr>
              <a:t> on May 11, </a:t>
            </a:r>
            <a:r>
              <a:rPr lang="en-US" sz="2300" b="1" i="1" dirty="0">
                <a:solidFill>
                  <a:srgbClr val="FF0000"/>
                </a:solidFill>
                <a:latin typeface="Arial" panose="020B0604020202020204" pitchFamily="34" charset="0"/>
                <a:cs typeface="Arial" panose="020B0604020202020204" pitchFamily="34" charset="0"/>
              </a:rPr>
              <a:t>2017</a:t>
            </a:r>
            <a:r>
              <a:rPr lang="en-US" sz="2300" dirty="0">
                <a:solidFill>
                  <a:srgbClr val="111111"/>
                </a:solidFill>
                <a:latin typeface="Arial" panose="020B0604020202020204" pitchFamily="34" charset="0"/>
                <a:cs typeface="Arial" panose="020B0604020202020204" pitchFamily="34" charset="0"/>
              </a:rPr>
              <a:t> </a:t>
            </a:r>
            <a:r>
              <a:rPr lang="en-US" sz="2600" i="1" dirty="0">
                <a:solidFill>
                  <a:srgbClr val="111111"/>
                </a:solidFill>
                <a:latin typeface="Arial" panose="020B0604020202020204" pitchFamily="34" charset="0"/>
                <a:cs typeface="Arial" panose="020B0604020202020204" pitchFamily="34" charset="0"/>
              </a:rPr>
              <a:t>“</a:t>
            </a:r>
            <a:r>
              <a:rPr lang="en-US" sz="2600" b="1" i="1" dirty="0">
                <a:solidFill>
                  <a:srgbClr val="111111"/>
                </a:solidFill>
                <a:latin typeface="Arial" panose="020B0604020202020204" pitchFamily="34" charset="0"/>
                <a:cs typeface="Arial" panose="020B0604020202020204" pitchFamily="34" charset="0"/>
              </a:rPr>
              <a:t>Nobody</a:t>
            </a:r>
            <a:r>
              <a:rPr lang="en-US" sz="2600" i="1" dirty="0">
                <a:solidFill>
                  <a:srgbClr val="111111"/>
                </a:solidFill>
                <a:latin typeface="Arial" panose="020B0604020202020204" pitchFamily="34" charset="0"/>
                <a:cs typeface="Arial" panose="020B0604020202020204" pitchFamily="34" charset="0"/>
              </a:rPr>
              <a:t> gets punished for Hawk’s Nest. </a:t>
            </a:r>
            <a:r>
              <a:rPr lang="en-US" sz="2600" b="1" i="1" dirty="0">
                <a:solidFill>
                  <a:srgbClr val="111111"/>
                </a:solidFill>
                <a:latin typeface="Arial" panose="020B0604020202020204" pitchFamily="34" charset="0"/>
                <a:cs typeface="Arial" panose="020B0604020202020204" pitchFamily="34" charset="0"/>
              </a:rPr>
              <a:t>Nobody</a:t>
            </a:r>
            <a:r>
              <a:rPr lang="en-US" sz="2600" i="1" dirty="0">
                <a:solidFill>
                  <a:srgbClr val="111111"/>
                </a:solidFill>
                <a:latin typeface="Arial" panose="020B0604020202020204" pitchFamily="34" charset="0"/>
                <a:cs typeface="Arial" panose="020B0604020202020204" pitchFamily="34" charset="0"/>
              </a:rPr>
              <a:t> goes to jail. And nobody (outside of) WVA </a:t>
            </a:r>
            <a:r>
              <a:rPr lang="en-US" sz="2600" i="1" u="sng" dirty="0">
                <a:solidFill>
                  <a:srgbClr val="11111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 knows about</a:t>
            </a:r>
            <a:r>
              <a:rPr lang="en-US" sz="2600" i="1" dirty="0">
                <a:solidFill>
                  <a:srgbClr val="111111"/>
                </a:solidFill>
                <a:latin typeface="Arial" panose="020B0604020202020204" pitchFamily="34" charset="0"/>
                <a:cs typeface="Arial" panose="020B0604020202020204" pitchFamily="34" charset="0"/>
              </a:rPr>
              <a:t>!</a:t>
            </a:r>
            <a:endParaRPr lang="en-US" sz="2300" i="1" dirty="0">
              <a:latin typeface="Arial" panose="020B0604020202020204" pitchFamily="34" charset="0"/>
              <a:cs typeface="Arial" panose="020B0604020202020204" pitchFamily="34" charset="0"/>
            </a:endParaRPr>
          </a:p>
          <a:p>
            <a:pPr algn="just"/>
            <a:endParaRPr lang="en-US" sz="19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FDE6F3B5-DEB2-44E7-AA83-F1670E8D0F49}"/>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B7ED2484-207F-4CE3-8B52-77E23F8A9B4D}"/>
              </a:ext>
            </a:extLst>
          </p:cNvPr>
          <p:cNvSpPr>
            <a:spLocks noGrp="1"/>
          </p:cNvSpPr>
          <p:nvPr>
            <p:ph type="ftr" sz="quarter" idx="11"/>
          </p:nvPr>
        </p:nvSpPr>
        <p:spPr>
          <a:xfrm>
            <a:off x="2542978" y="6363594"/>
            <a:ext cx="7084177" cy="365125"/>
          </a:xfrm>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BD0EF2C1-20F2-4DAF-B81A-C24EF652CEC6}"/>
              </a:ext>
            </a:extLst>
          </p:cNvPr>
          <p:cNvSpPr>
            <a:spLocks noGrp="1"/>
          </p:cNvSpPr>
          <p:nvPr>
            <p:ph type="sldNum" sz="quarter" idx="12"/>
          </p:nvPr>
        </p:nvSpPr>
        <p:spPr/>
        <p:txBody>
          <a:bodyPr/>
          <a:lstStyle/>
          <a:p>
            <a:fld id="{1611759A-3031-4987-A84B-0E100645169D}" type="slidenum">
              <a:rPr lang="en-US" smtClean="0"/>
              <a:pPr/>
              <a:t>17</a:t>
            </a:fld>
            <a:endParaRPr lang="en-US" dirty="0"/>
          </a:p>
        </p:txBody>
      </p:sp>
      <p:sp>
        <p:nvSpPr>
          <p:cNvPr id="7" name="Rectangle: Rounded Corners 6">
            <a:extLst>
              <a:ext uri="{FF2B5EF4-FFF2-40B4-BE49-F238E27FC236}">
                <a16:creationId xmlns:a16="http://schemas.microsoft.com/office/drawing/2014/main" id="{B167657D-AD13-42AC-BF37-45E52C5F5B25}"/>
              </a:ext>
            </a:extLst>
          </p:cNvPr>
          <p:cNvSpPr/>
          <p:nvPr/>
        </p:nvSpPr>
        <p:spPr>
          <a:xfrm>
            <a:off x="1402673" y="2965239"/>
            <a:ext cx="10615156" cy="2048042"/>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90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73B1-CDF1-4814-A00C-3BB0E5D71261}"/>
              </a:ext>
            </a:extLst>
          </p:cNvPr>
          <p:cNvSpPr>
            <a:spLocks noGrp="1"/>
          </p:cNvSpPr>
          <p:nvPr>
            <p:ph type="title"/>
          </p:nvPr>
        </p:nvSpPr>
        <p:spPr>
          <a:xfrm>
            <a:off x="1484312" y="395070"/>
            <a:ext cx="2812386" cy="755586"/>
          </a:xfrm>
        </p:spPr>
        <p:txBody>
          <a:bodyPr>
            <a:normAutofit/>
          </a:bodyPr>
          <a:lstStyle/>
          <a:p>
            <a:r>
              <a:rPr lang="en-US" sz="3200" dirty="0">
                <a:latin typeface="Arial Black" panose="020B0A04020102020204" pitchFamily="34" charset="0"/>
              </a:rPr>
              <a:t>Memorials</a:t>
            </a:r>
          </a:p>
        </p:txBody>
      </p:sp>
      <p:sp>
        <p:nvSpPr>
          <p:cNvPr id="5130" name="Content Placeholder 5129">
            <a:extLst>
              <a:ext uri="{FF2B5EF4-FFF2-40B4-BE49-F238E27FC236}">
                <a16:creationId xmlns:a16="http://schemas.microsoft.com/office/drawing/2014/main" id="{D5AC99E2-E426-4771-BFDB-B866246DD149}"/>
              </a:ext>
            </a:extLst>
          </p:cNvPr>
          <p:cNvSpPr>
            <a:spLocks noGrp="1"/>
          </p:cNvSpPr>
          <p:nvPr>
            <p:ph idx="1"/>
          </p:nvPr>
        </p:nvSpPr>
        <p:spPr>
          <a:xfrm>
            <a:off x="1368959" y="988781"/>
            <a:ext cx="3179556" cy="5231964"/>
          </a:xfrm>
        </p:spPr>
        <p:txBody>
          <a:bodyPr>
            <a:noAutofit/>
          </a:bodyPr>
          <a:lstStyle/>
          <a:p>
            <a:pPr marL="0" indent="0" algn="just">
              <a:buNone/>
            </a:pPr>
            <a:r>
              <a:rPr lang="en-US" sz="1800" dirty="0">
                <a:solidFill>
                  <a:srgbClr val="111111"/>
                </a:solidFill>
                <a:effectLst/>
                <a:latin typeface="Arial" panose="020B0604020202020204" pitchFamily="34" charset="0"/>
                <a:ea typeface="Calibri" panose="020F0502020204030204" pitchFamily="34" charset="0"/>
                <a:cs typeface="Arial" panose="020B0604020202020204" pitchFamily="34" charset="0"/>
              </a:rPr>
              <a:t>The first marker was not erected until </a:t>
            </a:r>
            <a:r>
              <a:rPr lang="en-US" sz="1800" b="1" dirty="0">
                <a:solidFill>
                  <a:srgbClr val="11111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2008</a:t>
            </a:r>
            <a:r>
              <a:rPr lang="en-US" sz="1800" dirty="0">
                <a:solidFill>
                  <a:srgbClr val="111111"/>
                </a:solidFill>
                <a:effectLst/>
                <a:latin typeface="Arial" panose="020B0604020202020204" pitchFamily="34" charset="0"/>
                <a:ea typeface="Calibri" panose="020F0502020204030204" pitchFamily="34" charset="0"/>
                <a:cs typeface="Arial" panose="020B0604020202020204" pitchFamily="34" charset="0"/>
              </a:rPr>
              <a:t> by West Virginia Archives &amp; History. The Marker is near Ansted, West Virginia, in Fayette County with </a:t>
            </a:r>
            <a:r>
              <a:rPr lang="en-US" sz="1800" dirty="0">
                <a:solidFill>
                  <a:srgbClr val="11111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no mention of the deaths. </a:t>
            </a:r>
            <a:r>
              <a:rPr lang="en-US" sz="1800" dirty="0">
                <a:solidFill>
                  <a:srgbClr val="111111"/>
                </a:solidFill>
                <a:effectLst/>
                <a:latin typeface="Arial" panose="020B0604020202020204" pitchFamily="34" charset="0"/>
                <a:ea typeface="Calibri" panose="020F0502020204030204" pitchFamily="34" charset="0"/>
                <a:cs typeface="Arial" panose="020B0604020202020204" pitchFamily="34" charset="0"/>
              </a:rPr>
              <a:t>In </a:t>
            </a:r>
            <a:r>
              <a:rPr lang="en-US" sz="1800" b="1" dirty="0">
                <a:solidFill>
                  <a:srgbClr val="11111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2009</a:t>
            </a:r>
            <a:r>
              <a:rPr lang="en-US" sz="1800" dirty="0">
                <a:solidFill>
                  <a:srgbClr val="111111"/>
                </a:solidFill>
                <a:effectLst/>
                <a:latin typeface="Arial" panose="020B0604020202020204" pitchFamily="34" charset="0"/>
                <a:ea typeface="Calibri" panose="020F0502020204030204" pitchFamily="34" charset="0"/>
                <a:cs typeface="Arial" panose="020B0604020202020204" pitchFamily="34" charset="0"/>
              </a:rPr>
              <a:t> a private group installed the memorial stone at the relocated cemetery. In </a:t>
            </a:r>
            <a:r>
              <a:rPr lang="en-US" sz="18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2011</a:t>
            </a:r>
            <a:r>
              <a:rPr lang="en-US" sz="1800" dirty="0">
                <a:solidFill>
                  <a:srgbClr val="111111"/>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rgbClr val="111111"/>
                </a:solidFill>
                <a:effectLst/>
                <a:latin typeface="Arial" panose="020B0604020202020204" pitchFamily="34" charset="0"/>
                <a:ea typeface="Calibri" panose="020F0502020204030204" pitchFamily="34" charset="0"/>
                <a:cs typeface="Arial" panose="020B0604020202020204" pitchFamily="34" charset="0"/>
              </a:rPr>
              <a:t>70</a:t>
            </a:r>
            <a:r>
              <a:rPr lang="en-US" sz="1800" dirty="0">
                <a:solidFill>
                  <a:srgbClr val="111111"/>
                </a:solidFill>
                <a:effectLst/>
                <a:latin typeface="Arial" panose="020B0604020202020204" pitchFamily="34" charset="0"/>
                <a:ea typeface="Calibri" panose="020F0502020204030204" pitchFamily="34" charset="0"/>
                <a:cs typeface="Arial" panose="020B0604020202020204" pitchFamily="34" charset="0"/>
              </a:rPr>
              <a:t> years after the event a marker was installed that mentioned the deaths.</a:t>
            </a:r>
            <a:r>
              <a:rPr lang="en-US" sz="1800" b="0" i="0" dirty="0">
                <a:solidFill>
                  <a:srgbClr val="474B4E"/>
                </a:solidFill>
                <a:effectLst/>
                <a:latin typeface="Arial" panose="020B0604020202020204" pitchFamily="34" charset="0"/>
                <a:cs typeface="Arial" panose="020B0604020202020204" pitchFamily="34" charset="0"/>
              </a:rPr>
              <a:t> </a:t>
            </a:r>
            <a:r>
              <a:rPr lang="en-US" sz="1800" b="0"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there has been no atonement for the Hawk’s Nest Tunnel disaster, </a:t>
            </a:r>
            <a:r>
              <a:rPr lang="en-US" sz="1800" b="0" i="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ninety</a:t>
            </a:r>
            <a:r>
              <a:rPr lang="en-US" sz="1800" b="0"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years later, it still </a:t>
            </a:r>
            <a:r>
              <a:rPr lang="en-US" b="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inflames</a:t>
            </a:r>
            <a:r>
              <a:rPr lang="en-US" b="0"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a:t>
            </a:r>
            <a:r>
              <a:rPr lang="en-US" b="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disrupts!</a:t>
            </a:r>
            <a:endParaRPr lang="en-US" sz="1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445DFAA-6DD4-4E06-BFF1-D37883B8DE9A}"/>
              </a:ext>
            </a:extLst>
          </p:cNvPr>
          <p:cNvSpPr>
            <a:spLocks noGrp="1"/>
          </p:cNvSpPr>
          <p:nvPr>
            <p:ph type="ftr" sz="quarter" idx="11"/>
          </p:nvPr>
        </p:nvSpPr>
        <p:spPr>
          <a:xfrm>
            <a:off x="2416636" y="6304442"/>
            <a:ext cx="7084177" cy="365125"/>
          </a:xfrm>
        </p:spPr>
        <p:txBody>
          <a:bodyPr>
            <a:normAutofit/>
          </a:bodyPr>
          <a:lstStyle/>
          <a:p>
            <a:pPr algn="ctr">
              <a:spcAft>
                <a:spcPts val="600"/>
              </a:spcAft>
            </a:pPr>
            <a:r>
              <a:rPr lang="en-US" dirty="0"/>
              <a:t>The Significance of Hawks Nest</a:t>
            </a:r>
          </a:p>
        </p:txBody>
      </p:sp>
      <p:sp>
        <p:nvSpPr>
          <p:cNvPr id="4" name="Date Placeholder 3">
            <a:extLst>
              <a:ext uri="{FF2B5EF4-FFF2-40B4-BE49-F238E27FC236}">
                <a16:creationId xmlns:a16="http://schemas.microsoft.com/office/drawing/2014/main" id="{97580F2F-6BEF-459E-9CD9-104BB940D881}"/>
              </a:ext>
            </a:extLst>
          </p:cNvPr>
          <p:cNvSpPr>
            <a:spLocks noGrp="1"/>
          </p:cNvSpPr>
          <p:nvPr>
            <p:ph type="dt" sz="half" idx="10"/>
          </p:nvPr>
        </p:nvSpPr>
        <p:spPr>
          <a:xfrm>
            <a:off x="10141029" y="6202872"/>
            <a:ext cx="1143000" cy="365125"/>
          </a:xfrm>
        </p:spPr>
        <p:txBody>
          <a:bodyPr>
            <a:normAutofit/>
          </a:bodyPr>
          <a:lstStyle/>
          <a:p>
            <a:pPr>
              <a:spcAft>
                <a:spcPts val="600"/>
              </a:spcAft>
            </a:pPr>
            <a:fld id="{D77DF73E-2322-4131-B34C-EA9CE0E4F3C2}" type="datetime1">
              <a:rPr lang="en-US" smtClean="0"/>
              <a:pPr>
                <a:spcAft>
                  <a:spcPts val="600"/>
                </a:spcAft>
              </a:pPr>
              <a:t>7/24/2024</a:t>
            </a:fld>
            <a:endParaRPr lang="en-US" dirty="0"/>
          </a:p>
        </p:txBody>
      </p:sp>
      <p:sp>
        <p:nvSpPr>
          <p:cNvPr id="6" name="Slide Number Placeholder 5">
            <a:extLst>
              <a:ext uri="{FF2B5EF4-FFF2-40B4-BE49-F238E27FC236}">
                <a16:creationId xmlns:a16="http://schemas.microsoft.com/office/drawing/2014/main" id="{120B1D68-995D-4DFE-A89A-6277AA6E53DB}"/>
              </a:ext>
            </a:extLst>
          </p:cNvPr>
          <p:cNvSpPr>
            <a:spLocks noGrp="1"/>
          </p:cNvSpPr>
          <p:nvPr>
            <p:ph type="sldNum" sz="quarter" idx="12"/>
          </p:nvPr>
        </p:nvSpPr>
        <p:spPr>
          <a:xfrm>
            <a:off x="213030" y="6182738"/>
            <a:ext cx="547978" cy="351361"/>
          </a:xfrm>
        </p:spPr>
        <p:txBody>
          <a:bodyPr>
            <a:normAutofit/>
          </a:bodyPr>
          <a:lstStyle/>
          <a:p>
            <a:pPr>
              <a:spcAft>
                <a:spcPts val="600"/>
              </a:spcAft>
            </a:pPr>
            <a:fld id="{1611759A-3031-4987-A84B-0E100645169D}" type="slidenum">
              <a:rPr lang="en-US" smtClean="0"/>
              <a:pPr>
                <a:spcAft>
                  <a:spcPts val="600"/>
                </a:spcAft>
              </a:pPr>
              <a:t>18</a:t>
            </a:fld>
            <a:endParaRPr lang="en-US" dirty="0"/>
          </a:p>
        </p:txBody>
      </p:sp>
      <p:sp>
        <p:nvSpPr>
          <p:cNvPr id="77" name="Rounded Rectangle 6">
            <a:extLst>
              <a:ext uri="{FF2B5EF4-FFF2-40B4-BE49-F238E27FC236}">
                <a16:creationId xmlns:a16="http://schemas.microsoft.com/office/drawing/2014/main" id="{3DD081B6-E91D-4020-890C-268AAB5CB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7552" y="648931"/>
            <a:ext cx="6917478"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F16CCF63-60F2-4763-B24A-A156D475CC53}"/>
              </a:ext>
            </a:extLst>
          </p:cNvPr>
          <p:cNvGrpSpPr/>
          <p:nvPr/>
        </p:nvGrpSpPr>
        <p:grpSpPr>
          <a:xfrm>
            <a:off x="4752474" y="1006085"/>
            <a:ext cx="6782556" cy="4843896"/>
            <a:chOff x="4752474" y="1006085"/>
            <a:chExt cx="6782556" cy="4843896"/>
          </a:xfrm>
        </p:grpSpPr>
        <p:pic>
          <p:nvPicPr>
            <p:cNvPr id="5126" name="Picture 6" descr="Hawk's Nest Tunnel Historical Marker">
              <a:extLst>
                <a:ext uri="{FF2B5EF4-FFF2-40B4-BE49-F238E27FC236}">
                  <a16:creationId xmlns:a16="http://schemas.microsoft.com/office/drawing/2014/main" id="{241504CD-92E4-4F92-981D-792293AB46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00" b="11009"/>
            <a:stretch/>
          </p:blipFill>
          <p:spPr bwMode="auto">
            <a:xfrm>
              <a:off x="8158154" y="3289159"/>
              <a:ext cx="3056838" cy="219149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11DBE261-13E2-488D-94CC-30E96BF9ABAE}"/>
                </a:ext>
              </a:extLst>
            </p:cNvPr>
            <p:cNvGrpSpPr/>
            <p:nvPr/>
          </p:nvGrpSpPr>
          <p:grpSpPr>
            <a:xfrm>
              <a:off x="8408710" y="3429000"/>
              <a:ext cx="2593273" cy="1989957"/>
              <a:chOff x="8408710" y="3429000"/>
              <a:chExt cx="2593273" cy="1989957"/>
            </a:xfrm>
          </p:grpSpPr>
          <p:sp>
            <p:nvSpPr>
              <p:cNvPr id="25" name="Rectangle: Rounded Corners 24">
                <a:extLst>
                  <a:ext uri="{FF2B5EF4-FFF2-40B4-BE49-F238E27FC236}">
                    <a16:creationId xmlns:a16="http://schemas.microsoft.com/office/drawing/2014/main" id="{7A41652D-44E6-41DF-B662-4AF6C3D732F4}"/>
                  </a:ext>
                </a:extLst>
              </p:cNvPr>
              <p:cNvSpPr/>
              <p:nvPr/>
            </p:nvSpPr>
            <p:spPr>
              <a:xfrm>
                <a:off x="8408710" y="3429000"/>
                <a:ext cx="2593273" cy="19899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998CFA56-0D33-4728-A821-1CDC9466EAF9}"/>
                  </a:ext>
                </a:extLst>
              </p:cNvPr>
              <p:cNvSpPr txBox="1"/>
              <p:nvPr/>
            </p:nvSpPr>
            <p:spPr>
              <a:xfrm rot="152718" flipH="1">
                <a:off x="8525744" y="5103335"/>
                <a:ext cx="2291593" cy="307777"/>
              </a:xfrm>
              <a:prstGeom prst="rect">
                <a:avLst/>
              </a:prstGeom>
              <a:solidFill>
                <a:schemeClr val="bg1"/>
              </a:solidFill>
              <a:ln w="19050">
                <a:solidFill>
                  <a:srgbClr val="FF0000"/>
                </a:solidFill>
              </a:ln>
            </p:spPr>
            <p:txBody>
              <a:bodyPr wrap="square" rtlCol="0">
                <a:spAutoFit/>
              </a:bodyPr>
              <a:lstStyle/>
              <a:p>
                <a:pPr algn="ctr"/>
                <a:r>
                  <a:rPr lang="en-US" sz="1400" b="1" dirty="0">
                    <a:latin typeface="Arial" panose="020B0604020202020204" pitchFamily="34" charset="0"/>
                    <a:cs typeface="Arial" panose="020B0604020202020204" pitchFamily="34" charset="0"/>
                  </a:rPr>
                  <a:t>2008</a:t>
                </a:r>
              </a:p>
            </p:txBody>
          </p:sp>
        </p:grpSp>
        <p:grpSp>
          <p:nvGrpSpPr>
            <p:cNvPr id="29" name="Group 28">
              <a:extLst>
                <a:ext uri="{FF2B5EF4-FFF2-40B4-BE49-F238E27FC236}">
                  <a16:creationId xmlns:a16="http://schemas.microsoft.com/office/drawing/2014/main" id="{04B6C3DD-4AEA-4B70-922B-567AD5DF5D3C}"/>
                </a:ext>
              </a:extLst>
            </p:cNvPr>
            <p:cNvGrpSpPr/>
            <p:nvPr/>
          </p:nvGrpSpPr>
          <p:grpSpPr>
            <a:xfrm>
              <a:off x="4752474" y="1006085"/>
              <a:ext cx="6782556" cy="4843896"/>
              <a:chOff x="4752474" y="1006085"/>
              <a:chExt cx="6782556" cy="4843896"/>
            </a:xfrm>
          </p:grpSpPr>
          <p:grpSp>
            <p:nvGrpSpPr>
              <p:cNvPr id="24" name="Group 23">
                <a:extLst>
                  <a:ext uri="{FF2B5EF4-FFF2-40B4-BE49-F238E27FC236}">
                    <a16:creationId xmlns:a16="http://schemas.microsoft.com/office/drawing/2014/main" id="{477A26ED-724A-4AA7-AC2A-22165179CAAC}"/>
                  </a:ext>
                </a:extLst>
              </p:cNvPr>
              <p:cNvGrpSpPr/>
              <p:nvPr/>
            </p:nvGrpSpPr>
            <p:grpSpPr>
              <a:xfrm>
                <a:off x="4752474" y="1006085"/>
                <a:ext cx="6782556" cy="4843896"/>
                <a:chOff x="4752474" y="1006085"/>
                <a:chExt cx="6782556" cy="4843896"/>
              </a:xfrm>
            </p:grpSpPr>
            <p:grpSp>
              <p:nvGrpSpPr>
                <p:cNvPr id="9" name="Group 8">
                  <a:extLst>
                    <a:ext uri="{FF2B5EF4-FFF2-40B4-BE49-F238E27FC236}">
                      <a16:creationId xmlns:a16="http://schemas.microsoft.com/office/drawing/2014/main" id="{604071EA-7534-471C-B84C-2DF7DDD7AA8F}"/>
                    </a:ext>
                  </a:extLst>
                </p:cNvPr>
                <p:cNvGrpSpPr/>
                <p:nvPr/>
              </p:nvGrpSpPr>
              <p:grpSpPr>
                <a:xfrm>
                  <a:off x="4752474" y="1006085"/>
                  <a:ext cx="6782556" cy="4843896"/>
                  <a:chOff x="4752474" y="1006085"/>
                  <a:chExt cx="6782556" cy="4843896"/>
                </a:xfrm>
              </p:grpSpPr>
              <p:grpSp>
                <p:nvGrpSpPr>
                  <p:cNvPr id="8" name="Group 7">
                    <a:extLst>
                      <a:ext uri="{FF2B5EF4-FFF2-40B4-BE49-F238E27FC236}">
                        <a16:creationId xmlns:a16="http://schemas.microsoft.com/office/drawing/2014/main" id="{C82D88EE-9C97-44B7-A07F-89C5F8A4D88E}"/>
                      </a:ext>
                    </a:extLst>
                  </p:cNvPr>
                  <p:cNvGrpSpPr/>
                  <p:nvPr/>
                </p:nvGrpSpPr>
                <p:grpSpPr>
                  <a:xfrm>
                    <a:off x="5000016" y="1006085"/>
                    <a:ext cx="6214975" cy="4431677"/>
                    <a:chOff x="5000016" y="1006085"/>
                    <a:chExt cx="6214975" cy="4431677"/>
                  </a:xfrm>
                </p:grpSpPr>
                <p:pic>
                  <p:nvPicPr>
                    <p:cNvPr id="5124" name="Picture 4" descr="Hawks Nest Tunnel disaster - Wikipedia">
                      <a:extLst>
                        <a:ext uri="{FF2B5EF4-FFF2-40B4-BE49-F238E27FC236}">
                          <a16:creationId xmlns:a16="http://schemas.microsoft.com/office/drawing/2014/main" id="{0ADAC9F1-F310-4F8D-B3FE-2440708ED5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3" r="8512" b="1"/>
                    <a:stretch/>
                  </p:blipFill>
                  <p:spPr bwMode="auto">
                    <a:xfrm>
                      <a:off x="5000016" y="1011614"/>
                      <a:ext cx="3026230" cy="442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2" name="Picture 2" descr="Hawks Nest Workers Memorial and Grave Site - Clio">
                      <a:extLst>
                        <a:ext uri="{FF2B5EF4-FFF2-40B4-BE49-F238E27FC236}">
                          <a16:creationId xmlns:a16="http://schemas.microsoft.com/office/drawing/2014/main" id="{5B50A588-A73B-40CB-94F1-D32DB4F9A7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15" r="-1" b="1295"/>
                    <a:stretch/>
                  </p:blipFill>
                  <p:spPr bwMode="auto">
                    <a:xfrm>
                      <a:off x="8188355" y="1006085"/>
                      <a:ext cx="3026636" cy="2133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3" name="TextBox 12">
                    <a:extLst>
                      <a:ext uri="{FF2B5EF4-FFF2-40B4-BE49-F238E27FC236}">
                        <a16:creationId xmlns:a16="http://schemas.microsoft.com/office/drawing/2014/main" id="{8CED92E5-701F-4B1A-B705-392F5226E06A}"/>
                      </a:ext>
                    </a:extLst>
                  </p:cNvPr>
                  <p:cNvSpPr txBox="1"/>
                  <p:nvPr/>
                </p:nvSpPr>
                <p:spPr>
                  <a:xfrm>
                    <a:off x="4752474" y="5480649"/>
                    <a:ext cx="6782556" cy="369332"/>
                  </a:xfrm>
                  <a:prstGeom prst="rect">
                    <a:avLst/>
                  </a:prstGeom>
                  <a:noFill/>
                </p:spPr>
                <p:txBody>
                  <a:bodyPr wrap="square">
                    <a:spAutoFit/>
                  </a:bodyPr>
                  <a:lstStyle/>
                  <a:p>
                    <a:pPr algn="just"/>
                    <a:r>
                      <a:rPr lang="en-US" dirty="0">
                        <a:solidFill>
                          <a:srgbClr val="333333"/>
                        </a:solidFill>
                        <a:latin typeface="Arial" panose="020B0604020202020204" pitchFamily="34" charset="0"/>
                        <a:cs typeface="Arial" panose="020B0604020202020204" pitchFamily="34" charset="0"/>
                      </a:rPr>
                      <a:t>9</a:t>
                    </a:r>
                    <a:r>
                      <a:rPr lang="en-US" b="0" i="0" dirty="0">
                        <a:solidFill>
                          <a:srgbClr val="333333"/>
                        </a:solidFill>
                        <a:effectLst/>
                        <a:latin typeface="Arial" panose="020B0604020202020204" pitchFamily="34" charset="0"/>
                        <a:cs typeface="Arial" panose="020B0604020202020204" pitchFamily="34" charset="0"/>
                      </a:rPr>
                      <a:t> decades on, West Virginia hasn’t recovered from Hawk’s Nest</a:t>
                    </a:r>
                    <a:endParaRPr lang="en-US" dirty="0">
                      <a:latin typeface="Arial" panose="020B0604020202020204" pitchFamily="34" charset="0"/>
                      <a:cs typeface="Arial" panose="020B0604020202020204" pitchFamily="34" charset="0"/>
                    </a:endParaRPr>
                  </a:p>
                </p:txBody>
              </p:sp>
            </p:grpSp>
            <p:cxnSp>
              <p:nvCxnSpPr>
                <p:cNvPr id="11" name="Connector: Elbow 10">
                  <a:extLst>
                    <a:ext uri="{FF2B5EF4-FFF2-40B4-BE49-F238E27FC236}">
                      <a16:creationId xmlns:a16="http://schemas.microsoft.com/office/drawing/2014/main" id="{4C027D05-FBA3-4888-AC33-D54C1997767A}"/>
                    </a:ext>
                  </a:extLst>
                </p:cNvPr>
                <p:cNvCxnSpPr>
                  <a:cxnSpLocks/>
                </p:cNvCxnSpPr>
                <p:nvPr/>
              </p:nvCxnSpPr>
              <p:spPr>
                <a:xfrm rot="10800000" flipV="1">
                  <a:off x="7540668" y="2386208"/>
                  <a:ext cx="2849674" cy="634240"/>
                </a:xfrm>
                <a:prstGeom prst="bentConnector3">
                  <a:avLst>
                    <a:gd name="adj1" fmla="val -120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0BD6F5CF-A4B4-4E98-9B06-C4C17D09DA49}"/>
                  </a:ext>
                </a:extLst>
              </p:cNvPr>
              <p:cNvSpPr txBox="1"/>
              <p:nvPr/>
            </p:nvSpPr>
            <p:spPr>
              <a:xfrm>
                <a:off x="8624170" y="1133609"/>
                <a:ext cx="2087026" cy="307777"/>
              </a:xfrm>
              <a:prstGeom prst="rect">
                <a:avLst/>
              </a:prstGeom>
              <a:solidFill>
                <a:schemeClr val="bg1"/>
              </a:solidFill>
              <a:ln w="15875">
                <a:solidFill>
                  <a:srgbClr val="FF0000"/>
                </a:solidFill>
              </a:ln>
            </p:spPr>
            <p:txBody>
              <a:bodyPr wrap="square" rtlCol="0">
                <a:spAutoFit/>
              </a:bodyPr>
              <a:lstStyle/>
              <a:p>
                <a:pPr algn="ctr"/>
                <a:r>
                  <a:rPr lang="en-US" sz="1400" b="1" dirty="0">
                    <a:latin typeface="Arial" panose="020B0604020202020204" pitchFamily="34" charset="0"/>
                    <a:cs typeface="Arial" panose="020B0604020202020204" pitchFamily="34" charset="0"/>
                  </a:rPr>
                  <a:t>2011</a:t>
                </a:r>
                <a:endParaRPr lang="en-US" b="1" dirty="0">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6A1E24F5-883A-4A89-A81F-F9335FE9548F}"/>
                </a:ext>
              </a:extLst>
            </p:cNvPr>
            <p:cNvSpPr txBox="1"/>
            <p:nvPr/>
          </p:nvSpPr>
          <p:spPr>
            <a:xfrm rot="21446090">
              <a:off x="5587984" y="3947819"/>
              <a:ext cx="1854111" cy="307777"/>
            </a:xfrm>
            <a:prstGeom prst="rect">
              <a:avLst/>
            </a:prstGeom>
            <a:solidFill>
              <a:schemeClr val="bg1"/>
            </a:solidFill>
            <a:ln w="15875">
              <a:solidFill>
                <a:srgbClr val="FF0000"/>
              </a:solidFill>
            </a:ln>
          </p:spPr>
          <p:txBody>
            <a:bodyPr wrap="square" rtlCol="0">
              <a:spAutoFit/>
            </a:bodyPr>
            <a:lstStyle/>
            <a:p>
              <a:pPr algn="ctr"/>
              <a:r>
                <a:rPr lang="en-US" sz="1400" b="1" dirty="0">
                  <a:latin typeface="Arial" panose="020B0604020202020204" pitchFamily="34" charset="0"/>
                  <a:cs typeface="Arial" panose="020B0604020202020204" pitchFamily="34" charset="0"/>
                </a:rPr>
                <a:t>2009</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5411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F684-A01B-4888-B5FA-F4A245EB0399}"/>
              </a:ext>
            </a:extLst>
          </p:cNvPr>
          <p:cNvSpPr>
            <a:spLocks noGrp="1"/>
          </p:cNvSpPr>
          <p:nvPr>
            <p:ph type="title"/>
          </p:nvPr>
        </p:nvSpPr>
        <p:spPr>
          <a:xfrm>
            <a:off x="1615736" y="71121"/>
            <a:ext cx="10576264" cy="885224"/>
          </a:xfrm>
        </p:spPr>
        <p:txBody>
          <a:bodyPr>
            <a:normAutofit/>
          </a:bodyPr>
          <a:lstStyle/>
          <a:p>
            <a:r>
              <a:rPr lang="en-US" sz="4400" dirty="0">
                <a:latin typeface="Arial Black" panose="020B0A04020102020204" pitchFamily="34" charset="0"/>
              </a:rPr>
              <a:t>In Conclusion</a:t>
            </a:r>
          </a:p>
        </p:txBody>
      </p:sp>
      <p:sp>
        <p:nvSpPr>
          <p:cNvPr id="3" name="Content Placeholder 2">
            <a:extLst>
              <a:ext uri="{FF2B5EF4-FFF2-40B4-BE49-F238E27FC236}">
                <a16:creationId xmlns:a16="http://schemas.microsoft.com/office/drawing/2014/main" id="{07366D02-2C31-48E6-BA0B-6FB0B5E303FF}"/>
              </a:ext>
            </a:extLst>
          </p:cNvPr>
          <p:cNvSpPr>
            <a:spLocks noGrp="1"/>
          </p:cNvSpPr>
          <p:nvPr>
            <p:ph idx="1"/>
          </p:nvPr>
        </p:nvSpPr>
        <p:spPr>
          <a:xfrm>
            <a:off x="1310935" y="728408"/>
            <a:ext cx="10723295" cy="5546558"/>
          </a:xfrm>
        </p:spPr>
        <p:txBody>
          <a:bodyPr>
            <a:noAutofit/>
          </a:bodyPr>
          <a:lstStyle/>
          <a:p>
            <a:pPr algn="just"/>
            <a:r>
              <a:rPr lang="en-US" sz="1600" b="0" i="0" dirty="0">
                <a:solidFill>
                  <a:srgbClr val="292929"/>
                </a:solidFill>
                <a:effectLst/>
                <a:latin typeface="Arial" panose="020B0604020202020204" pitchFamily="34" charset="0"/>
                <a:cs typeface="Arial" panose="020B0604020202020204" pitchFamily="34" charset="0"/>
              </a:rPr>
              <a:t>We, as </a:t>
            </a:r>
            <a:r>
              <a:rPr lang="en-US" sz="1600" b="0" i="1" dirty="0">
                <a:solidFill>
                  <a:srgbClr val="292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Americans</a:t>
            </a:r>
            <a:r>
              <a:rPr lang="en-US" sz="1600" b="0" i="0" dirty="0">
                <a:solidFill>
                  <a:srgbClr val="292929"/>
                </a:solidFill>
                <a:effectLst/>
                <a:latin typeface="Arial" panose="020B0604020202020204" pitchFamily="34" charset="0"/>
                <a:cs typeface="Arial" panose="020B0604020202020204" pitchFamily="34" charset="0"/>
              </a:rPr>
              <a:t>, have always prided ourselves in our industriousness </a:t>
            </a:r>
            <a:r>
              <a:rPr lang="en-US" sz="1600" dirty="0">
                <a:solidFill>
                  <a:srgbClr val="292929"/>
                </a:solidFill>
                <a:latin typeface="Arial" panose="020B0604020202020204" pitchFamily="34" charset="0"/>
                <a:cs typeface="Arial" panose="020B0604020202020204" pitchFamily="34" charset="0"/>
              </a:rPr>
              <a:t>&amp;</a:t>
            </a:r>
            <a:r>
              <a:rPr lang="en-US" sz="1600" b="0" i="0" dirty="0">
                <a:solidFill>
                  <a:srgbClr val="292929"/>
                </a:solidFill>
                <a:effectLst/>
                <a:latin typeface="Arial" panose="020B0604020202020204" pitchFamily="34" charset="0"/>
                <a:cs typeface="Arial" panose="020B0604020202020204" pitchFamily="34" charset="0"/>
              </a:rPr>
              <a:t> innovation. However, there comes a time when society must decide what it is we value. </a:t>
            </a:r>
            <a:r>
              <a:rPr lang="en-US" sz="1600" b="0" i="0" dirty="0">
                <a:solidFill>
                  <a:srgbClr val="292929"/>
                </a:solidFill>
                <a:effectLst/>
                <a:highlight>
                  <a:srgbClr val="FFFF00"/>
                </a:highlight>
                <a:latin typeface="Arial" panose="020B0604020202020204" pitchFamily="34" charset="0"/>
                <a:cs typeface="Arial" panose="020B0604020202020204" pitchFamily="34" charset="0"/>
              </a:rPr>
              <a:t>The lack of advocacy for victims of the Hawk’s Nest Tunnel tragedy is an excellent illustration of how structural &amp; social determinants of a society influence health outcomes.</a:t>
            </a:r>
          </a:p>
          <a:p>
            <a:pPr algn="just"/>
            <a:r>
              <a:rPr lang="en-US" sz="1600" dirty="0">
                <a:effectLst/>
                <a:latin typeface="Arial" panose="020B0604020202020204" pitchFamily="34" charset="0"/>
                <a:ea typeface="Calibri" panose="020F0502020204030204" pitchFamily="34" charset="0"/>
                <a:cs typeface="Arial" panose="020B0604020202020204" pitchFamily="34" charset="0"/>
              </a:rPr>
              <a:t>President Roose</a:t>
            </a:r>
            <a:r>
              <a:rPr lang="en-US" sz="1600" dirty="0">
                <a:solidFill>
                  <a:srgbClr val="111111"/>
                </a:solidFill>
                <a:effectLst/>
                <a:latin typeface="Arial" panose="020B0604020202020204" pitchFamily="34" charset="0"/>
                <a:ea typeface="Calibri" panose="020F0502020204030204" pitchFamily="34" charset="0"/>
                <a:cs typeface="Arial" panose="020B0604020202020204" pitchFamily="34" charset="0"/>
              </a:rPr>
              <a:t>velt’s labor secretary, </a:t>
            </a:r>
            <a:r>
              <a:rPr lang="en-US" sz="18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Frances Perkins</a:t>
            </a:r>
            <a:r>
              <a:rPr lang="en-US" sz="1600" dirty="0">
                <a:solidFill>
                  <a:srgbClr val="111111"/>
                </a:solidFill>
                <a:effectLst/>
                <a:latin typeface="Arial" panose="020B0604020202020204" pitchFamily="34" charset="0"/>
                <a:ea typeface="Calibri" panose="020F0502020204030204" pitchFamily="34" charset="0"/>
                <a:cs typeface="Arial" panose="020B0604020202020204" pitchFamily="34" charset="0"/>
              </a:rPr>
              <a:t>, declared “war” on silicosis in </a:t>
            </a:r>
            <a:r>
              <a:rPr lang="en-US" sz="1600" b="1" dirty="0">
                <a:solidFill>
                  <a:srgbClr val="111111"/>
                </a:solidFill>
                <a:effectLst/>
                <a:latin typeface="Arial" panose="020B0604020202020204" pitchFamily="34" charset="0"/>
                <a:ea typeface="Calibri" panose="020F0502020204030204" pitchFamily="34" charset="0"/>
                <a:cs typeface="Arial" panose="020B0604020202020204" pitchFamily="34" charset="0"/>
              </a:rPr>
              <a:t>1936</a:t>
            </a:r>
            <a:r>
              <a:rPr lang="en-US" sz="1600" dirty="0">
                <a:solidFill>
                  <a:srgbClr val="111111"/>
                </a:solidFill>
                <a:effectLst/>
                <a:latin typeface="Arial" panose="020B0604020202020204" pitchFamily="34" charset="0"/>
                <a:ea typeface="Calibri" panose="020F0502020204030204" pitchFamily="34" charset="0"/>
                <a:cs typeface="Arial" panose="020B0604020202020204" pitchFamily="34" charset="0"/>
              </a:rPr>
              <a:t> in response to the Hawk’s Nest disaster. </a:t>
            </a:r>
            <a:endParaRPr lang="en-US" sz="1600" b="0" i="0" dirty="0">
              <a:solidFill>
                <a:srgbClr val="333333"/>
              </a:solidFill>
              <a:effectLst/>
              <a:latin typeface="Arial" panose="020B0604020202020204" pitchFamily="34" charset="0"/>
              <a:cs typeface="Arial" panose="020B0604020202020204" pitchFamily="34" charset="0"/>
            </a:endParaRPr>
          </a:p>
          <a:p>
            <a:pPr algn="just"/>
            <a:r>
              <a:rPr lang="en-US" sz="1600" b="0" i="0" dirty="0">
                <a:solidFill>
                  <a:srgbClr val="333333"/>
                </a:solidFill>
                <a:effectLst/>
                <a:latin typeface="Arial" panose="020B0604020202020204" pitchFamily="34" charset="0"/>
                <a:cs typeface="Arial" panose="020B0604020202020204" pitchFamily="34" charset="0"/>
              </a:rPr>
              <a:t>The </a:t>
            </a:r>
            <a:r>
              <a:rPr lang="en-US" sz="1600" b="0" i="0" dirty="0">
                <a:solidFill>
                  <a:srgbClr val="000000"/>
                </a:solidFill>
                <a:effectLst/>
                <a:latin typeface="Arial" panose="020B0604020202020204" pitchFamily="34" charset="0"/>
                <a:cs typeface="Arial" panose="020B0604020202020204" pitchFamily="34" charset="0"/>
              </a:rPr>
              <a:t>February 26, 1936, </a:t>
            </a:r>
            <a:r>
              <a:rPr lang="en-US" sz="1600" b="0" i="0" dirty="0">
                <a:solidFill>
                  <a:srgbClr val="333333"/>
                </a:solidFill>
                <a:effectLst/>
                <a:latin typeface="Arial" panose="020B0604020202020204" pitchFamily="34" charset="0"/>
                <a:cs typeface="Arial" panose="020B0604020202020204" pitchFamily="34" charset="0"/>
              </a:rPr>
              <a:t>Blues song “</a:t>
            </a:r>
            <a:r>
              <a:rPr lang="en-US" sz="1600" b="0" i="0" u="sng"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Silicosis is Killin’ Me </a:t>
            </a:r>
            <a:r>
              <a:rPr lang="en-US" sz="1600" b="0" i="0" dirty="0">
                <a:solidFill>
                  <a:srgbClr val="333333"/>
                </a:solidFill>
                <a:effectLst/>
                <a:latin typeface="Arial" panose="020B0604020202020204" pitchFamily="34" charset="0"/>
                <a:cs typeface="Arial" panose="020B0604020202020204" pitchFamily="34" charset="0"/>
              </a:rPr>
              <a:t>by Josh White was heard by President Roosevelt. Later in 1936, he used his position to help pass the </a:t>
            </a:r>
            <a:r>
              <a:rPr lang="en-US" sz="1600" b="1" i="0" dirty="0">
                <a:solidFill>
                  <a:srgbClr val="333333"/>
                </a:solidFill>
                <a:effectLst/>
                <a:latin typeface="Arial" panose="020B0604020202020204" pitchFamily="34" charset="0"/>
                <a:cs typeface="Arial" panose="020B0604020202020204" pitchFamily="34" charset="0"/>
              </a:rPr>
              <a:t>Walsh-Healy Act </a:t>
            </a:r>
            <a:r>
              <a:rPr lang="en-US" sz="1600" b="0" i="0" dirty="0">
                <a:solidFill>
                  <a:srgbClr val="333333"/>
                </a:solidFill>
                <a:effectLst/>
                <a:latin typeface="Arial" panose="020B0604020202020204" pitchFamily="34" charset="0"/>
                <a:cs typeface="Arial" panose="020B0604020202020204" pitchFamily="34" charset="0"/>
              </a:rPr>
              <a:t>that required companies doing business with the government to maintain safe &amp; healthful working conditions. Walsh-Healy was the forerunner of OSHA. </a:t>
            </a:r>
            <a:r>
              <a:rPr lang="en-US" sz="1200" b="1" i="0" u="none" strike="noStrike" dirty="0">
                <a:solidFill>
                  <a:srgbClr val="70757A"/>
                </a:solidFill>
                <a:effectLst/>
                <a:latin typeface="Roboto" panose="02000000000000000000" pitchFamily="2" charset="0"/>
                <a:hlinkClick r:id="rId3"/>
              </a:rPr>
              <a:t>https://m.youtube.com/watch?v=_BeK6K_m4WA</a:t>
            </a:r>
            <a:endParaRPr lang="en-US" sz="1600" b="0" i="0" dirty="0">
              <a:solidFill>
                <a:srgbClr val="333333"/>
              </a:solidFill>
              <a:effectLst/>
              <a:latin typeface="Arial" panose="020B0604020202020204" pitchFamily="34" charset="0"/>
              <a:cs typeface="Arial" panose="020B0604020202020204" pitchFamily="34" charset="0"/>
            </a:endParaRPr>
          </a:p>
          <a:p>
            <a:pPr algn="just"/>
            <a:r>
              <a:rPr lang="en-US" sz="1600" dirty="0">
                <a:solidFill>
                  <a:srgbClr val="000000"/>
                </a:solidFill>
                <a:effectLst/>
                <a:latin typeface="Arial" panose="020B0604020202020204" pitchFamily="34" charset="0"/>
                <a:ea typeface="Calibri" panose="020F0502020204030204" pitchFamily="34" charset="0"/>
              </a:rPr>
              <a:t>In</a:t>
            </a:r>
            <a:r>
              <a:rPr lang="en-US" sz="1600" i="1" dirty="0">
                <a:solidFill>
                  <a:srgbClr val="000000"/>
                </a:solidFill>
                <a:effectLst/>
                <a:latin typeface="Arial" panose="020B0604020202020204" pitchFamily="34" charset="0"/>
                <a:ea typeface="Calibri" panose="020F0502020204030204" pitchFamily="34" charset="0"/>
              </a:rPr>
              <a:t> </a:t>
            </a:r>
            <a:r>
              <a:rPr lang="en-US" sz="1600" b="1" dirty="0">
                <a:solidFill>
                  <a:srgbClr val="000000"/>
                </a:solidFill>
                <a:effectLst/>
                <a:latin typeface="Arial" panose="020B0604020202020204" pitchFamily="34" charset="0"/>
                <a:ea typeface="Calibri" panose="020F0502020204030204" pitchFamily="34" charset="0"/>
              </a:rPr>
              <a:t>1938</a:t>
            </a:r>
            <a:r>
              <a:rPr lang="en-US" sz="1600" dirty="0">
                <a:solidFill>
                  <a:srgbClr val="000000"/>
                </a:solidFill>
                <a:effectLst/>
                <a:latin typeface="Arial" panose="020B0604020202020204" pitchFamily="34" charset="0"/>
                <a:ea typeface="Calibri" panose="020F0502020204030204" pitchFamily="34" charset="0"/>
              </a:rPr>
              <a:t> </a:t>
            </a:r>
            <a:r>
              <a:rPr lang="en-US" sz="1600" b="1" dirty="0">
                <a:solidFill>
                  <a:srgbClr val="7030A0"/>
                </a:solidFill>
                <a:effectLst/>
                <a:latin typeface="Arial" panose="020B0604020202020204" pitchFamily="34" charset="0"/>
                <a:ea typeface="Calibri" panose="020F0502020204030204" pitchFamily="34" charset="0"/>
              </a:rPr>
              <a:t>Muriel Rukeyser</a:t>
            </a:r>
            <a:r>
              <a:rPr lang="en-US" sz="1600" dirty="0">
                <a:solidFill>
                  <a:srgbClr val="000000"/>
                </a:solidFill>
                <a:effectLst/>
                <a:latin typeface="Arial" panose="020B0604020202020204" pitchFamily="34" charset="0"/>
                <a:ea typeface="Calibri" panose="020F0502020204030204" pitchFamily="34" charset="0"/>
              </a:rPr>
              <a:t>, wrote </a:t>
            </a:r>
            <a:r>
              <a:rPr lang="en-US" sz="1600"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Book of the Dead, </a:t>
            </a:r>
            <a:r>
              <a:rPr lang="en-US" sz="1600" dirty="0">
                <a:solidFill>
                  <a:srgbClr val="000000"/>
                </a:solidFill>
                <a:effectLst/>
                <a:latin typeface="Arial" panose="020B0604020202020204" pitchFamily="34" charset="0"/>
                <a:ea typeface="Calibri" panose="020F0502020204030204" pitchFamily="34" charset="0"/>
              </a:rPr>
              <a:t>poems of </a:t>
            </a:r>
            <a:r>
              <a:rPr lang="en-US" sz="1600" dirty="0">
                <a:solidFill>
                  <a:srgbClr val="000000"/>
                </a:solidFill>
                <a:latin typeface="Arial" panose="020B0604020202020204" pitchFamily="34" charset="0"/>
                <a:ea typeface="Calibri" panose="020F0502020204030204" pitchFamily="34" charset="0"/>
              </a:rPr>
              <a:t>her impressions after a visit to Hawks Nest.</a:t>
            </a:r>
            <a:endParaRPr lang="en-US" sz="1600" b="0" i="0" dirty="0">
              <a:solidFill>
                <a:srgbClr val="333333"/>
              </a:solidFill>
              <a:effectLst/>
              <a:latin typeface="Arial" panose="020B0604020202020204" pitchFamily="34" charset="0"/>
              <a:cs typeface="Arial" panose="020B0604020202020204" pitchFamily="34" charset="0"/>
            </a:endParaRPr>
          </a:p>
          <a:p>
            <a:pPr algn="just"/>
            <a:r>
              <a:rPr lang="en-US" sz="1600" b="0" i="0" dirty="0">
                <a:solidFill>
                  <a:srgbClr val="292929"/>
                </a:solidFill>
                <a:effectLst/>
                <a:latin typeface="Arial" panose="020B0604020202020204" pitchFamily="34" charset="0"/>
                <a:cs typeface="Arial" panose="020B0604020202020204" pitchFamily="34" charset="0"/>
              </a:rPr>
              <a:t>Today, Silicosis has been designated as an occupational disease with compensation for workers. However, tunnel workers at Hawk’s Nest were not protected by the laws established </a:t>
            </a:r>
            <a:r>
              <a:rPr lang="en-US" sz="1600" b="1" i="1" dirty="0">
                <a:solidFill>
                  <a:srgbClr val="292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 years later </a:t>
            </a:r>
            <a:r>
              <a:rPr lang="en-US" sz="1600" b="0" i="0" dirty="0">
                <a:solidFill>
                  <a:srgbClr val="292929"/>
                </a:solidFill>
                <a:effectLst/>
                <a:latin typeface="Arial" panose="020B0604020202020204" pitchFamily="34" charset="0"/>
                <a:cs typeface="Arial" panose="020B0604020202020204" pitchFamily="34" charset="0"/>
              </a:rPr>
              <a:t>by OSHA and MSHA, the acceptable limit now for GI for silica dust exposure, as allotted by OSHA in 2017, is </a:t>
            </a:r>
            <a:r>
              <a:rPr lang="en-US" sz="1600" b="1" i="0" dirty="0">
                <a:solidFill>
                  <a:srgbClr val="292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a:t>
            </a:r>
            <a:r>
              <a:rPr lang="en-US" sz="1600" b="0" i="0" dirty="0">
                <a:solidFill>
                  <a:srgbClr val="292929"/>
                </a:solidFill>
                <a:effectLst/>
                <a:latin typeface="Arial" panose="020B0604020202020204" pitchFamily="34" charset="0"/>
                <a:cs typeface="Arial" panose="020B0604020202020204" pitchFamily="34" charset="0"/>
              </a:rPr>
              <a:t> micrometers/m³ for an </a:t>
            </a:r>
            <a:r>
              <a:rPr lang="en-US" sz="1600" b="0" i="0" u="sng" dirty="0">
                <a:solidFill>
                  <a:srgbClr val="292929"/>
                </a:solidFill>
                <a:effectLst/>
                <a:latin typeface="Arial" panose="020B0604020202020204" pitchFamily="34" charset="0"/>
                <a:cs typeface="Arial" panose="020B0604020202020204" pitchFamily="34" charset="0"/>
              </a:rPr>
              <a:t>eight-hour</a:t>
            </a:r>
            <a:r>
              <a:rPr lang="en-US" sz="1600" b="0" i="0" dirty="0">
                <a:solidFill>
                  <a:srgbClr val="292929"/>
                </a:solidFill>
                <a:effectLst/>
                <a:latin typeface="Arial" panose="020B0604020202020204" pitchFamily="34" charset="0"/>
                <a:cs typeface="Arial" panose="020B0604020202020204" pitchFamily="34" charset="0"/>
              </a:rPr>
              <a:t> period which is significantly lower than the standard set in 1971 at the onset of OSHA of </a:t>
            </a:r>
            <a:r>
              <a:rPr lang="en-US" sz="1600" b="1" i="0" dirty="0">
                <a:solidFill>
                  <a:srgbClr val="292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250</a:t>
            </a:r>
            <a:r>
              <a:rPr lang="en-US" sz="1600" b="0" i="0" dirty="0">
                <a:solidFill>
                  <a:srgbClr val="292929"/>
                </a:solidFill>
                <a:effectLst/>
                <a:latin typeface="Arial" panose="020B0604020202020204" pitchFamily="34" charset="0"/>
                <a:cs typeface="Arial" panose="020B0604020202020204" pitchFamily="34" charset="0"/>
              </a:rPr>
              <a:t> mm/m³ for eight hours.   Construction is </a:t>
            </a:r>
            <a:r>
              <a:rPr lang="en-US" sz="1600" b="1" i="0" dirty="0">
                <a:solidFill>
                  <a:srgbClr val="292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r>
              <a:rPr lang="en-US" sz="1600" b="0" i="0" dirty="0">
                <a:solidFill>
                  <a:srgbClr val="292929"/>
                </a:solidFill>
                <a:effectLst/>
                <a:latin typeface="Arial" panose="020B0604020202020204" pitchFamily="34" charset="0"/>
                <a:cs typeface="Arial" panose="020B0604020202020204" pitchFamily="34" charset="0"/>
              </a:rPr>
              <a:t> mm/m³.</a:t>
            </a:r>
          </a:p>
          <a:p>
            <a:pPr algn="just"/>
            <a:r>
              <a:rPr lang="en-US" sz="1600" b="0" i="1"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live in a six-degrees-of-separation world</a:t>
            </a:r>
            <a:r>
              <a:rPr lang="en-US" sz="1600" b="0" i="0" dirty="0">
                <a:solidFill>
                  <a:srgbClr val="333333"/>
                </a:solidFill>
                <a:effectLst/>
                <a:latin typeface="Arial" panose="020B0604020202020204" pitchFamily="34" charset="0"/>
                <a:cs typeface="Arial" panose="020B0604020202020204" pitchFamily="34" charset="0"/>
              </a:rPr>
              <a:t>. The six-degree separation theory holds that upon a keen evaluation, all people and events are closely related. The way that blues music impacted EHS history is but one example</a:t>
            </a:r>
            <a:r>
              <a:rPr lang="en-US" sz="1800" b="0" i="0" dirty="0">
                <a:solidFill>
                  <a:srgbClr val="333333"/>
                </a:solidFill>
                <a:effectLst/>
                <a:latin typeface="Arial" panose="020B0604020202020204" pitchFamily="34" charset="0"/>
                <a:cs typeface="Arial" panose="020B0604020202020204" pitchFamily="34" charset="0"/>
              </a:rPr>
              <a:t>.   </a:t>
            </a:r>
            <a:r>
              <a:rPr lang="en-US" sz="1800" b="1" i="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are you related or affected by this Travesty?  </a:t>
            </a:r>
            <a:r>
              <a:rPr lang="en-US" sz="2000" b="1"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Can it happen again?</a:t>
            </a:r>
            <a:endParaRPr lang="en-US" sz="1600" b="1"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B21BD6A-918F-48A4-96B6-5FD790289989}"/>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0724B774-73CE-4025-83A5-5D4169E97454}"/>
              </a:ext>
            </a:extLst>
          </p:cNvPr>
          <p:cNvSpPr>
            <a:spLocks noGrp="1"/>
          </p:cNvSpPr>
          <p:nvPr>
            <p:ph type="ftr" sz="quarter" idx="11"/>
          </p:nvPr>
        </p:nvSpPr>
        <p:spPr>
          <a:xfrm>
            <a:off x="2534100" y="6397461"/>
            <a:ext cx="7084177" cy="365125"/>
          </a:xfrm>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14403F85-AF29-4C4A-BC83-39E84416B1FE}"/>
              </a:ext>
            </a:extLst>
          </p:cNvPr>
          <p:cNvSpPr>
            <a:spLocks noGrp="1"/>
          </p:cNvSpPr>
          <p:nvPr>
            <p:ph type="sldNum" sz="quarter" idx="12"/>
          </p:nvPr>
        </p:nvSpPr>
        <p:spPr/>
        <p:txBody>
          <a:bodyPr/>
          <a:lstStyle/>
          <a:p>
            <a:fld id="{1611759A-3031-4987-A84B-0E100645169D}" type="slidenum">
              <a:rPr lang="en-US" smtClean="0"/>
              <a:pPr/>
              <a:t>19</a:t>
            </a:fld>
            <a:endParaRPr lang="en-US" dirty="0"/>
          </a:p>
        </p:txBody>
      </p:sp>
    </p:spTree>
    <p:extLst>
      <p:ext uri="{BB962C8B-B14F-4D97-AF65-F5344CB8AC3E}">
        <p14:creationId xmlns:p14="http://schemas.microsoft.com/office/powerpoint/2010/main" val="371597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102" name="Rectangle 70">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03" name="Group 72">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74"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04" name="Group 76">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78"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79"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80"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81"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2"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83"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AF6D72AE-2196-4561-8A8C-3FB595D04CC0}"/>
              </a:ext>
            </a:extLst>
          </p:cNvPr>
          <p:cNvSpPr>
            <a:spLocks noGrp="1"/>
          </p:cNvSpPr>
          <p:nvPr>
            <p:ph type="title"/>
          </p:nvPr>
        </p:nvSpPr>
        <p:spPr>
          <a:xfrm>
            <a:off x="3232533" y="8171"/>
            <a:ext cx="8980629" cy="1100386"/>
          </a:xfrm>
        </p:spPr>
        <p:txBody>
          <a:bodyPr>
            <a:normAutofit/>
          </a:bodyPr>
          <a:lstStyle/>
          <a:p>
            <a:pPr algn="l"/>
            <a:r>
              <a:rPr lang="en-US" dirty="0">
                <a:latin typeface="Arial Black" panose="020B0A04020102020204" pitchFamily="34" charset="0"/>
              </a:rPr>
              <a:t>Why is this Incident Important?</a:t>
            </a:r>
          </a:p>
        </p:txBody>
      </p:sp>
      <p:pic>
        <p:nvPicPr>
          <p:cNvPr id="4098" name="Picture 2" descr="Hawks Nest Tunnel disaster | Mapio.net">
            <a:extLst>
              <a:ext uri="{FF2B5EF4-FFF2-40B4-BE49-F238E27FC236}">
                <a16:creationId xmlns:a16="http://schemas.microsoft.com/office/drawing/2014/main" id="{66DCC557-68B3-48BF-81DC-9AE17C97F9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55" r="14647" b="-1"/>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84CEAC2-2EAF-4291-B5F2-924F7BD85E0A}"/>
              </a:ext>
            </a:extLst>
          </p:cNvPr>
          <p:cNvSpPr>
            <a:spLocks noGrp="1"/>
          </p:cNvSpPr>
          <p:nvPr>
            <p:ph type="ftr" sz="quarter" idx="11"/>
          </p:nvPr>
        </p:nvSpPr>
        <p:spPr>
          <a:xfrm>
            <a:off x="4238625" y="6336098"/>
            <a:ext cx="5286375" cy="365125"/>
          </a:xfrm>
        </p:spPr>
        <p:txBody>
          <a:bodyPr>
            <a:normAutofit/>
          </a:bodyPr>
          <a:lstStyle/>
          <a:p>
            <a:pPr>
              <a:spcAft>
                <a:spcPts val="600"/>
              </a:spcAft>
            </a:pPr>
            <a:r>
              <a:rPr lang="en-US" b="1" dirty="0">
                <a:latin typeface="Arial" panose="020B0604020202020204" pitchFamily="34" charset="0"/>
                <a:cs typeface="Arial" panose="020B0604020202020204" pitchFamily="34" charset="0"/>
              </a:rPr>
              <a:t>The Significance of Hawks Nest</a:t>
            </a:r>
          </a:p>
        </p:txBody>
      </p:sp>
      <p:sp>
        <p:nvSpPr>
          <p:cNvPr id="4" name="Date Placeholder 3">
            <a:extLst>
              <a:ext uri="{FF2B5EF4-FFF2-40B4-BE49-F238E27FC236}">
                <a16:creationId xmlns:a16="http://schemas.microsoft.com/office/drawing/2014/main" id="{4573AB82-3DCE-4892-93F2-FFCD869F14B9}"/>
              </a:ext>
            </a:extLst>
          </p:cNvPr>
          <p:cNvSpPr>
            <a:spLocks noGrp="1"/>
          </p:cNvSpPr>
          <p:nvPr>
            <p:ph type="dt" sz="half" idx="10"/>
          </p:nvPr>
        </p:nvSpPr>
        <p:spPr>
          <a:xfrm>
            <a:off x="10502677" y="6308841"/>
            <a:ext cx="1143000" cy="365125"/>
          </a:xfrm>
        </p:spPr>
        <p:txBody>
          <a:bodyPr>
            <a:normAutofit/>
          </a:bodyPr>
          <a:lstStyle/>
          <a:p>
            <a:pPr>
              <a:spcAft>
                <a:spcPts val="600"/>
              </a:spcAft>
            </a:pPr>
            <a:fld id="{6F6FF8F3-3BA0-4DE2-B52C-A0800E78E616}" type="datetime1">
              <a:rPr lang="en-US" smtClean="0">
                <a:latin typeface="Arial" panose="020B0604020202020204" pitchFamily="34" charset="0"/>
                <a:cs typeface="Arial" panose="020B0604020202020204" pitchFamily="34" charset="0"/>
              </a:rPr>
              <a:pPr>
                <a:spcAft>
                  <a:spcPts val="600"/>
                </a:spcAft>
              </a:pPr>
              <a:t>7/24/2024</a:t>
            </a:fld>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5B50DFB6-70B1-49E9-8CE2-A2646DC549FD}"/>
              </a:ext>
            </a:extLst>
          </p:cNvPr>
          <p:cNvSpPr>
            <a:spLocks noGrp="1"/>
          </p:cNvSpPr>
          <p:nvPr>
            <p:ph type="sldNum" sz="quarter" idx="12"/>
          </p:nvPr>
        </p:nvSpPr>
        <p:spPr>
          <a:xfrm>
            <a:off x="420814" y="6345967"/>
            <a:ext cx="551167" cy="365125"/>
          </a:xfrm>
        </p:spPr>
        <p:txBody>
          <a:bodyPr>
            <a:normAutofit lnSpcReduction="10000"/>
          </a:bodyPr>
          <a:lstStyle/>
          <a:p>
            <a:pPr>
              <a:spcAft>
                <a:spcPts val="600"/>
              </a:spcAft>
            </a:pPr>
            <a:fld id="{1611759A-3031-4987-A84B-0E100645169D}" type="slidenum">
              <a:rPr lang="en-US" sz="1800" smtClean="0">
                <a:solidFill>
                  <a:schemeClr val="bg1"/>
                </a:solidFill>
              </a:rPr>
              <a:pPr>
                <a:spcAft>
                  <a:spcPts val="600"/>
                </a:spcAft>
              </a:pPr>
              <a:t>2</a:t>
            </a:fld>
            <a:endParaRPr lang="en-US" sz="1800" dirty="0">
              <a:solidFill>
                <a:schemeClr val="bg1"/>
              </a:solidFill>
            </a:endParaRPr>
          </a:p>
        </p:txBody>
      </p:sp>
      <p:sp>
        <p:nvSpPr>
          <p:cNvPr id="9" name="Rectangle: Rounded Corners 8">
            <a:extLst>
              <a:ext uri="{FF2B5EF4-FFF2-40B4-BE49-F238E27FC236}">
                <a16:creationId xmlns:a16="http://schemas.microsoft.com/office/drawing/2014/main" id="{05B2B289-E96B-47F0-9635-4C40B4A92F69}"/>
              </a:ext>
            </a:extLst>
          </p:cNvPr>
          <p:cNvSpPr/>
          <p:nvPr/>
        </p:nvSpPr>
        <p:spPr>
          <a:xfrm>
            <a:off x="3765144" y="4048375"/>
            <a:ext cx="8122055" cy="80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NOTICE</a:t>
            </a:r>
            <a:endParaRPr lang="en-US" b="1"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197E216-618E-402D-A2ED-3F17CC229FEF}"/>
              </a:ext>
            </a:extLst>
          </p:cNvPr>
          <p:cNvGrpSpPr/>
          <p:nvPr/>
        </p:nvGrpSpPr>
        <p:grpSpPr>
          <a:xfrm>
            <a:off x="3640711" y="982507"/>
            <a:ext cx="8551269" cy="3028773"/>
            <a:chOff x="3716911" y="986944"/>
            <a:chExt cx="8426449" cy="2589966"/>
          </a:xfrm>
        </p:grpSpPr>
        <p:sp>
          <p:nvSpPr>
            <p:cNvPr id="10" name="TextBox 9">
              <a:extLst>
                <a:ext uri="{FF2B5EF4-FFF2-40B4-BE49-F238E27FC236}">
                  <a16:creationId xmlns:a16="http://schemas.microsoft.com/office/drawing/2014/main" id="{641AE157-4AB3-4197-B687-1602D15A826C}"/>
                </a:ext>
              </a:extLst>
            </p:cNvPr>
            <p:cNvSpPr txBox="1"/>
            <p:nvPr/>
          </p:nvSpPr>
          <p:spPr>
            <a:xfrm>
              <a:off x="3726640" y="3182131"/>
              <a:ext cx="8116388" cy="394779"/>
            </a:xfrm>
            <a:prstGeom prst="rect">
              <a:avLst/>
            </a:prstGeom>
            <a:solidFill>
              <a:schemeClr val="accent2">
                <a:lumMod val="40000"/>
                <a:lumOff val="60000"/>
              </a:schemeClr>
            </a:solidFill>
          </p:spPr>
          <p:txBody>
            <a:bodyPr wrap="square" rtlCol="0">
              <a:spAutoFit/>
            </a:bodyPr>
            <a:lstStyle/>
            <a:p>
              <a:pPr algn="r"/>
              <a:r>
                <a:rPr lang="en-US" sz="2400" b="1" dirty="0">
                  <a:solidFill>
                    <a:srgbClr val="7030A0"/>
                  </a:solidFill>
                  <a:latin typeface="Arial" panose="020B0604020202020204" pitchFamily="34" charset="0"/>
                  <a:cs typeface="Arial" panose="020B0604020202020204" pitchFamily="34" charset="0"/>
                </a:rPr>
                <a:t>Catherine Venable Moore</a:t>
              </a:r>
              <a:r>
                <a:rPr lang="en-US" sz="2000" dirty="0">
                  <a:latin typeface="Arial" panose="020B0604020202020204" pitchFamily="34" charset="0"/>
                  <a:cs typeface="Arial" panose="020B0604020202020204" pitchFamily="34" charset="0"/>
                </a:rPr>
                <a:t>,  a WV author  </a:t>
              </a:r>
            </a:p>
          </p:txBody>
        </p:sp>
        <p:grpSp>
          <p:nvGrpSpPr>
            <p:cNvPr id="13" name="Group 12">
              <a:extLst>
                <a:ext uri="{FF2B5EF4-FFF2-40B4-BE49-F238E27FC236}">
                  <a16:creationId xmlns:a16="http://schemas.microsoft.com/office/drawing/2014/main" id="{F0401ECF-E762-4B68-8E7E-1F006DB1352D}"/>
                </a:ext>
              </a:extLst>
            </p:cNvPr>
            <p:cNvGrpSpPr/>
            <p:nvPr/>
          </p:nvGrpSpPr>
          <p:grpSpPr>
            <a:xfrm>
              <a:off x="3716911" y="986944"/>
              <a:ext cx="8426449" cy="2123556"/>
              <a:chOff x="3716911" y="986944"/>
              <a:chExt cx="8426449" cy="2123556"/>
            </a:xfrm>
          </p:grpSpPr>
          <p:sp>
            <p:nvSpPr>
              <p:cNvPr id="11" name="TextBox 10">
                <a:extLst>
                  <a:ext uri="{FF2B5EF4-FFF2-40B4-BE49-F238E27FC236}">
                    <a16:creationId xmlns:a16="http://schemas.microsoft.com/office/drawing/2014/main" id="{B164AADF-FE87-43AE-B355-512E7731BDE9}"/>
                  </a:ext>
                </a:extLst>
              </p:cNvPr>
              <p:cNvSpPr txBox="1"/>
              <p:nvPr/>
            </p:nvSpPr>
            <p:spPr>
              <a:xfrm>
                <a:off x="3716911" y="2464169"/>
                <a:ext cx="8409787" cy="646331"/>
              </a:xfrm>
              <a:prstGeom prst="rect">
                <a:avLst/>
              </a:prstGeom>
              <a:solidFill>
                <a:schemeClr val="accent3">
                  <a:lumMod val="75000"/>
                </a:schemeClr>
              </a:solidFill>
            </p:spPr>
            <p:txBody>
              <a:bodyPr wrap="square" rtlCol="0">
                <a:spAutoFit/>
              </a:bodyPr>
              <a:lstStyle/>
              <a:p>
                <a:pPr marL="342900" indent="-342900" algn="just">
                  <a:buFont typeface="+mj-lt"/>
                  <a:buAutoNum type="arabicPeriod" startAt="2"/>
                </a:pPr>
                <a:r>
                  <a:rPr lang="en-US" b="1" i="0" dirty="0">
                    <a:solidFill>
                      <a:schemeClr val="bg1"/>
                    </a:solidFill>
                    <a:effectLst/>
                    <a:latin typeface="Helvetica Neue"/>
                  </a:rPr>
                  <a:t>We’re still unable to find all of the names of the dead, many of whom were buried in mass, unmarked graves.</a:t>
                </a:r>
                <a:endParaRPr lang="en-US" dirty="0">
                  <a:solidFill>
                    <a:schemeClr val="bg1"/>
                  </a:solidFill>
                </a:endParaRPr>
              </a:p>
            </p:txBody>
          </p:sp>
          <p:sp>
            <p:nvSpPr>
              <p:cNvPr id="12" name="TextBox 11">
                <a:extLst>
                  <a:ext uri="{FF2B5EF4-FFF2-40B4-BE49-F238E27FC236}">
                    <a16:creationId xmlns:a16="http://schemas.microsoft.com/office/drawing/2014/main" id="{8A192B1C-8181-4C70-9918-C69D5626C851}"/>
                  </a:ext>
                </a:extLst>
              </p:cNvPr>
              <p:cNvSpPr txBox="1"/>
              <p:nvPr/>
            </p:nvSpPr>
            <p:spPr>
              <a:xfrm>
                <a:off x="3716911" y="986944"/>
                <a:ext cx="8426449" cy="1447523"/>
              </a:xfrm>
              <a:prstGeom prst="rect">
                <a:avLst/>
              </a:prstGeom>
              <a:solidFill>
                <a:schemeClr val="accent4">
                  <a:lumMod val="75000"/>
                </a:schemeClr>
              </a:solidFill>
            </p:spPr>
            <p:txBody>
              <a:bodyPr wrap="square" rtlCol="0">
                <a:spAutoFit/>
              </a:bodyPr>
              <a:lstStyle/>
              <a:p>
                <a:pPr marL="457200" indent="-457200" algn="just" fontAlgn="base">
                  <a:buFont typeface="+mj-lt"/>
                  <a:buAutoNum type="arabicPeriod"/>
                </a:pPr>
                <a:r>
                  <a:rPr lang="en-US" sz="2000" b="0" i="0" dirty="0">
                    <a:solidFill>
                      <a:schemeClr val="bg1"/>
                    </a:solidFill>
                    <a:effectLst/>
                    <a:latin typeface="Arial" panose="020B0604020202020204" pitchFamily="34" charset="0"/>
                    <a:cs typeface="Arial" panose="020B0604020202020204" pitchFamily="34" charset="0"/>
                  </a:rPr>
                  <a:t>We must understand that the mass killing at Hawk’s Nest was </a:t>
                </a:r>
                <a:r>
                  <a:rPr lang="en-US" sz="2000" b="0" i="0" u="sng" dirty="0">
                    <a:solidFill>
                      <a:schemeClr val="bg1"/>
                    </a:solidFill>
                    <a:effectLst/>
                    <a:latin typeface="Arial" panose="020B0604020202020204" pitchFamily="34" charset="0"/>
                    <a:cs typeface="Arial" panose="020B0604020202020204" pitchFamily="34" charset="0"/>
                  </a:rPr>
                  <a:t>only</a:t>
                </a:r>
                <a:r>
                  <a:rPr lang="en-US" sz="2000" b="0" i="0" dirty="0">
                    <a:solidFill>
                      <a:schemeClr val="bg1"/>
                    </a:solidFill>
                    <a:effectLst/>
                    <a:latin typeface="Arial" panose="020B0604020202020204" pitchFamily="34" charset="0"/>
                    <a:cs typeface="Arial" panose="020B0604020202020204" pitchFamily="34" charset="0"/>
                  </a:rPr>
                  <a:t> possible because of </a:t>
                </a:r>
                <a:r>
                  <a:rPr lang="en-US" sz="2000" b="0" i="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white supremacy </a:t>
                </a:r>
                <a:r>
                  <a:rPr lang="en-US" sz="2000" b="0" i="0" u="sng" dirty="0">
                    <a:solidFill>
                      <a:schemeClr val="bg1"/>
                    </a:solidFill>
                    <a:effectLst/>
                    <a:latin typeface="Arial" panose="020B0604020202020204" pitchFamily="34" charset="0"/>
                    <a:cs typeface="Arial" panose="020B0604020202020204" pitchFamily="34" charset="0"/>
                  </a:rPr>
                  <a:t>&amp; racist beliefs</a:t>
                </a:r>
                <a:r>
                  <a:rPr lang="en-US" sz="2000" b="0" i="0" dirty="0">
                    <a:solidFill>
                      <a:schemeClr val="bg1"/>
                    </a:solidFill>
                    <a:effectLst/>
                    <a:latin typeface="Arial" panose="020B0604020202020204" pitchFamily="34" charset="0"/>
                    <a:cs typeface="Arial" panose="020B0604020202020204" pitchFamily="34" charset="0"/>
                  </a:rPr>
                  <a:t>. This often gets clouded over in historical accounts, but it is important to keep it at the center of our understanding.  </a:t>
                </a:r>
                <a:r>
                  <a:rPr lang="en-US" sz="2200" b="0" i="1" dirty="0">
                    <a:solidFill>
                      <a:srgbClr val="FFFF00"/>
                    </a:solidFill>
                    <a:effectLst/>
                    <a:latin typeface="Arial" panose="020B0604020202020204" pitchFamily="34" charset="0"/>
                    <a:cs typeface="Arial" panose="020B0604020202020204" pitchFamily="34" charset="0"/>
                  </a:rPr>
                  <a:t>There are many </a:t>
                </a:r>
                <a:r>
                  <a:rPr lang="en-US" sz="2200" b="1"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a:t>
                </a:r>
                <a:r>
                  <a:rPr lang="en-US" sz="2200" b="0" i="1" dirty="0">
                    <a:solidFill>
                      <a:srgbClr val="FFFF00"/>
                    </a:solidFill>
                    <a:effectLst/>
                    <a:latin typeface="Arial" panose="020B0604020202020204" pitchFamily="34" charset="0"/>
                    <a:cs typeface="Arial" panose="020B0604020202020204" pitchFamily="34" charset="0"/>
                  </a:rPr>
                  <a:t> lessons we can also learn from the failure to observe known precautions.</a:t>
                </a:r>
              </a:p>
            </p:txBody>
          </p:sp>
        </p:grpSp>
      </p:grpSp>
      <p:sp>
        <p:nvSpPr>
          <p:cNvPr id="7" name="Rectangle: Rounded Corners 6">
            <a:extLst>
              <a:ext uri="{FF2B5EF4-FFF2-40B4-BE49-F238E27FC236}">
                <a16:creationId xmlns:a16="http://schemas.microsoft.com/office/drawing/2014/main" id="{89648271-71A5-A63E-ADDB-08694F8BA889}"/>
              </a:ext>
            </a:extLst>
          </p:cNvPr>
          <p:cNvSpPr/>
          <p:nvPr/>
        </p:nvSpPr>
        <p:spPr>
          <a:xfrm>
            <a:off x="12958011" y="5238750"/>
            <a:ext cx="45719"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Single Corner Snipped 17">
            <a:extLst>
              <a:ext uri="{FF2B5EF4-FFF2-40B4-BE49-F238E27FC236}">
                <a16:creationId xmlns:a16="http://schemas.microsoft.com/office/drawing/2014/main" id="{F1D47760-A2AB-5C3F-D7A6-1C7421C3C5FC}"/>
              </a:ext>
            </a:extLst>
          </p:cNvPr>
          <p:cNvSpPr/>
          <p:nvPr/>
        </p:nvSpPr>
        <p:spPr>
          <a:xfrm>
            <a:off x="3765144" y="4741445"/>
            <a:ext cx="8122055" cy="1425241"/>
          </a:xfrm>
          <a:prstGeom prst="snip1Rect">
            <a:avLst>
              <a:gd name="adj" fmla="val 628"/>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20000"/>
              </a:lnSpc>
              <a:spcBef>
                <a:spcPts val="0"/>
              </a:spcBef>
              <a:spcAft>
                <a:spcPts val="400"/>
              </a:spcAft>
              <a:buClr>
                <a:srgbClr val="30ACEC">
                  <a:lumMod val="75000"/>
                </a:srgbClr>
              </a:buClr>
              <a:buSzPct val="145000"/>
              <a:buFont typeface="Arial"/>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facts disclosed in this presentation may be disturbing to highly empathetic individuals</a:t>
            </a:r>
          </a:p>
          <a:p>
            <a:pPr marL="0" marR="0" lvl="0" indent="0" algn="ctr" defTabSz="457200" rtl="0" eaLnBrk="1" fontAlgn="auto" latinLnBrk="0" hangingPunct="1">
              <a:lnSpc>
                <a:spcPct val="120000"/>
              </a:lnSpc>
              <a:spcBef>
                <a:spcPts val="0"/>
              </a:spcBef>
              <a:spcAft>
                <a:spcPts val="400"/>
              </a:spcAft>
              <a:buClr>
                <a:srgbClr val="30ACEC">
                  <a:lumMod val="75000"/>
                </a:srgbClr>
              </a:buClr>
              <a:buSzPct val="145000"/>
              <a:buFont typeface="Arial"/>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Viewer Discretion is Advised</a:t>
            </a:r>
          </a:p>
        </p:txBody>
      </p:sp>
    </p:spTree>
    <p:extLst>
      <p:ext uri="{BB962C8B-B14F-4D97-AF65-F5344CB8AC3E}">
        <p14:creationId xmlns:p14="http://schemas.microsoft.com/office/powerpoint/2010/main" val="295476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1756-2BBC-C80D-0083-38C6F0F7678D}"/>
              </a:ext>
            </a:extLst>
          </p:cNvPr>
          <p:cNvSpPr>
            <a:spLocks noGrp="1"/>
          </p:cNvSpPr>
          <p:nvPr>
            <p:ph type="title"/>
          </p:nvPr>
        </p:nvSpPr>
        <p:spPr>
          <a:xfrm>
            <a:off x="1484311" y="2"/>
            <a:ext cx="10352647" cy="1185704"/>
          </a:xfrm>
        </p:spPr>
        <p:txBody>
          <a:bodyPr>
            <a:noAutofit/>
          </a:bodyPr>
          <a:lstStyle/>
          <a:p>
            <a:r>
              <a:rPr lang="en-US" sz="4400" dirty="0">
                <a:latin typeface="Arial Black" panose="020B0A04020102020204" pitchFamily="34" charset="0"/>
              </a:rPr>
              <a:t>Resources used in the preparation of this talk</a:t>
            </a:r>
          </a:p>
        </p:txBody>
      </p:sp>
      <p:sp>
        <p:nvSpPr>
          <p:cNvPr id="3" name="Content Placeholder 2">
            <a:extLst>
              <a:ext uri="{FF2B5EF4-FFF2-40B4-BE49-F238E27FC236}">
                <a16:creationId xmlns:a16="http://schemas.microsoft.com/office/drawing/2014/main" id="{7E163F90-2F2A-0524-C49B-11092C88F0B1}"/>
              </a:ext>
            </a:extLst>
          </p:cNvPr>
          <p:cNvSpPr>
            <a:spLocks noGrp="1"/>
          </p:cNvSpPr>
          <p:nvPr>
            <p:ph idx="1"/>
          </p:nvPr>
        </p:nvSpPr>
        <p:spPr>
          <a:xfrm>
            <a:off x="1356527" y="1306286"/>
            <a:ext cx="10677704" cy="5019137"/>
          </a:xfrm>
        </p:spPr>
        <p:txBody>
          <a:bodyPr>
            <a:normAutofit fontScale="85000" lnSpcReduction="20000"/>
          </a:bodyPr>
          <a:lstStyle/>
          <a:p>
            <a:pPr marL="457200" marR="0" lvl="0" indent="-457200" algn="just">
              <a:lnSpc>
                <a:spcPct val="110000"/>
              </a:lnSpc>
              <a:spcBef>
                <a:spcPts val="0"/>
              </a:spcBef>
              <a:spcAft>
                <a:spcPts val="800"/>
              </a:spcAft>
              <a:buSzPct val="90000"/>
              <a:buFont typeface="+mj-lt"/>
              <a:buAutoNum type="arabicPeriod"/>
            </a:pPr>
            <a:r>
              <a:rPr lang="en-US" sz="2400" i="1" dirty="0">
                <a:effectLst/>
                <a:latin typeface="Arial" panose="020B0604020202020204" pitchFamily="34" charset="0"/>
                <a:ea typeface="Calibri" panose="020F0502020204030204" pitchFamily="34" charset="0"/>
                <a:cs typeface="Arial" panose="020B0604020202020204" pitchFamily="34" charset="0"/>
              </a:rPr>
              <a:t>The Hawks Nest Tunnel an Unabridged History</a:t>
            </a:r>
            <a:r>
              <a:rPr lang="en-US" sz="2400" dirty="0">
                <a:effectLst/>
                <a:latin typeface="Arial" panose="020B0604020202020204" pitchFamily="34" charset="0"/>
                <a:ea typeface="Calibri" panose="020F0502020204030204" pitchFamily="34" charset="0"/>
                <a:cs typeface="Arial" panose="020B0604020202020204" pitchFamily="34" charset="0"/>
              </a:rPr>
              <a:t>, by Patricia Spangler, 2008 by Wythe-North Publishing</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just">
              <a:lnSpc>
                <a:spcPct val="110000"/>
              </a:lnSpc>
              <a:spcBef>
                <a:spcPts val="0"/>
              </a:spcBef>
              <a:spcAft>
                <a:spcPts val="800"/>
              </a:spcAft>
              <a:buSzPct val="90000"/>
              <a:buFont typeface="+mj-lt"/>
              <a:buAutoNum type="arabicPeriod"/>
            </a:pPr>
            <a:r>
              <a:rPr lang="en-US" sz="2400" u="sng" dirty="0">
                <a:solidFill>
                  <a:srgbClr val="002060"/>
                </a:solidFill>
                <a:effectLst/>
                <a:latin typeface="Arial" panose="020B0604020202020204" pitchFamily="34" charset="0"/>
                <a:ea typeface="Calibri" panose="020F0502020204030204" pitchFamily="34" charset="0"/>
                <a:cs typeface="Arial" panose="020B0604020202020204" pitchFamily="34" charset="0"/>
              </a:rPr>
              <a:t>Martin Cherniack, </a:t>
            </a:r>
            <a:r>
              <a:rPr lang="en-US" sz="2400" i="1" u="sng"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 Hawk's Nest Incident: America's Worst Industrial Disaste</a:t>
            </a:r>
            <a:r>
              <a:rPr lang="en-US" sz="2400" u="sng"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a:effectLst/>
                <a:latin typeface="Arial" panose="020B0604020202020204" pitchFamily="34" charset="0"/>
                <a:ea typeface="Calibri" panose="020F0502020204030204" pitchFamily="34" charset="0"/>
                <a:cs typeface="Arial" panose="020B0604020202020204" pitchFamily="34" charset="0"/>
              </a:rPr>
              <a:t>[1986]</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just">
              <a:lnSpc>
                <a:spcPct val="110000"/>
              </a:lnSpc>
              <a:spcBef>
                <a:spcPts val="0"/>
              </a:spcBef>
              <a:spcAft>
                <a:spcPts val="800"/>
              </a:spcAft>
              <a:buSzPct val="90000"/>
              <a:buFont typeface="+mj-lt"/>
              <a:buAutoNum type="arabicPeriod"/>
            </a:pPr>
            <a:r>
              <a:rPr lang="en-US" sz="2400" dirty="0">
                <a:effectLst/>
                <a:latin typeface="Arial" panose="020B0604020202020204" pitchFamily="34" charset="0"/>
                <a:ea typeface="Calibri" panose="020F0502020204030204" pitchFamily="34" charset="0"/>
                <a:cs typeface="Arial" panose="020B0604020202020204" pitchFamily="34" charset="0"/>
              </a:rPr>
              <a:t>David Rosner &amp; Gerald Markowitz, </a:t>
            </a:r>
            <a:r>
              <a:rPr lang="en-US" sz="2400" i="1" u="sng"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Deadly Dust: Silicosis and the On-Going Struggle to Protect Workers' Health</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dirty="0">
                <a:effectLst/>
                <a:latin typeface="Arial" panose="020B0604020202020204" pitchFamily="34" charset="0"/>
                <a:ea typeface="Calibri" panose="020F0502020204030204" pitchFamily="34" charset="0"/>
                <a:cs typeface="Arial" panose="020B0604020202020204" pitchFamily="34" charset="0"/>
              </a:rPr>
              <a:t>[2006]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l">
              <a:lnSpc>
                <a:spcPct val="110000"/>
              </a:lnSpc>
              <a:spcBef>
                <a:spcPts val="0"/>
              </a:spcBef>
              <a:spcAft>
                <a:spcPts val="800"/>
              </a:spcAft>
              <a:buSzPct val="90000"/>
              <a:buFont typeface="+mj-lt"/>
              <a:buAutoNum type="arabicPeriod"/>
            </a:pPr>
            <a:r>
              <a:rPr lang="en-US" sz="2400" i="1" dirty="0">
                <a:effectLst/>
                <a:latin typeface="Arial" panose="020B0604020202020204" pitchFamily="34" charset="0"/>
                <a:ea typeface="Calibri" panose="020F0502020204030204" pitchFamily="34" charset="0"/>
                <a:cs typeface="Arial" panose="020B0604020202020204" pitchFamily="34" charset="0"/>
              </a:rPr>
              <a:t>Hawks Nest Tunnel Disaster.</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https://en.wikipedia.org/wiki/Hawks_Nest_Tunnel_disaster#</a:t>
            </a:r>
            <a:r>
              <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2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just">
              <a:lnSpc>
                <a:spcPct val="110000"/>
              </a:lnSpc>
              <a:spcBef>
                <a:spcPts val="0"/>
              </a:spcBef>
              <a:spcAft>
                <a:spcPts val="800"/>
              </a:spcAft>
              <a:buSzPct val="90000"/>
              <a:buFont typeface="+mj-lt"/>
              <a:buAutoNum type="arabicPeriod"/>
            </a:pPr>
            <a:r>
              <a:rPr lang="en-US" sz="2400" dirty="0">
                <a:effectLst/>
                <a:latin typeface="Arial" panose="020B0604020202020204" pitchFamily="34" charset="0"/>
                <a:ea typeface="Calibri" panose="020F0502020204030204" pitchFamily="34" charset="0"/>
                <a:cs typeface="Arial" panose="020B0604020202020204" pitchFamily="34" charset="0"/>
              </a:rPr>
              <a:t>Environmental Health Insights a Brief Review of Silicosis in the US,” (May 2010).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just">
              <a:lnSpc>
                <a:spcPct val="110000"/>
              </a:lnSpc>
              <a:spcBef>
                <a:spcPts val="0"/>
              </a:spcBef>
              <a:spcAft>
                <a:spcPts val="800"/>
              </a:spcAft>
              <a:buSzPct val="90000"/>
              <a:buFont typeface="+mj-lt"/>
              <a:buAutoNum type="arabicPeriod"/>
            </a:pPr>
            <a:r>
              <a:rPr lang="en-US" sz="2400" i="1" dirty="0">
                <a:effectLst/>
                <a:latin typeface="Arial" panose="020B0604020202020204" pitchFamily="34" charset="0"/>
                <a:ea typeface="Calibri" panose="020F0502020204030204" pitchFamily="34" charset="0"/>
                <a:cs typeface="Arial" panose="020B0604020202020204" pitchFamily="34" charset="0"/>
              </a:rPr>
              <a:t>Hawk’s Nest Tunnel A forgotten tragedy in safety’s history</a:t>
            </a:r>
            <a:r>
              <a:rPr lang="en-US" sz="2400" dirty="0">
                <a:effectLst/>
                <a:latin typeface="Arial" panose="020B0604020202020204" pitchFamily="34" charset="0"/>
                <a:ea typeface="Calibri" panose="020F0502020204030204" pitchFamily="34" charset="0"/>
                <a:cs typeface="Arial" panose="020B0604020202020204" pitchFamily="34" charset="0"/>
              </a:rPr>
              <a:t>. C, Keith Stalnaker, Professional Safety October 2006.</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l" fontAlgn="base">
              <a:lnSpc>
                <a:spcPct val="110000"/>
              </a:lnSpc>
              <a:spcBef>
                <a:spcPts val="0"/>
              </a:spcBef>
              <a:spcAft>
                <a:spcPts val="800"/>
              </a:spcAft>
              <a:buSzPct val="90000"/>
              <a:buFont typeface="+mj-lt"/>
              <a:buAutoNum type="arabicPeriod"/>
            </a:pPr>
            <a:r>
              <a:rPr lang="en-US" sz="2400" i="1" kern="1800" spc="-5"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Before Black Lung, The Hawks Nest Tunnel Disaster Killed Hundreds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marR="0" indent="-457200" algn="just">
              <a:lnSpc>
                <a:spcPct val="110000"/>
              </a:lnSpc>
              <a:spcBef>
                <a:spcPts val="0"/>
              </a:spcBef>
              <a:spcAft>
                <a:spcPts val="800"/>
              </a:spcAft>
              <a:buSzPct val="90000"/>
              <a:buFont typeface="+mj-lt"/>
              <a:buAutoNum type="arabicPeriod"/>
            </a:pPr>
            <a:r>
              <a:rPr lang="en-US" sz="2400" u="sng"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https://www.npr.org/2019/01/20/685821214/before-black-lung-the-hawks-nest-tunnel</a:t>
            </a:r>
            <a:endParaRPr lang="en-US" sz="2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just">
              <a:lnSpc>
                <a:spcPct val="110000"/>
              </a:lnSpc>
              <a:spcBef>
                <a:spcPts val="0"/>
              </a:spcBef>
              <a:spcAft>
                <a:spcPts val="800"/>
              </a:spcAft>
              <a:buSzPct val="90000"/>
              <a:buFont typeface="+mj-lt"/>
              <a:buAutoNum type="arabicPeriod"/>
            </a:pPr>
            <a:r>
              <a:rPr lang="en-US" sz="2400" b="1" kern="0" dirty="0">
                <a:solidFill>
                  <a:srgbClr val="000000"/>
                </a:solidFill>
                <a:effectLst/>
                <a:latin typeface="Arial" panose="020B0604020202020204" pitchFamily="34" charset="0"/>
                <a:ea typeface="DengXian Light" panose="02010600030101010101" pitchFamily="2" charset="-122"/>
                <a:cs typeface="Times New Roman" panose="02020603050405020304" pitchFamily="18" charset="0"/>
              </a:rPr>
              <a:t>Hawk’s Nest Tunnel Disaster, Wv: Worst Industrial Disaster in U.S. History</a:t>
            </a:r>
            <a:endParaRPr lang="en-US" sz="3600" b="1" kern="0"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marL="457200" marR="0" indent="-457200" algn="just">
              <a:lnSpc>
                <a:spcPct val="110000"/>
              </a:lnSpc>
              <a:spcBef>
                <a:spcPts val="0"/>
              </a:spcBef>
              <a:spcAft>
                <a:spcPts val="800"/>
              </a:spcAft>
              <a:buSzPct val="90000"/>
              <a:buFont typeface="+mj-lt"/>
              <a:buAutoNum type="arabicPeriod"/>
            </a:pPr>
            <a:r>
              <a:rPr lang="en-US" sz="2400" u="sng"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http://corporatecrimewatch.blogspot.com/2010/03/hawks-nest-tunnel-disaster.html</a:t>
            </a:r>
            <a:endParaRPr lang="en-US" sz="2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457200" indent="-457200">
              <a:buSzPct val="90000"/>
              <a:buFont typeface="+mj-lt"/>
              <a:buAutoNum type="arabicPeriod"/>
            </a:pPr>
            <a:endParaRPr lang="en-US" dirty="0"/>
          </a:p>
        </p:txBody>
      </p:sp>
      <p:sp>
        <p:nvSpPr>
          <p:cNvPr id="4" name="Date Placeholder 3">
            <a:extLst>
              <a:ext uri="{FF2B5EF4-FFF2-40B4-BE49-F238E27FC236}">
                <a16:creationId xmlns:a16="http://schemas.microsoft.com/office/drawing/2014/main" id="{417343BE-BFCA-EDD5-72D8-A33983D15C45}"/>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D662388D-0254-D3D6-C294-B54E0E0891CD}"/>
              </a:ext>
            </a:extLst>
          </p:cNvPr>
          <p:cNvSpPr>
            <a:spLocks noGrp="1"/>
          </p:cNvSpPr>
          <p:nvPr>
            <p:ph type="ftr" sz="quarter" idx="11"/>
          </p:nvPr>
        </p:nvSpPr>
        <p:spPr/>
        <p:txBody>
          <a:bodyPr/>
          <a:lstStyle/>
          <a:p>
            <a:pPr algn="ctr"/>
            <a:r>
              <a:rPr lang="en-US"/>
              <a:t>The Significance of Hawks Nest</a:t>
            </a:r>
            <a:endParaRPr lang="en-US" dirty="0"/>
          </a:p>
        </p:txBody>
      </p:sp>
      <p:sp>
        <p:nvSpPr>
          <p:cNvPr id="6" name="Slide Number Placeholder 5">
            <a:extLst>
              <a:ext uri="{FF2B5EF4-FFF2-40B4-BE49-F238E27FC236}">
                <a16:creationId xmlns:a16="http://schemas.microsoft.com/office/drawing/2014/main" id="{75797EEC-719A-0AD2-B81E-1347A327C152}"/>
              </a:ext>
            </a:extLst>
          </p:cNvPr>
          <p:cNvSpPr>
            <a:spLocks noGrp="1"/>
          </p:cNvSpPr>
          <p:nvPr>
            <p:ph type="sldNum" sz="quarter" idx="12"/>
          </p:nvPr>
        </p:nvSpPr>
        <p:spPr/>
        <p:txBody>
          <a:bodyPr/>
          <a:lstStyle/>
          <a:p>
            <a:fld id="{1611759A-3031-4987-A84B-0E100645169D}" type="slidenum">
              <a:rPr lang="en-US" smtClean="0"/>
              <a:pPr/>
              <a:t>20</a:t>
            </a:fld>
            <a:endParaRPr lang="en-US" dirty="0"/>
          </a:p>
        </p:txBody>
      </p:sp>
    </p:spTree>
    <p:extLst>
      <p:ext uri="{BB962C8B-B14F-4D97-AF65-F5344CB8AC3E}">
        <p14:creationId xmlns:p14="http://schemas.microsoft.com/office/powerpoint/2010/main" val="342597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32"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33"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34"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035"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036"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037"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518C8C91-8684-F50C-40B0-040C9AA29284}"/>
              </a:ext>
            </a:extLst>
          </p:cNvPr>
          <p:cNvSpPr>
            <a:spLocks noGrp="1"/>
          </p:cNvSpPr>
          <p:nvPr>
            <p:ph type="title"/>
          </p:nvPr>
        </p:nvSpPr>
        <p:spPr>
          <a:xfrm>
            <a:off x="1610431" y="312815"/>
            <a:ext cx="5781729" cy="1543546"/>
          </a:xfrm>
        </p:spPr>
        <p:txBody>
          <a:bodyPr>
            <a:normAutofit/>
          </a:bodyPr>
          <a:lstStyle/>
          <a:p>
            <a:r>
              <a:rPr lang="en-US" dirty="0">
                <a:latin typeface="Arial Black" panose="020B0A04020102020204" pitchFamily="34" charset="0"/>
              </a:rPr>
              <a:t>Pinewood Tom (Joshua White)</a:t>
            </a:r>
          </a:p>
        </p:txBody>
      </p:sp>
      <p:sp>
        <p:nvSpPr>
          <p:cNvPr id="3" name="Content Placeholder 2">
            <a:extLst>
              <a:ext uri="{FF2B5EF4-FFF2-40B4-BE49-F238E27FC236}">
                <a16:creationId xmlns:a16="http://schemas.microsoft.com/office/drawing/2014/main" id="{4D7E29BD-944D-2EE7-A4FF-DAE4A5E76280}"/>
              </a:ext>
            </a:extLst>
          </p:cNvPr>
          <p:cNvSpPr>
            <a:spLocks noGrp="1"/>
          </p:cNvSpPr>
          <p:nvPr>
            <p:ph idx="1"/>
          </p:nvPr>
        </p:nvSpPr>
        <p:spPr>
          <a:xfrm>
            <a:off x="1323473" y="1948181"/>
            <a:ext cx="6148137" cy="3124201"/>
          </a:xfrm>
        </p:spPr>
        <p:txBody>
          <a:bodyPr>
            <a:normAutofit/>
          </a:bodyPr>
          <a:lstStyle/>
          <a:p>
            <a:pPr marL="0" indent="0" algn="just">
              <a:buNone/>
            </a:pPr>
            <a:r>
              <a:rPr lang="en-US" b="0" i="0" dirty="0">
                <a:solidFill>
                  <a:schemeClr val="bg1"/>
                </a:solidFill>
                <a:effectLst/>
                <a:latin typeface="Roboto" panose="02000000000000000000" pitchFamily="2" charset="0"/>
              </a:rPr>
              <a:t>Joshua Daniel White (February 11, 1914 – September 5, 1969) was an </a:t>
            </a:r>
            <a:r>
              <a:rPr lang="en-US" b="1" i="0" dirty="0">
                <a:solidFill>
                  <a:schemeClr val="bg1"/>
                </a:solidFill>
                <a:effectLst/>
                <a:latin typeface="Roboto" panose="02000000000000000000" pitchFamily="2" charset="0"/>
              </a:rPr>
              <a:t>American singer, guitarist, songwriter, actor &amp; civil rights activist</a:t>
            </a:r>
            <a:r>
              <a:rPr lang="en-US" b="0" i="0" dirty="0">
                <a:solidFill>
                  <a:schemeClr val="bg1"/>
                </a:solidFill>
                <a:effectLst/>
                <a:latin typeface="Roboto" panose="02000000000000000000" pitchFamily="2" charset="0"/>
              </a:rPr>
              <a:t>. He also recorded under the names Pinewood Tom &amp; Tippy Barton in the 1930s. White grew up in the South during the 1920s &amp; 1930s</a:t>
            </a:r>
            <a:r>
              <a:rPr lang="en-US" b="0" i="0" dirty="0">
                <a:effectLst/>
                <a:latin typeface="Roboto" panose="02000000000000000000" pitchFamily="2" charset="0"/>
              </a:rPr>
              <a:t>.</a:t>
            </a:r>
            <a:endParaRPr lang="en-US" dirty="0"/>
          </a:p>
        </p:txBody>
      </p:sp>
      <p:sp>
        <p:nvSpPr>
          <p:cNvPr id="5" name="Footer Placeholder 4">
            <a:extLst>
              <a:ext uri="{FF2B5EF4-FFF2-40B4-BE49-F238E27FC236}">
                <a16:creationId xmlns:a16="http://schemas.microsoft.com/office/drawing/2014/main" id="{E27FB9FA-E072-50BA-9648-77BAD971E951}"/>
              </a:ext>
            </a:extLst>
          </p:cNvPr>
          <p:cNvSpPr>
            <a:spLocks noGrp="1"/>
          </p:cNvSpPr>
          <p:nvPr>
            <p:ph type="ftr" sz="quarter" idx="11"/>
          </p:nvPr>
        </p:nvSpPr>
        <p:spPr>
          <a:xfrm>
            <a:off x="2152650" y="6266172"/>
            <a:ext cx="5260089" cy="365125"/>
          </a:xfrm>
        </p:spPr>
        <p:txBody>
          <a:bodyPr>
            <a:normAutofit/>
          </a:bodyPr>
          <a:lstStyle/>
          <a:p>
            <a:pPr algn="ctr">
              <a:spcAft>
                <a:spcPts val="600"/>
              </a:spcAft>
            </a:pPr>
            <a:r>
              <a:rPr lang="en-US" sz="1400" dirty="0"/>
              <a:t>The Significance of Hawks Nest</a:t>
            </a:r>
          </a:p>
        </p:txBody>
      </p:sp>
      <p:sp>
        <p:nvSpPr>
          <p:cNvPr id="4" name="Date Placeholder 3">
            <a:extLst>
              <a:ext uri="{FF2B5EF4-FFF2-40B4-BE49-F238E27FC236}">
                <a16:creationId xmlns:a16="http://schemas.microsoft.com/office/drawing/2014/main" id="{A65B871B-2FC9-D056-C53C-7497E015AC08}"/>
              </a:ext>
            </a:extLst>
          </p:cNvPr>
          <p:cNvSpPr>
            <a:spLocks noGrp="1"/>
          </p:cNvSpPr>
          <p:nvPr>
            <p:ph type="dt" sz="half" idx="10"/>
          </p:nvPr>
        </p:nvSpPr>
        <p:spPr>
          <a:xfrm>
            <a:off x="9135295" y="6239269"/>
            <a:ext cx="1143000" cy="365125"/>
          </a:xfrm>
        </p:spPr>
        <p:txBody>
          <a:bodyPr>
            <a:normAutofit/>
          </a:bodyPr>
          <a:lstStyle/>
          <a:p>
            <a:pPr algn="ctr">
              <a:spcAft>
                <a:spcPts val="600"/>
              </a:spcAft>
            </a:pPr>
            <a:fld id="{D77DF73E-2322-4131-B34C-EA9CE0E4F3C2}" type="datetime1">
              <a:rPr lang="en-US" smtClean="0"/>
              <a:pPr algn="ctr">
                <a:spcAft>
                  <a:spcPts val="600"/>
                </a:spcAft>
              </a:pPr>
              <a:t>7/24/2024</a:t>
            </a:fld>
            <a:endParaRPr lang="en-US" dirty="0"/>
          </a:p>
        </p:txBody>
      </p:sp>
      <p:sp>
        <p:nvSpPr>
          <p:cNvPr id="6" name="Slide Number Placeholder 5">
            <a:extLst>
              <a:ext uri="{FF2B5EF4-FFF2-40B4-BE49-F238E27FC236}">
                <a16:creationId xmlns:a16="http://schemas.microsoft.com/office/drawing/2014/main" id="{3AFAAAB3-FB9C-93FA-CB3A-B61AF05D5254}"/>
              </a:ext>
            </a:extLst>
          </p:cNvPr>
          <p:cNvSpPr>
            <a:spLocks noGrp="1"/>
          </p:cNvSpPr>
          <p:nvPr>
            <p:ph type="sldNum" sz="quarter" idx="12"/>
          </p:nvPr>
        </p:nvSpPr>
        <p:spPr>
          <a:xfrm>
            <a:off x="10951856" y="6272487"/>
            <a:ext cx="551167" cy="365125"/>
          </a:xfrm>
        </p:spPr>
        <p:txBody>
          <a:bodyPr>
            <a:normAutofit/>
          </a:bodyPr>
          <a:lstStyle/>
          <a:p>
            <a:pPr>
              <a:spcAft>
                <a:spcPts val="600"/>
              </a:spcAft>
            </a:pPr>
            <a:fld id="{1611759A-3031-4987-A84B-0E100645169D}" type="slidenum">
              <a:rPr lang="en-US" smtClean="0"/>
              <a:pPr>
                <a:spcAft>
                  <a:spcPts val="600"/>
                </a:spcAft>
              </a:pPr>
              <a:t>21</a:t>
            </a:fld>
            <a:endParaRPr lang="en-US" dirty="0"/>
          </a:p>
        </p:txBody>
      </p:sp>
      <p:sp>
        <p:nvSpPr>
          <p:cNvPr id="1039"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josh white blues singer">
            <a:extLst>
              <a:ext uri="{FF2B5EF4-FFF2-40B4-BE49-F238E27FC236}">
                <a16:creationId xmlns:a16="http://schemas.microsoft.com/office/drawing/2014/main" id="{BD2FA35C-32DD-BF60-646E-C9AFC6CFE5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4" r="10616"/>
          <a:stretch/>
        </p:blipFill>
        <p:spPr bwMode="auto">
          <a:xfrm>
            <a:off x="7998113" y="1035828"/>
            <a:ext cx="3226968" cy="454670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842B4CC-F0C5-9B59-B68D-B3032666170D}"/>
              </a:ext>
            </a:extLst>
          </p:cNvPr>
          <p:cNvSpPr txBox="1"/>
          <p:nvPr/>
        </p:nvSpPr>
        <p:spPr>
          <a:xfrm>
            <a:off x="649707" y="5149335"/>
            <a:ext cx="7009254" cy="769441"/>
          </a:xfrm>
          <a:prstGeom prst="rect">
            <a:avLst/>
          </a:prstGeom>
          <a:noFill/>
        </p:spPr>
        <p:txBody>
          <a:bodyPr wrap="square">
            <a:spAutoFit/>
          </a:bodyPr>
          <a:lstStyle/>
          <a:p>
            <a:pPr algn="ctr"/>
            <a:r>
              <a:rPr lang="en-US" sz="2400" b="1" i="0" u="none" strike="noStrike" dirty="0">
                <a:solidFill>
                  <a:srgbClr val="FFFF00"/>
                </a:solidFill>
                <a:effectLst/>
                <a:latin typeface="Roboto" panose="02000000000000000000" pitchFamily="2" charset="0"/>
                <a:hlinkClick r:id="rId5">
                  <a:extLst>
                    <a:ext uri="{A12FA001-AC4F-418D-AE19-62706E023703}">
                      <ahyp:hlinkClr xmlns:ahyp="http://schemas.microsoft.com/office/drawing/2018/hyperlinkcolor" val="tx"/>
                    </a:ext>
                  </a:extLst>
                </a:hlinkClick>
              </a:rPr>
              <a:t>https://m.youtube.com/watch?v=_BeK6K_m4WA</a:t>
            </a:r>
            <a:endParaRPr lang="en-US" sz="2400" b="1" i="0" u="none" strike="noStrike" dirty="0">
              <a:solidFill>
                <a:srgbClr val="FFFF00"/>
              </a:solidFill>
              <a:effectLst/>
              <a:latin typeface="Roboto" panose="02000000000000000000" pitchFamily="2" charset="0"/>
            </a:endParaRPr>
          </a:p>
          <a:p>
            <a:endParaRPr lang="en-US" sz="2000" b="1" dirty="0"/>
          </a:p>
        </p:txBody>
      </p:sp>
    </p:spTree>
    <p:extLst>
      <p:ext uri="{BB962C8B-B14F-4D97-AF65-F5344CB8AC3E}">
        <p14:creationId xmlns:p14="http://schemas.microsoft.com/office/powerpoint/2010/main" val="283850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C028485-8898-4EE0-972B-299B9ABB1042}"/>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colorTemperature colorTemp="6504"/>
                    </a14:imgEffect>
                    <a14:imgEffect>
                      <a14:saturation sat="106000"/>
                    </a14:imgEffect>
                  </a14:imgLayer>
                </a14:imgProps>
              </a:ext>
              <a:ext uri="{28A0092B-C50C-407E-A947-70E740481C1C}">
                <a14:useLocalDpi xmlns:a14="http://schemas.microsoft.com/office/drawing/2010/main" val="0"/>
              </a:ext>
            </a:extLst>
          </a:blip>
          <a:srcRect/>
          <a:stretch>
            <a:fillRect/>
          </a:stretch>
        </p:blipFill>
        <p:spPr bwMode="auto">
          <a:xfrm>
            <a:off x="2124805" y="1394507"/>
            <a:ext cx="9944911" cy="5042717"/>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DFE51E-CD20-4C2A-839A-1DFA4896A517}"/>
              </a:ext>
            </a:extLst>
          </p:cNvPr>
          <p:cNvSpPr>
            <a:spLocks noGrp="1"/>
          </p:cNvSpPr>
          <p:nvPr>
            <p:ph type="title"/>
          </p:nvPr>
        </p:nvSpPr>
        <p:spPr>
          <a:xfrm>
            <a:off x="1527855" y="54427"/>
            <a:ext cx="10577459" cy="835135"/>
          </a:xfrm>
        </p:spPr>
        <p:txBody>
          <a:bodyPr>
            <a:normAutofit/>
          </a:bodyPr>
          <a:lstStyle/>
          <a:p>
            <a:r>
              <a:rPr lang="en-US" sz="4400" dirty="0">
                <a:latin typeface="Arial Black" panose="020B0A04020102020204" pitchFamily="34" charset="0"/>
              </a:rPr>
              <a:t>Route of the Tunnel</a:t>
            </a:r>
          </a:p>
        </p:txBody>
      </p:sp>
      <p:sp>
        <p:nvSpPr>
          <p:cNvPr id="4" name="Date Placeholder 3">
            <a:extLst>
              <a:ext uri="{FF2B5EF4-FFF2-40B4-BE49-F238E27FC236}">
                <a16:creationId xmlns:a16="http://schemas.microsoft.com/office/drawing/2014/main" id="{CB237EA1-0D50-474F-9652-7B984C427B38}"/>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EEA05EB3-610C-4E71-ADB3-F23DC8455871}"/>
              </a:ext>
            </a:extLst>
          </p:cNvPr>
          <p:cNvSpPr>
            <a:spLocks noGrp="1"/>
          </p:cNvSpPr>
          <p:nvPr>
            <p:ph type="ftr" sz="quarter" idx="11"/>
          </p:nvPr>
        </p:nvSpPr>
        <p:spPr>
          <a:xfrm>
            <a:off x="2534101" y="6363594"/>
            <a:ext cx="6863028" cy="365125"/>
          </a:xfrm>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053F6F8B-535F-48B3-AAE8-035E141AD207}"/>
              </a:ext>
            </a:extLst>
          </p:cNvPr>
          <p:cNvSpPr>
            <a:spLocks noGrp="1"/>
          </p:cNvSpPr>
          <p:nvPr>
            <p:ph type="sldNum" sz="quarter" idx="12"/>
          </p:nvPr>
        </p:nvSpPr>
        <p:spPr/>
        <p:txBody>
          <a:bodyPr/>
          <a:lstStyle/>
          <a:p>
            <a:fld id="{1611759A-3031-4987-A84B-0E100645169D}" type="slidenum">
              <a:rPr lang="en-US" smtClean="0"/>
              <a:pPr/>
              <a:t>3</a:t>
            </a:fld>
            <a:endParaRPr lang="en-US" dirty="0"/>
          </a:p>
        </p:txBody>
      </p:sp>
      <p:sp>
        <p:nvSpPr>
          <p:cNvPr id="10" name="Arrow: Left 9">
            <a:extLst>
              <a:ext uri="{FF2B5EF4-FFF2-40B4-BE49-F238E27FC236}">
                <a16:creationId xmlns:a16="http://schemas.microsoft.com/office/drawing/2014/main" id="{9C0BD0C6-5A0C-4564-B3DC-78E4A6EE8FEE}"/>
              </a:ext>
            </a:extLst>
          </p:cNvPr>
          <p:cNvSpPr/>
          <p:nvPr/>
        </p:nvSpPr>
        <p:spPr>
          <a:xfrm rot="3000355">
            <a:off x="7119853" y="4560095"/>
            <a:ext cx="2249443" cy="7737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Left 20">
            <a:extLst>
              <a:ext uri="{FF2B5EF4-FFF2-40B4-BE49-F238E27FC236}">
                <a16:creationId xmlns:a16="http://schemas.microsoft.com/office/drawing/2014/main" id="{0DE914A4-D8E4-4487-AA38-78E20A2A78DF}"/>
              </a:ext>
            </a:extLst>
          </p:cNvPr>
          <p:cNvSpPr/>
          <p:nvPr/>
        </p:nvSpPr>
        <p:spPr>
          <a:xfrm rot="1012932">
            <a:off x="3984378" y="1734829"/>
            <a:ext cx="1494526" cy="6830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a:t>
            </a:r>
          </a:p>
        </p:txBody>
      </p:sp>
      <p:sp>
        <p:nvSpPr>
          <p:cNvPr id="26" name="TextBox 25">
            <a:extLst>
              <a:ext uri="{FF2B5EF4-FFF2-40B4-BE49-F238E27FC236}">
                <a16:creationId xmlns:a16="http://schemas.microsoft.com/office/drawing/2014/main" id="{8E8936B8-B553-42B1-9FF7-F96B893EF616}"/>
              </a:ext>
            </a:extLst>
          </p:cNvPr>
          <p:cNvSpPr txBox="1"/>
          <p:nvPr/>
        </p:nvSpPr>
        <p:spPr>
          <a:xfrm>
            <a:off x="7534409" y="3075133"/>
            <a:ext cx="228600" cy="369332"/>
          </a:xfrm>
          <a:prstGeom prst="rect">
            <a:avLst/>
          </a:prstGeom>
          <a:noFill/>
        </p:spPr>
        <p:txBody>
          <a:bodyPr wrap="square" rtlCol="0">
            <a:spAutoFit/>
          </a:bodyPr>
          <a:lstStyle/>
          <a:p>
            <a:r>
              <a:rPr lang="en-US" dirty="0"/>
              <a:t>3</a:t>
            </a:r>
          </a:p>
        </p:txBody>
      </p:sp>
      <p:sp>
        <p:nvSpPr>
          <p:cNvPr id="28" name="TextBox 27">
            <a:extLst>
              <a:ext uri="{FF2B5EF4-FFF2-40B4-BE49-F238E27FC236}">
                <a16:creationId xmlns:a16="http://schemas.microsoft.com/office/drawing/2014/main" id="{CA84BECD-111B-4DA5-B6F1-D349EBC56C49}"/>
              </a:ext>
            </a:extLst>
          </p:cNvPr>
          <p:cNvSpPr txBox="1"/>
          <p:nvPr/>
        </p:nvSpPr>
        <p:spPr>
          <a:xfrm>
            <a:off x="3243658" y="1605699"/>
            <a:ext cx="21928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CCE4135B-1163-4832-8044-22BA9B3C8E8B}"/>
              </a:ext>
            </a:extLst>
          </p:cNvPr>
          <p:cNvSpPr txBox="1"/>
          <p:nvPr/>
        </p:nvSpPr>
        <p:spPr>
          <a:xfrm>
            <a:off x="3398415" y="2577561"/>
            <a:ext cx="947464" cy="369332"/>
          </a:xfrm>
          <a:prstGeom prst="rect">
            <a:avLst/>
          </a:prstGeom>
          <a:noFill/>
        </p:spPr>
        <p:txBody>
          <a:bodyPr wrap="square" rtlCol="0">
            <a:spAutoFit/>
          </a:bodyPr>
          <a:lstStyle/>
          <a:p>
            <a:r>
              <a:rPr lang="en-US" dirty="0"/>
              <a:t>Camp 1</a:t>
            </a:r>
          </a:p>
        </p:txBody>
      </p:sp>
      <p:sp>
        <p:nvSpPr>
          <p:cNvPr id="32" name="TextBox 31">
            <a:extLst>
              <a:ext uri="{FF2B5EF4-FFF2-40B4-BE49-F238E27FC236}">
                <a16:creationId xmlns:a16="http://schemas.microsoft.com/office/drawing/2014/main" id="{47F6832B-7DAA-4C73-AFF5-789283C31B9A}"/>
              </a:ext>
            </a:extLst>
          </p:cNvPr>
          <p:cNvSpPr txBox="1"/>
          <p:nvPr/>
        </p:nvSpPr>
        <p:spPr>
          <a:xfrm rot="20915063">
            <a:off x="7014633" y="2137911"/>
            <a:ext cx="1069636" cy="369332"/>
          </a:xfrm>
          <a:prstGeom prst="rect">
            <a:avLst/>
          </a:prstGeom>
          <a:noFill/>
        </p:spPr>
        <p:txBody>
          <a:bodyPr wrap="square" rtlCol="0">
            <a:spAutoFit/>
          </a:bodyPr>
          <a:lstStyle/>
          <a:p>
            <a:pPr algn="ctr"/>
            <a:r>
              <a:rPr lang="en-US" dirty="0"/>
              <a:t>Camp 2</a:t>
            </a:r>
          </a:p>
        </p:txBody>
      </p:sp>
      <p:sp>
        <p:nvSpPr>
          <p:cNvPr id="50" name="TextBox 49">
            <a:extLst>
              <a:ext uri="{FF2B5EF4-FFF2-40B4-BE49-F238E27FC236}">
                <a16:creationId xmlns:a16="http://schemas.microsoft.com/office/drawing/2014/main" id="{7BF8194C-3E7C-4092-97B4-1A5AC2E1DF46}"/>
              </a:ext>
            </a:extLst>
          </p:cNvPr>
          <p:cNvSpPr txBox="1"/>
          <p:nvPr/>
        </p:nvSpPr>
        <p:spPr>
          <a:xfrm>
            <a:off x="9351400" y="5654300"/>
            <a:ext cx="1332524" cy="615553"/>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Camp3 </a:t>
            </a:r>
            <a:r>
              <a:rPr lang="en-US" sz="1600" dirty="0">
                <a:latin typeface="Arial" panose="020B0604020202020204" pitchFamily="34" charset="0"/>
                <a:cs typeface="Arial" panose="020B0604020202020204" pitchFamily="34" charset="0"/>
              </a:rPr>
              <a:t>&amp; Commissary</a:t>
            </a:r>
          </a:p>
        </p:txBody>
      </p:sp>
      <p:grpSp>
        <p:nvGrpSpPr>
          <p:cNvPr id="25" name="Group 24">
            <a:extLst>
              <a:ext uri="{FF2B5EF4-FFF2-40B4-BE49-F238E27FC236}">
                <a16:creationId xmlns:a16="http://schemas.microsoft.com/office/drawing/2014/main" id="{CF51958F-E161-4F37-817B-D9652934356E}"/>
              </a:ext>
            </a:extLst>
          </p:cNvPr>
          <p:cNvGrpSpPr/>
          <p:nvPr/>
        </p:nvGrpSpPr>
        <p:grpSpPr>
          <a:xfrm>
            <a:off x="2351428" y="1496394"/>
            <a:ext cx="9563276" cy="4910950"/>
            <a:chOff x="2133177" y="1515355"/>
            <a:chExt cx="9563276" cy="4910950"/>
          </a:xfrm>
        </p:grpSpPr>
        <p:grpSp>
          <p:nvGrpSpPr>
            <p:cNvPr id="27" name="Group 26">
              <a:extLst>
                <a:ext uri="{FF2B5EF4-FFF2-40B4-BE49-F238E27FC236}">
                  <a16:creationId xmlns:a16="http://schemas.microsoft.com/office/drawing/2014/main" id="{8755BE8A-FE64-4E5C-BC05-5E26DD8EB1D7}"/>
                </a:ext>
              </a:extLst>
            </p:cNvPr>
            <p:cNvGrpSpPr/>
            <p:nvPr/>
          </p:nvGrpSpPr>
          <p:grpSpPr>
            <a:xfrm>
              <a:off x="2133177" y="1515355"/>
              <a:ext cx="9563276" cy="4910950"/>
              <a:chOff x="2259032" y="1400241"/>
              <a:chExt cx="9563276" cy="4910950"/>
            </a:xfrm>
          </p:grpSpPr>
          <p:grpSp>
            <p:nvGrpSpPr>
              <p:cNvPr id="19" name="Group 18">
                <a:extLst>
                  <a:ext uri="{FF2B5EF4-FFF2-40B4-BE49-F238E27FC236}">
                    <a16:creationId xmlns:a16="http://schemas.microsoft.com/office/drawing/2014/main" id="{D4E50EC5-9CDB-4AA6-A915-90BA4DD4E8E1}"/>
                  </a:ext>
                </a:extLst>
              </p:cNvPr>
              <p:cNvGrpSpPr/>
              <p:nvPr/>
            </p:nvGrpSpPr>
            <p:grpSpPr>
              <a:xfrm>
                <a:off x="2259032" y="1400241"/>
                <a:ext cx="9563276" cy="4910950"/>
                <a:chOff x="2268426" y="1373216"/>
                <a:chExt cx="9563276" cy="4910950"/>
              </a:xfrm>
            </p:grpSpPr>
            <p:grpSp>
              <p:nvGrpSpPr>
                <p:cNvPr id="11" name="Group 10">
                  <a:extLst>
                    <a:ext uri="{FF2B5EF4-FFF2-40B4-BE49-F238E27FC236}">
                      <a16:creationId xmlns:a16="http://schemas.microsoft.com/office/drawing/2014/main" id="{204B41A4-4BC0-4B67-9B3E-2FFC0E8CAAB2}"/>
                    </a:ext>
                  </a:extLst>
                </p:cNvPr>
                <p:cNvGrpSpPr/>
                <p:nvPr/>
              </p:nvGrpSpPr>
              <p:grpSpPr>
                <a:xfrm>
                  <a:off x="2268426" y="4456895"/>
                  <a:ext cx="9563276" cy="1827271"/>
                  <a:chOff x="2657299" y="4404345"/>
                  <a:chExt cx="9563276" cy="1827271"/>
                </a:xfrm>
              </p:grpSpPr>
              <p:sp useBgFill="1">
                <p:nvSpPr>
                  <p:cNvPr id="3" name="TextBox 2">
                    <a:extLst>
                      <a:ext uri="{FF2B5EF4-FFF2-40B4-BE49-F238E27FC236}">
                        <a16:creationId xmlns:a16="http://schemas.microsoft.com/office/drawing/2014/main" id="{F6624958-54A9-4B58-8DC6-EC6750465F0B}"/>
                      </a:ext>
                    </a:extLst>
                  </p:cNvPr>
                  <p:cNvSpPr txBox="1"/>
                  <p:nvPr/>
                </p:nvSpPr>
                <p:spPr>
                  <a:xfrm>
                    <a:off x="2657299" y="4404345"/>
                    <a:ext cx="5259628" cy="1631216"/>
                  </a:xfrm>
                  <a:prstGeom prst="rect">
                    <a:avLst/>
                  </a:prstGeom>
                  <a:ln>
                    <a:solidFill>
                      <a:schemeClr val="accent1"/>
                    </a:solidFill>
                  </a:ln>
                </p:spPr>
                <p:txBody>
                  <a:bodyPr wrap="square" rtlCol="0">
                    <a:spAutoFit/>
                  </a:bodyPr>
                  <a:lstStyle/>
                  <a:p>
                    <a:pPr algn="just"/>
                    <a:r>
                      <a:rPr lang="en-US" sz="2000" dirty="0">
                        <a:solidFill>
                          <a:srgbClr val="2B2B2B"/>
                        </a:solidFill>
                        <a:effectLst/>
                        <a:latin typeface="Arial" panose="020B0604020202020204" pitchFamily="34" charset="0"/>
                        <a:ea typeface="Calibri" panose="020F0502020204030204" pitchFamily="34" charset="0"/>
                      </a:rPr>
                      <a:t>The project consisted of Hawks Nest </a:t>
                    </a:r>
                    <a:r>
                      <a:rPr lang="en-US" sz="2000" b="1" dirty="0">
                        <a:solidFill>
                          <a:srgbClr val="2B2B2B"/>
                        </a:solidFill>
                        <a:effectLst/>
                        <a:latin typeface="Arial" panose="020B0604020202020204" pitchFamily="34" charset="0"/>
                        <a:ea typeface="Calibri" panose="020F0502020204030204" pitchFamily="34" charset="0"/>
                      </a:rPr>
                      <a:t>Dam</a:t>
                    </a:r>
                    <a:r>
                      <a:rPr lang="en-US" sz="2000" dirty="0">
                        <a:solidFill>
                          <a:srgbClr val="2B2B2B"/>
                        </a:solidFill>
                        <a:effectLst/>
                        <a:latin typeface="Arial" panose="020B0604020202020204" pitchFamily="34" charset="0"/>
                        <a:ea typeface="Calibri" panose="020F0502020204030204" pitchFamily="34" charset="0"/>
                      </a:rPr>
                      <a:t> and Intake plus a 3+ mile Tunnel, Hawks Nest Surge Basin, Hawks Nest </a:t>
                    </a:r>
                    <a:r>
                      <a:rPr lang="en-US" sz="2000" b="1" dirty="0">
                        <a:solidFill>
                          <a:srgbClr val="2B2B2B"/>
                        </a:solidFill>
                        <a:effectLst/>
                        <a:latin typeface="Arial" panose="020B0604020202020204" pitchFamily="34" charset="0"/>
                        <a:ea typeface="Calibri" panose="020F0502020204030204" pitchFamily="34" charset="0"/>
                      </a:rPr>
                      <a:t>Powerplant</a:t>
                    </a:r>
                    <a:r>
                      <a:rPr lang="en-US" sz="2000" dirty="0">
                        <a:solidFill>
                          <a:srgbClr val="2B2B2B"/>
                        </a:solidFill>
                        <a:effectLst/>
                        <a:latin typeface="Arial" panose="020B0604020202020204" pitchFamily="34" charset="0"/>
                        <a:ea typeface="Calibri" panose="020F0502020204030204" pitchFamily="34" charset="0"/>
                      </a:rPr>
                      <a:t>, 6 miles of Transmission Lines, &amp; the 243-acre impoundment behind the dam. </a:t>
                    </a:r>
                    <a:endParaRPr lang="en-US" sz="2000" dirty="0"/>
                  </a:p>
                </p:txBody>
              </p:sp>
              <p:sp>
                <p:nvSpPr>
                  <p:cNvPr id="8" name="Oval 7">
                    <a:extLst>
                      <a:ext uri="{FF2B5EF4-FFF2-40B4-BE49-F238E27FC236}">
                        <a16:creationId xmlns:a16="http://schemas.microsoft.com/office/drawing/2014/main" id="{73CA6486-459E-4D3E-8882-7E750F0BFA58}"/>
                      </a:ext>
                    </a:extLst>
                  </p:cNvPr>
                  <p:cNvSpPr/>
                  <p:nvPr/>
                </p:nvSpPr>
                <p:spPr>
                  <a:xfrm>
                    <a:off x="11175544" y="5312229"/>
                    <a:ext cx="1045031" cy="91938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Arrow: Right 6">
                  <a:extLst>
                    <a:ext uri="{FF2B5EF4-FFF2-40B4-BE49-F238E27FC236}">
                      <a16:creationId xmlns:a16="http://schemas.microsoft.com/office/drawing/2014/main" id="{BF7E1373-7184-41CC-ADE8-DEA457DAF2B2}"/>
                    </a:ext>
                  </a:extLst>
                </p:cNvPr>
                <p:cNvSpPr/>
                <p:nvPr/>
              </p:nvSpPr>
              <p:spPr>
                <a:xfrm rot="1062615">
                  <a:off x="2855278" y="1373216"/>
                  <a:ext cx="781846" cy="3271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1</a:t>
                  </a:r>
                </a:p>
              </p:txBody>
            </p:sp>
            <p:sp>
              <p:nvSpPr>
                <p:cNvPr id="9" name="TextBox 8">
                  <a:extLst>
                    <a:ext uri="{FF2B5EF4-FFF2-40B4-BE49-F238E27FC236}">
                      <a16:creationId xmlns:a16="http://schemas.microsoft.com/office/drawing/2014/main" id="{6188A3D4-6745-49D3-BAAB-F7189320F308}"/>
                    </a:ext>
                  </a:extLst>
                </p:cNvPr>
                <p:cNvSpPr txBox="1"/>
                <p:nvPr/>
              </p:nvSpPr>
              <p:spPr>
                <a:xfrm rot="3022041">
                  <a:off x="7343564" y="4781745"/>
                  <a:ext cx="1954381" cy="369332"/>
                </a:xfrm>
                <a:prstGeom prst="rect">
                  <a:avLst/>
                </a:prstGeom>
                <a:noFill/>
              </p:spPr>
              <p:txBody>
                <a:bodyPr wrap="none" rtlCol="0">
                  <a:spAutoFit/>
                </a:bodyPr>
                <a:lstStyle/>
                <a:p>
                  <a:r>
                    <a:rPr lang="en-US" dirty="0"/>
                    <a:t>Rivers natural flow</a:t>
                  </a:r>
                </a:p>
              </p:txBody>
            </p:sp>
            <p:sp>
              <p:nvSpPr>
                <p:cNvPr id="14" name="Arrow: Right 13">
                  <a:extLst>
                    <a:ext uri="{FF2B5EF4-FFF2-40B4-BE49-F238E27FC236}">
                      <a16:creationId xmlns:a16="http://schemas.microsoft.com/office/drawing/2014/main" id="{90122706-9E3F-434F-98A0-D1CCCB65E27D}"/>
                    </a:ext>
                  </a:extLst>
                </p:cNvPr>
                <p:cNvSpPr/>
                <p:nvPr/>
              </p:nvSpPr>
              <p:spPr>
                <a:xfrm rot="2328639">
                  <a:off x="7128762" y="2970136"/>
                  <a:ext cx="761094" cy="3320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AB06C699-FF2C-4D92-B924-BEB57AF667A7}"/>
                    </a:ext>
                  </a:extLst>
                </p:cNvPr>
                <p:cNvSpPr/>
                <p:nvPr/>
              </p:nvSpPr>
              <p:spPr>
                <a:xfrm rot="13445955">
                  <a:off x="10264234" y="5315034"/>
                  <a:ext cx="634743" cy="4710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DA22B463-7B0D-48CE-9A33-312CE80348BB}"/>
                    </a:ext>
                  </a:extLst>
                </p:cNvPr>
                <p:cNvGrpSpPr/>
                <p:nvPr/>
              </p:nvGrpSpPr>
              <p:grpSpPr>
                <a:xfrm>
                  <a:off x="4644010" y="2258167"/>
                  <a:ext cx="3191899" cy="941129"/>
                  <a:chOff x="4644010" y="2258167"/>
                  <a:chExt cx="3191899" cy="941129"/>
                </a:xfrm>
              </p:grpSpPr>
              <p:sp>
                <p:nvSpPr>
                  <p:cNvPr id="15" name="Arrow: Right 14">
                    <a:extLst>
                      <a:ext uri="{FF2B5EF4-FFF2-40B4-BE49-F238E27FC236}">
                        <a16:creationId xmlns:a16="http://schemas.microsoft.com/office/drawing/2014/main" id="{55F92406-56B7-4C64-8BB4-B5310F2BF2DB}"/>
                      </a:ext>
                    </a:extLst>
                  </p:cNvPr>
                  <p:cNvSpPr/>
                  <p:nvPr/>
                </p:nvSpPr>
                <p:spPr>
                  <a:xfrm rot="11893268">
                    <a:off x="6018248" y="2258167"/>
                    <a:ext cx="761094" cy="3885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3FE5C7A-E88F-46ED-8221-FCE41EB74C94}"/>
                      </a:ext>
                    </a:extLst>
                  </p:cNvPr>
                  <p:cNvSpPr txBox="1"/>
                  <p:nvPr/>
                </p:nvSpPr>
                <p:spPr>
                  <a:xfrm rot="1411645">
                    <a:off x="4644010" y="2829964"/>
                    <a:ext cx="3191899" cy="369332"/>
                  </a:xfrm>
                  <a:prstGeom prst="rect">
                    <a:avLst/>
                  </a:prstGeom>
                  <a:solidFill>
                    <a:schemeClr val="bg1">
                      <a:alpha val="50000"/>
                    </a:schemeClr>
                  </a:solidFill>
                </p:spPr>
                <p:txBody>
                  <a:bodyPr wrap="none" rtlCol="0">
                    <a:spAutoFit/>
                  </a:bodyPr>
                  <a:lstStyle/>
                  <a:p>
                    <a:r>
                      <a:rPr lang="en-US" b="1" dirty="0">
                        <a:solidFill>
                          <a:srgbClr val="FF0000"/>
                        </a:solidFill>
                      </a:rPr>
                      <a:t>Direction of simultaneous digs</a:t>
                    </a:r>
                  </a:p>
                </p:txBody>
              </p:sp>
            </p:grpSp>
            <p:sp>
              <p:nvSpPr>
                <p:cNvPr id="12" name="TextBox 11">
                  <a:extLst>
                    <a:ext uri="{FF2B5EF4-FFF2-40B4-BE49-F238E27FC236}">
                      <a16:creationId xmlns:a16="http://schemas.microsoft.com/office/drawing/2014/main" id="{43B5D32D-C31E-4A47-BC5C-618586D7C8FB}"/>
                    </a:ext>
                  </a:extLst>
                </p:cNvPr>
                <p:cNvSpPr txBox="1"/>
                <p:nvPr/>
              </p:nvSpPr>
              <p:spPr>
                <a:xfrm rot="977404">
                  <a:off x="3599877" y="1645983"/>
                  <a:ext cx="4072042" cy="369332"/>
                </a:xfrm>
                <a:prstGeom prst="rect">
                  <a:avLst/>
                </a:prstGeom>
                <a:noFill/>
              </p:spPr>
              <p:txBody>
                <a:bodyPr wrap="square" rtlCol="0">
                  <a:spAutoFit/>
                </a:bodyPr>
                <a:lstStyle/>
                <a:p>
                  <a:pPr>
                    <a:spcBef>
                      <a:spcPts val="0"/>
                    </a:spcBef>
                  </a:pPr>
                  <a:r>
                    <a:rPr lang="en-US" sz="1800" dirty="0">
                      <a:latin typeface="Arial" panose="020B0604020202020204" pitchFamily="34" charset="0"/>
                      <a:cs typeface="Arial" panose="020B0604020202020204" pitchFamily="34" charset="0"/>
                    </a:rPr>
                    <a:t>The tunnel is 16,240 feet in length</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95D640F-DAD8-440A-A1A3-15C6E14DE23B}"/>
                    </a:ext>
                  </a:extLst>
                </p:cNvPr>
                <p:cNvSpPr txBox="1"/>
                <p:nvPr/>
              </p:nvSpPr>
              <p:spPr>
                <a:xfrm rot="2392491">
                  <a:off x="6885359" y="3884038"/>
                  <a:ext cx="4491982"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and drops in elevation a total of 163 feet.</a:t>
                  </a:r>
                  <a:endParaRPr lang="en-US" dirty="0"/>
                </a:p>
              </p:txBody>
            </p:sp>
          </p:grpSp>
          <p:sp>
            <p:nvSpPr>
              <p:cNvPr id="23" name="TextBox 22">
                <a:extLst>
                  <a:ext uri="{FF2B5EF4-FFF2-40B4-BE49-F238E27FC236}">
                    <a16:creationId xmlns:a16="http://schemas.microsoft.com/office/drawing/2014/main" id="{2B462653-7C0F-4525-8B69-AC8A76FEE64C}"/>
                  </a:ext>
                </a:extLst>
              </p:cNvPr>
              <p:cNvSpPr txBox="1"/>
              <p:nvPr/>
            </p:nvSpPr>
            <p:spPr>
              <a:xfrm>
                <a:off x="10364830" y="5277118"/>
                <a:ext cx="229774" cy="369332"/>
              </a:xfrm>
              <a:prstGeom prst="rect">
                <a:avLst/>
              </a:prstGeom>
              <a:noFill/>
            </p:spPr>
            <p:txBody>
              <a:bodyPr wrap="square" rtlCol="0">
                <a:spAutoFit/>
              </a:bodyPr>
              <a:lstStyle/>
              <a:p>
                <a:r>
                  <a:rPr lang="en-US" dirty="0"/>
                  <a:t>4</a:t>
                </a:r>
              </a:p>
            </p:txBody>
          </p:sp>
        </p:grpSp>
        <p:sp>
          <p:nvSpPr>
            <p:cNvPr id="51" name="Oval 50">
              <a:extLst>
                <a:ext uri="{FF2B5EF4-FFF2-40B4-BE49-F238E27FC236}">
                  <a16:creationId xmlns:a16="http://schemas.microsoft.com/office/drawing/2014/main" id="{39668F92-B5CD-499E-8D7E-25CEAF3C2FE2}"/>
                </a:ext>
              </a:extLst>
            </p:cNvPr>
            <p:cNvSpPr/>
            <p:nvPr/>
          </p:nvSpPr>
          <p:spPr>
            <a:xfrm>
              <a:off x="9196260" y="5600500"/>
              <a:ext cx="1303553" cy="805039"/>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B87ED8F0-FFD2-3AFE-316C-CB250FE22694}"/>
              </a:ext>
            </a:extLst>
          </p:cNvPr>
          <p:cNvGrpSpPr/>
          <p:nvPr/>
        </p:nvGrpSpPr>
        <p:grpSpPr>
          <a:xfrm>
            <a:off x="2387436" y="2017980"/>
            <a:ext cx="5744100" cy="1120367"/>
            <a:chOff x="2387436" y="2017980"/>
            <a:chExt cx="5744100" cy="1120367"/>
          </a:xfrm>
        </p:grpSpPr>
        <p:grpSp>
          <p:nvGrpSpPr>
            <p:cNvPr id="53" name="Group 52">
              <a:extLst>
                <a:ext uri="{FF2B5EF4-FFF2-40B4-BE49-F238E27FC236}">
                  <a16:creationId xmlns:a16="http://schemas.microsoft.com/office/drawing/2014/main" id="{AB6AD6CA-599E-44C6-A163-31951A8F06EA}"/>
                </a:ext>
              </a:extLst>
            </p:cNvPr>
            <p:cNvGrpSpPr/>
            <p:nvPr/>
          </p:nvGrpSpPr>
          <p:grpSpPr>
            <a:xfrm>
              <a:off x="3265393" y="2017980"/>
              <a:ext cx="4866143" cy="1120367"/>
              <a:chOff x="3265393" y="2017980"/>
              <a:chExt cx="4866143" cy="1066415"/>
            </a:xfrm>
          </p:grpSpPr>
          <p:sp>
            <p:nvSpPr>
              <p:cNvPr id="22" name="Oval 21">
                <a:extLst>
                  <a:ext uri="{FF2B5EF4-FFF2-40B4-BE49-F238E27FC236}">
                    <a16:creationId xmlns:a16="http://schemas.microsoft.com/office/drawing/2014/main" id="{A766E30C-55C5-46CA-ACAF-F3951058487F}"/>
                  </a:ext>
                </a:extLst>
              </p:cNvPr>
              <p:cNvSpPr/>
              <p:nvPr/>
            </p:nvSpPr>
            <p:spPr>
              <a:xfrm rot="20816304">
                <a:off x="7049103" y="2017980"/>
                <a:ext cx="1082433" cy="490173"/>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01B4BB63-87AD-46C7-B32D-41A12378148F}"/>
                  </a:ext>
                </a:extLst>
              </p:cNvPr>
              <p:cNvSpPr/>
              <p:nvPr/>
            </p:nvSpPr>
            <p:spPr>
              <a:xfrm>
                <a:off x="3265393" y="2594222"/>
                <a:ext cx="1082433" cy="490173"/>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2">
              <a:extLst>
                <a:ext uri="{FF2B5EF4-FFF2-40B4-BE49-F238E27FC236}">
                  <a16:creationId xmlns:a16="http://schemas.microsoft.com/office/drawing/2014/main" id="{093FFC6E-3199-4193-AF36-0D233351FAC4}"/>
                </a:ext>
              </a:extLst>
            </p:cNvPr>
            <p:cNvSpPr txBox="1">
              <a:spLocks noChangeArrowheads="1"/>
            </p:cNvSpPr>
            <p:nvPr/>
          </p:nvSpPr>
          <p:spPr bwMode="auto">
            <a:xfrm rot="1139182">
              <a:off x="2387436" y="2021356"/>
              <a:ext cx="2174590" cy="323348"/>
            </a:xfrm>
            <a:prstGeom prst="rect">
              <a:avLst/>
            </a:prstGeom>
            <a:noFill/>
            <a:ln w="9525">
              <a:noFill/>
              <a:miter lim="800000"/>
              <a:headEnd/>
              <a:tailEnd/>
            </a:ln>
          </p:spPr>
          <p:txBody>
            <a:bodyPr rot="0" vert="horz" wrap="square" lIns="91440" tIns="45720" rIns="91440" bIns="45720" anchor="t" anchorCtr="0">
              <a:spAutoFit/>
            </a:bodyPr>
            <a:lstStyle/>
            <a:p>
              <a:pPr marL="0" marR="0" algn="just">
                <a:spcBef>
                  <a:spcPts val="0"/>
                </a:spcBef>
                <a:spcAft>
                  <a:spcPts val="6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High silica portion 5,052’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6A2356A-CDCE-4EC4-B254-605C0EDC857C}"/>
              </a:ext>
            </a:extLst>
          </p:cNvPr>
          <p:cNvSpPr txBox="1"/>
          <p:nvPr/>
        </p:nvSpPr>
        <p:spPr>
          <a:xfrm>
            <a:off x="2042803" y="896779"/>
            <a:ext cx="9944911" cy="369332"/>
          </a:xfrm>
          <a:prstGeom prst="rect">
            <a:avLst/>
          </a:prstGeom>
          <a:noFill/>
        </p:spPr>
        <p:txBody>
          <a:bodyPr wrap="square" rtlCol="0">
            <a:spAutoFit/>
          </a:bodyPr>
          <a:lstStyle/>
          <a:p>
            <a:pPr algn="ctr"/>
            <a:r>
              <a:rPr lang="en-US" dirty="0">
                <a:solidFill>
                  <a:srgbClr val="212529"/>
                </a:solidFill>
                <a:effectLst/>
                <a:latin typeface="Arial" panose="020B0604020202020204" pitchFamily="34" charset="0"/>
                <a:ea typeface="Calibri" panose="020F0502020204030204" pitchFamily="34" charset="0"/>
              </a:rPr>
              <a:t>Fayette County gets precipitation,151 days per year. </a:t>
            </a:r>
            <a:r>
              <a:rPr lang="en-US" kern="1200" dirty="0">
                <a:solidFill>
                  <a:srgbClr val="000000"/>
                </a:solidFill>
                <a:effectLst/>
                <a:latin typeface="Arial" panose="020B0604020202020204" pitchFamily="34" charset="0"/>
                <a:ea typeface="Times New Roman" panose="02020603050405020304" pitchFamily="18" charset="0"/>
              </a:rPr>
              <a:t>46” of rain, &amp; 38” of snow per year</a:t>
            </a:r>
            <a:endParaRPr lang="en-US" dirty="0"/>
          </a:p>
        </p:txBody>
      </p:sp>
      <p:sp>
        <p:nvSpPr>
          <p:cNvPr id="33" name="TextBox 32">
            <a:extLst>
              <a:ext uri="{FF2B5EF4-FFF2-40B4-BE49-F238E27FC236}">
                <a16:creationId xmlns:a16="http://schemas.microsoft.com/office/drawing/2014/main" id="{7BA947F6-2DCA-4D0C-AFA8-0EDCA5A67A52}"/>
              </a:ext>
            </a:extLst>
          </p:cNvPr>
          <p:cNvSpPr txBox="1"/>
          <p:nvPr/>
        </p:nvSpPr>
        <p:spPr>
          <a:xfrm>
            <a:off x="2081715" y="1352771"/>
            <a:ext cx="47481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W</a:t>
            </a:r>
          </a:p>
        </p:txBody>
      </p:sp>
      <p:sp>
        <p:nvSpPr>
          <p:cNvPr id="31" name="TextBox 30">
            <a:extLst>
              <a:ext uri="{FF2B5EF4-FFF2-40B4-BE49-F238E27FC236}">
                <a16:creationId xmlns:a16="http://schemas.microsoft.com/office/drawing/2014/main" id="{4AE3C38A-861D-4805-8A1E-9EC66521DDF2}"/>
              </a:ext>
            </a:extLst>
          </p:cNvPr>
          <p:cNvSpPr txBox="1"/>
          <p:nvPr/>
        </p:nvSpPr>
        <p:spPr>
          <a:xfrm>
            <a:off x="7326816" y="2950507"/>
            <a:ext cx="288862" cy="369332"/>
          </a:xfrm>
          <a:prstGeom prst="rect">
            <a:avLst/>
          </a:prstGeom>
          <a:noFill/>
        </p:spPr>
        <p:txBody>
          <a:bodyPr wrap="none" rtlCol="0">
            <a:spAutoFit/>
          </a:bodyPr>
          <a:lstStyle/>
          <a:p>
            <a:r>
              <a:rPr lang="en-US" dirty="0"/>
              <a:t>3</a:t>
            </a:r>
          </a:p>
        </p:txBody>
      </p:sp>
      <p:sp>
        <p:nvSpPr>
          <p:cNvPr id="30" name="TextBox 29">
            <a:extLst>
              <a:ext uri="{FF2B5EF4-FFF2-40B4-BE49-F238E27FC236}">
                <a16:creationId xmlns:a16="http://schemas.microsoft.com/office/drawing/2014/main" id="{5B0A3385-2F0F-4119-9073-6F683923FB3C}"/>
              </a:ext>
            </a:extLst>
          </p:cNvPr>
          <p:cNvSpPr txBox="1"/>
          <p:nvPr/>
        </p:nvSpPr>
        <p:spPr>
          <a:xfrm>
            <a:off x="6157185" y="2378841"/>
            <a:ext cx="17607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a:t>
            </a:r>
          </a:p>
        </p:txBody>
      </p:sp>
      <p:sp>
        <p:nvSpPr>
          <p:cNvPr id="35" name="Arrow: Right 34">
            <a:extLst>
              <a:ext uri="{FF2B5EF4-FFF2-40B4-BE49-F238E27FC236}">
                <a16:creationId xmlns:a16="http://schemas.microsoft.com/office/drawing/2014/main" id="{A598A149-FB6C-723A-ECF7-F841BF757873}"/>
              </a:ext>
            </a:extLst>
          </p:cNvPr>
          <p:cNvSpPr/>
          <p:nvPr/>
        </p:nvSpPr>
        <p:spPr>
          <a:xfrm>
            <a:off x="2214392" y="2819939"/>
            <a:ext cx="963278"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a:t>
            </a:r>
          </a:p>
        </p:txBody>
      </p:sp>
    </p:spTree>
    <p:extLst>
      <p:ext uri="{BB962C8B-B14F-4D97-AF65-F5344CB8AC3E}">
        <p14:creationId xmlns:p14="http://schemas.microsoft.com/office/powerpoint/2010/main" val="303126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5571-AC62-40E8-92B9-A677CC7CE243}"/>
              </a:ext>
            </a:extLst>
          </p:cNvPr>
          <p:cNvSpPr>
            <a:spLocks noGrp="1"/>
          </p:cNvSpPr>
          <p:nvPr>
            <p:ph type="title"/>
          </p:nvPr>
        </p:nvSpPr>
        <p:spPr>
          <a:xfrm>
            <a:off x="1524001" y="43528"/>
            <a:ext cx="10642832" cy="1235989"/>
          </a:xfrm>
        </p:spPr>
        <p:txBody>
          <a:bodyPr>
            <a:normAutofit/>
          </a:bodyPr>
          <a:lstStyle/>
          <a:p>
            <a:r>
              <a:rPr lang="en-US" sz="4400" dirty="0">
                <a:latin typeface="Arial Black" panose="020B0A04020102020204" pitchFamily="34" charset="0"/>
              </a:rPr>
              <a:t>The Engineering Plan</a:t>
            </a:r>
          </a:p>
        </p:txBody>
      </p:sp>
      <p:sp>
        <p:nvSpPr>
          <p:cNvPr id="1030" name="Content Placeholder 1029">
            <a:extLst>
              <a:ext uri="{FF2B5EF4-FFF2-40B4-BE49-F238E27FC236}">
                <a16:creationId xmlns:a16="http://schemas.microsoft.com/office/drawing/2014/main" id="{51D5C61C-B7C7-4748-A519-9FF755080D0C}"/>
              </a:ext>
            </a:extLst>
          </p:cNvPr>
          <p:cNvSpPr>
            <a:spLocks noGrp="1"/>
          </p:cNvSpPr>
          <p:nvPr>
            <p:ph idx="1"/>
          </p:nvPr>
        </p:nvSpPr>
        <p:spPr>
          <a:xfrm>
            <a:off x="4025407" y="1088606"/>
            <a:ext cx="8141426" cy="5167533"/>
          </a:xfrm>
        </p:spPr>
        <p:txBody>
          <a:bodyPr anchor="t">
            <a:noAutofit/>
          </a:bodyPr>
          <a:lstStyle/>
          <a:p>
            <a:pPr>
              <a:spcBef>
                <a:spcPts val="0"/>
              </a:spcBef>
            </a:pPr>
            <a:r>
              <a:rPr lang="en-US" sz="2000" dirty="0">
                <a:latin typeface="Arial" panose="020B0604020202020204" pitchFamily="34" charset="0"/>
                <a:cs typeface="Arial" panose="020B0604020202020204" pitchFamily="34" charset="0"/>
              </a:rPr>
              <a:t>The tunnel is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16,240 feet </a:t>
            </a:r>
            <a:r>
              <a:rPr lang="en-US" sz="2000" dirty="0">
                <a:latin typeface="Arial" panose="020B0604020202020204" pitchFamily="34" charset="0"/>
                <a:cs typeface="Arial" panose="020B0604020202020204" pitchFamily="34" charset="0"/>
              </a:rPr>
              <a:t>in length &amp; drops in elevation </a:t>
            </a:r>
            <a:r>
              <a:rPr lang="en-US" sz="2000" b="1" i="1" dirty="0">
                <a:latin typeface="Arial" panose="020B0604020202020204" pitchFamily="34" charset="0"/>
                <a:cs typeface="Arial" panose="020B0604020202020204" pitchFamily="34" charset="0"/>
              </a:rPr>
              <a:t>163 feet.</a:t>
            </a:r>
            <a:endParaRPr lang="en-US" sz="2000" b="1"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Workers moved forward from 250 to 300 ft per week through </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99.44% pure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silica, in dig #1. </a:t>
            </a:r>
          </a:p>
          <a:p>
            <a:pPr>
              <a:spcBef>
                <a:spcPts val="0"/>
              </a:spcBef>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original plan was for the tunnel to be </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32-36ft in diameter.</a:t>
            </a:r>
          </a:p>
          <a:p>
            <a:pPr algn="just">
              <a:spcBef>
                <a:spcPts val="0"/>
              </a:spcBef>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When high-grade silica was discovered UC&amp;CC widened the tunnel to </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46 feet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diameter, for approximately 1/3 of its length to mine more silica.</a:t>
            </a:r>
          </a:p>
          <a:p>
            <a:pPr lvl="1" algn="just">
              <a:spcBef>
                <a:spcPts val="0"/>
              </a:spcBef>
            </a:pPr>
            <a:r>
              <a:rPr lang="en-US" sz="1800" b="1" dirty="0">
                <a:effectLst/>
                <a:latin typeface="Arial" panose="020B0604020202020204" pitchFamily="34" charset="0"/>
                <a:ea typeface="Calibri" panose="020F0502020204030204" pitchFamily="34" charset="0"/>
              </a:rPr>
              <a:t>300,000 tons</a:t>
            </a:r>
            <a:r>
              <a:rPr lang="en-US" sz="1800" dirty="0">
                <a:effectLst/>
                <a:latin typeface="Arial" panose="020B0604020202020204" pitchFamily="34" charset="0"/>
                <a:ea typeface="Calibri" panose="020F0502020204030204" pitchFamily="34" charset="0"/>
              </a:rPr>
              <a:t> </a:t>
            </a:r>
            <a:r>
              <a:rPr lang="en-US" sz="1800" b="1" dirty="0">
                <a:effectLst/>
                <a:latin typeface="Arial" panose="020B0604020202020204" pitchFamily="34" charset="0"/>
                <a:ea typeface="Calibri" panose="020F0502020204030204" pitchFamily="34" charset="0"/>
              </a:rPr>
              <a:t>of valuable silica ore were delivered to Boncar</a:t>
            </a:r>
            <a:endParaRPr lang="en-US" sz="1800" b="1" dirty="0">
              <a:latin typeface="Arial" panose="020B0604020202020204" pitchFamily="34" charset="0"/>
              <a:cs typeface="Arial" panose="020B0604020202020204" pitchFamily="34" charset="0"/>
            </a:endParaRPr>
          </a:p>
          <a:p>
            <a:pPr algn="just">
              <a:spcBef>
                <a:spcPts val="0"/>
              </a:spcBef>
            </a:pPr>
            <a:r>
              <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Drilling used a benched process in all 4 shafts. </a:t>
            </a:r>
            <a:r>
              <a:rPr lang="en-US" sz="2000" u="sng" dirty="0">
                <a:solidFill>
                  <a:srgbClr val="333333"/>
                </a:solidFill>
                <a:effectLst/>
                <a:latin typeface="Arial" panose="020B0604020202020204" pitchFamily="34" charset="0"/>
                <a:ea typeface="Calibri" panose="020F0502020204030204" pitchFamily="34" charset="0"/>
                <a:cs typeface="Arial" panose="020B0604020202020204" pitchFamily="34" charset="0"/>
              </a:rPr>
              <a:t>Four crews using </a:t>
            </a:r>
            <a:r>
              <a:rPr lang="en-US" sz="2000" b="1" u="sng" dirty="0">
                <a:solidFill>
                  <a:srgbClr val="333333"/>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wet</a:t>
            </a:r>
            <a:r>
              <a:rPr lang="en-US" sz="2000" u="sng"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drills would bore horizontally into the open face. </a:t>
            </a:r>
          </a:p>
          <a:p>
            <a:pPr algn="just">
              <a:spcBef>
                <a:spcPts val="0"/>
              </a:spcBef>
            </a:pPr>
            <a:r>
              <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Simultaneously </a:t>
            </a:r>
            <a:r>
              <a:rPr lang="en-US" sz="2000" b="1" u="sng"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16</a:t>
            </a:r>
            <a:r>
              <a:rPr lang="en-US" sz="2000" u="sng" dirty="0">
                <a:solidFill>
                  <a:srgbClr val="333333"/>
                </a:solidFill>
                <a:effectLst/>
                <a:latin typeface="Arial" panose="020B0604020202020204" pitchFamily="34" charset="0"/>
                <a:ea typeface="Calibri" panose="020F0502020204030204" pitchFamily="34" charset="0"/>
                <a:cs typeface="Arial" panose="020B0604020202020204" pitchFamily="34" charset="0"/>
              </a:rPr>
              <a:t> crews would </a:t>
            </a:r>
            <a:r>
              <a:rPr lang="en-US" sz="2000" b="1" i="1" dirty="0">
                <a:solidFill>
                  <a:srgbClr val="333333"/>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dry</a:t>
            </a:r>
            <a:r>
              <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drill vertically 12-20 feet into the bench.</a:t>
            </a:r>
          </a:p>
          <a:p>
            <a:pPr algn="just">
              <a:spcBef>
                <a:spcPts val="0"/>
              </a:spcBef>
            </a:pPr>
            <a:r>
              <a:rPr lang="en-US" sz="2000" dirty="0">
                <a:latin typeface="Arial" panose="020B0604020202020204" pitchFamily="34" charset="0"/>
                <a:ea typeface="Calibri" panose="020F0502020204030204" pitchFamily="34" charset="0"/>
                <a:cs typeface="Arial" panose="020B0604020202020204" pitchFamily="34" charset="0"/>
              </a:rPr>
              <a:t>The contractor would pay </a:t>
            </a:r>
            <a:r>
              <a:rPr lang="en-US" sz="20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$250 </a:t>
            </a:r>
            <a:r>
              <a:rPr lang="en-US" sz="2000" dirty="0">
                <a:latin typeface="Arial" panose="020B0604020202020204" pitchFamily="34" charset="0"/>
                <a:ea typeface="Calibri" panose="020F0502020204030204" pitchFamily="34" charset="0"/>
                <a:cs typeface="Arial" panose="020B0604020202020204" pitchFamily="34" charset="0"/>
              </a:rPr>
              <a:t>for each day they exceeded the target &amp; the company would pay the contractor </a:t>
            </a:r>
            <a:r>
              <a:rPr lang="en-US" sz="20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$250 </a:t>
            </a:r>
            <a:r>
              <a:rPr lang="en-US" sz="2000" dirty="0">
                <a:latin typeface="Arial" panose="020B0604020202020204" pitchFamily="34" charset="0"/>
                <a:ea typeface="Calibri" panose="020F0502020204030204" pitchFamily="34" charset="0"/>
                <a:cs typeface="Arial" panose="020B0604020202020204" pitchFamily="34" charset="0"/>
              </a:rPr>
              <a:t>for every day they beat the target. </a:t>
            </a:r>
            <a:endPar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0EF6FCA8-C69B-4BB9-B047-8FFE57CA7853}"/>
              </a:ext>
            </a:extLst>
          </p:cNvPr>
          <p:cNvSpPr>
            <a:spLocks noGrp="1"/>
          </p:cNvSpPr>
          <p:nvPr>
            <p:ph type="ftr" sz="quarter" idx="11"/>
          </p:nvPr>
        </p:nvSpPr>
        <p:spPr>
          <a:xfrm>
            <a:off x="2572279" y="6487243"/>
            <a:ext cx="7084177" cy="365125"/>
          </a:xfrm>
        </p:spPr>
        <p:txBody>
          <a:bodyPr>
            <a:normAutofit/>
          </a:bodyPr>
          <a:lstStyle/>
          <a:p>
            <a:pPr algn="ctr">
              <a:spcAft>
                <a:spcPts val="600"/>
              </a:spcAft>
            </a:pPr>
            <a:r>
              <a:rPr lang="en-US" dirty="0"/>
              <a:t>The Significance of Hawks Nest</a:t>
            </a:r>
          </a:p>
        </p:txBody>
      </p:sp>
      <p:sp>
        <p:nvSpPr>
          <p:cNvPr id="4" name="Date Placeholder 3">
            <a:extLst>
              <a:ext uri="{FF2B5EF4-FFF2-40B4-BE49-F238E27FC236}">
                <a16:creationId xmlns:a16="http://schemas.microsoft.com/office/drawing/2014/main" id="{BD53008B-5D71-44E6-8CD4-9C4E94F6AADF}"/>
              </a:ext>
            </a:extLst>
          </p:cNvPr>
          <p:cNvSpPr>
            <a:spLocks noGrp="1"/>
          </p:cNvSpPr>
          <p:nvPr>
            <p:ph type="dt" sz="half" idx="10"/>
          </p:nvPr>
        </p:nvSpPr>
        <p:spPr>
          <a:xfrm>
            <a:off x="10490089" y="6357791"/>
            <a:ext cx="1143000" cy="365125"/>
          </a:xfrm>
        </p:spPr>
        <p:txBody>
          <a:bodyPr>
            <a:normAutofit/>
          </a:bodyPr>
          <a:lstStyle/>
          <a:p>
            <a:pPr>
              <a:spcAft>
                <a:spcPts val="600"/>
              </a:spcAft>
            </a:pPr>
            <a:fld id="{D77DF73E-2322-4131-B34C-EA9CE0E4F3C2}" type="datetime1">
              <a:rPr lang="en-US" smtClean="0"/>
              <a:pPr>
                <a:spcAft>
                  <a:spcPts val="600"/>
                </a:spcAft>
              </a:pPr>
              <a:t>7/24/2024</a:t>
            </a:fld>
            <a:endParaRPr lang="en-US" dirty="0"/>
          </a:p>
        </p:txBody>
      </p:sp>
      <p:sp>
        <p:nvSpPr>
          <p:cNvPr id="6" name="Slide Number Placeholder 5">
            <a:extLst>
              <a:ext uri="{FF2B5EF4-FFF2-40B4-BE49-F238E27FC236}">
                <a16:creationId xmlns:a16="http://schemas.microsoft.com/office/drawing/2014/main" id="{4062B294-56B9-4767-93BA-97C91002174C}"/>
              </a:ext>
            </a:extLst>
          </p:cNvPr>
          <p:cNvSpPr>
            <a:spLocks noGrp="1"/>
          </p:cNvSpPr>
          <p:nvPr>
            <p:ph type="sldNum" sz="quarter" idx="12"/>
          </p:nvPr>
        </p:nvSpPr>
        <p:spPr>
          <a:xfrm>
            <a:off x="94433" y="6382039"/>
            <a:ext cx="551167" cy="365125"/>
          </a:xfrm>
        </p:spPr>
        <p:txBody>
          <a:bodyPr>
            <a:normAutofit/>
          </a:bodyPr>
          <a:lstStyle/>
          <a:p>
            <a:pPr>
              <a:spcAft>
                <a:spcPts val="600"/>
              </a:spcAft>
            </a:pPr>
            <a:fld id="{1611759A-3031-4987-A84B-0E100645169D}" type="slidenum">
              <a:rPr lang="en-US" smtClean="0"/>
              <a:pPr>
                <a:spcAft>
                  <a:spcPts val="600"/>
                </a:spcAft>
              </a:pPr>
              <a:t>4</a:t>
            </a:fld>
            <a:endParaRPr lang="en-US" dirty="0"/>
          </a:p>
        </p:txBody>
      </p:sp>
      <p:pic>
        <p:nvPicPr>
          <p:cNvPr id="9" name="Picture 4" descr="Traveling WV: Hawks Nest Workers Cemetery | WCHS">
            <a:extLst>
              <a:ext uri="{FF2B5EF4-FFF2-40B4-BE49-F238E27FC236}">
                <a16:creationId xmlns:a16="http://schemas.microsoft.com/office/drawing/2014/main" id="{80D847BE-0E93-4B7E-93B4-297AB8890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054" y="4234638"/>
            <a:ext cx="2283825" cy="2132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a:extLst>
              <a:ext uri="{FF2B5EF4-FFF2-40B4-BE49-F238E27FC236}">
                <a16:creationId xmlns:a16="http://schemas.microsoft.com/office/drawing/2014/main" id="{F795305C-26EC-4DBB-9F2F-4C7DEB3CC1C2}"/>
              </a:ext>
            </a:extLst>
          </p:cNvPr>
          <p:cNvGrpSpPr/>
          <p:nvPr/>
        </p:nvGrpSpPr>
        <p:grpSpPr>
          <a:xfrm>
            <a:off x="1596646" y="870959"/>
            <a:ext cx="2358774" cy="3222196"/>
            <a:chOff x="1821540" y="870959"/>
            <a:chExt cx="2358774" cy="3222196"/>
          </a:xfrm>
        </p:grpSpPr>
        <p:pic>
          <p:nvPicPr>
            <p:cNvPr id="1026" name="Picture 2" descr="The Hawk's Nest Tunnel Disaster: Summersville, WV - New River Gorge  National Park and Preserve (U.S. National Park Service)">
              <a:extLst>
                <a:ext uri="{FF2B5EF4-FFF2-40B4-BE49-F238E27FC236}">
                  <a16:creationId xmlns:a16="http://schemas.microsoft.com/office/drawing/2014/main" id="{8C621C2F-297B-43CF-A2D6-727F8DA85C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94008" y="1871781"/>
              <a:ext cx="2283825" cy="2221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C01AC794-69D3-4B5C-99F7-3D0A2D0FC073}"/>
                </a:ext>
              </a:extLst>
            </p:cNvPr>
            <p:cNvSpPr txBox="1"/>
            <p:nvPr/>
          </p:nvSpPr>
          <p:spPr>
            <a:xfrm>
              <a:off x="1821540" y="870959"/>
              <a:ext cx="2358774" cy="1015663"/>
            </a:xfrm>
            <a:prstGeom prst="rect">
              <a:avLst/>
            </a:prstGeom>
            <a:noFill/>
          </p:spPr>
          <p:txBody>
            <a:bodyPr wrap="square" rtlCol="0">
              <a:spAutoFit/>
            </a:bodyPr>
            <a:lstStyle/>
            <a:p>
              <a:pPr algn="ctr"/>
              <a:r>
                <a:rPr lang="en-US" sz="2000" dirty="0">
                  <a:solidFill>
                    <a:srgbClr val="000000"/>
                  </a:solidFill>
                  <a:effectLst/>
                  <a:latin typeface="Arial" panose="020B0604020202020204" pitchFamily="34" charset="0"/>
                  <a:ea typeface="Calibri" panose="020F0502020204030204" pitchFamily="34" charset="0"/>
                </a:rPr>
                <a:t>Construction of the tunnel began on March 31</a:t>
              </a:r>
              <a:r>
                <a:rPr lang="en-US" sz="2000" baseline="30000" dirty="0">
                  <a:solidFill>
                    <a:srgbClr val="000000"/>
                  </a:solidFill>
                  <a:effectLst/>
                  <a:latin typeface="Arial" panose="020B0604020202020204" pitchFamily="34" charset="0"/>
                  <a:ea typeface="Calibri" panose="020F0502020204030204" pitchFamily="34" charset="0"/>
                </a:rPr>
                <a:t>st</a:t>
              </a:r>
              <a:r>
                <a:rPr lang="en-US" sz="2000" dirty="0">
                  <a:solidFill>
                    <a:srgbClr val="000000"/>
                  </a:solidFill>
                  <a:latin typeface="Arial" panose="020B0604020202020204" pitchFamily="34" charset="0"/>
                  <a:ea typeface="Calibri" panose="020F0502020204030204" pitchFamily="34" charset="0"/>
                </a:rPr>
                <a:t>, 1930</a:t>
              </a:r>
              <a:endParaRPr lang="en-US" sz="2000" dirty="0"/>
            </a:p>
          </p:txBody>
        </p:sp>
      </p:grpSp>
      <p:sp>
        <p:nvSpPr>
          <p:cNvPr id="3" name="Rectangle: Rounded Corners 2">
            <a:extLst>
              <a:ext uri="{FF2B5EF4-FFF2-40B4-BE49-F238E27FC236}">
                <a16:creationId xmlns:a16="http://schemas.microsoft.com/office/drawing/2014/main" id="{7B79BC76-0773-4178-9702-96A0FA7B6307}"/>
              </a:ext>
            </a:extLst>
          </p:cNvPr>
          <p:cNvSpPr/>
          <p:nvPr/>
        </p:nvSpPr>
        <p:spPr>
          <a:xfrm>
            <a:off x="4538714" y="3495774"/>
            <a:ext cx="6935821" cy="447468"/>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5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456E-8D8E-4549-A628-0844D5B65DA0}"/>
              </a:ext>
            </a:extLst>
          </p:cNvPr>
          <p:cNvSpPr>
            <a:spLocks noGrp="1"/>
          </p:cNvSpPr>
          <p:nvPr>
            <p:ph type="title"/>
          </p:nvPr>
        </p:nvSpPr>
        <p:spPr>
          <a:xfrm>
            <a:off x="1562100" y="1"/>
            <a:ext cx="10629900" cy="1038930"/>
          </a:xfrm>
        </p:spPr>
        <p:txBody>
          <a:bodyPr>
            <a:normAutofit/>
          </a:bodyPr>
          <a:lstStyle/>
          <a:p>
            <a:r>
              <a:rPr lang="en-US" sz="4400" dirty="0">
                <a:latin typeface="Arial Black" panose="020B0A04020102020204" pitchFamily="34" charset="0"/>
              </a:rPr>
              <a:t>Construction Process</a:t>
            </a:r>
          </a:p>
        </p:txBody>
      </p:sp>
      <p:sp>
        <p:nvSpPr>
          <p:cNvPr id="3" name="Content Placeholder 2">
            <a:extLst>
              <a:ext uri="{FF2B5EF4-FFF2-40B4-BE49-F238E27FC236}">
                <a16:creationId xmlns:a16="http://schemas.microsoft.com/office/drawing/2014/main" id="{6AFA4AF6-10C6-450D-B76A-929704E3AF2C}"/>
              </a:ext>
            </a:extLst>
          </p:cNvPr>
          <p:cNvSpPr>
            <a:spLocks noGrp="1"/>
          </p:cNvSpPr>
          <p:nvPr>
            <p:ph idx="1"/>
          </p:nvPr>
        </p:nvSpPr>
        <p:spPr>
          <a:xfrm>
            <a:off x="1404330" y="797776"/>
            <a:ext cx="10629900" cy="5316274"/>
          </a:xfrm>
        </p:spPr>
        <p:txBody>
          <a:bodyPr>
            <a:noAutofit/>
          </a:bodyPr>
          <a:lstStyle/>
          <a:p>
            <a:pPr algn="just"/>
            <a:r>
              <a:rPr lang="en-US" sz="1800" dirty="0">
                <a:effectLst/>
                <a:latin typeface="Arial" panose="020B0604020202020204" pitchFamily="34" charset="0"/>
                <a:ea typeface="Calibri" panose="020F0502020204030204" pitchFamily="34" charset="0"/>
                <a:cs typeface="Arial" panose="020B0604020202020204" pitchFamily="34" charset="0"/>
              </a:rPr>
              <a:t>Two engineers drowned on May 29, 1929, while taking soundings for the construction of the dam.</a:t>
            </a:r>
          </a:p>
          <a:p>
            <a:pPr algn="just"/>
            <a:r>
              <a:rPr lang="en-US" sz="1800" dirty="0">
                <a:solidFill>
                  <a:srgbClr val="000000"/>
                </a:solidFill>
                <a:effectLst/>
                <a:latin typeface="Arial" panose="020B0604020202020204" pitchFamily="34" charset="0"/>
                <a:ea typeface="Calibri" panose="020F0502020204030204" pitchFamily="34" charset="0"/>
              </a:rPr>
              <a:t>Construction of the tunnel began on </a:t>
            </a:r>
            <a:r>
              <a:rPr lang="en-US" sz="18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March 31</a:t>
            </a:r>
            <a:r>
              <a:rPr lang="en-US" sz="1800" baseline="300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st</a:t>
            </a:r>
            <a:r>
              <a:rPr lang="en-US" sz="18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1930</a:t>
            </a:r>
            <a:r>
              <a:rPr lang="en-US" sz="1800" dirty="0">
                <a:solidFill>
                  <a:srgbClr val="000000"/>
                </a:solidFill>
                <a:effectLst/>
                <a:latin typeface="Arial" panose="020B0604020202020204" pitchFamily="34" charset="0"/>
                <a:ea typeface="Calibri" panose="020F0502020204030204" pitchFamily="34" charset="0"/>
              </a:rPr>
              <a:t>, just 18 days after the contract award.</a:t>
            </a:r>
          </a:p>
          <a:p>
            <a:pPr algn="just"/>
            <a:r>
              <a:rPr lang="en-US" sz="1800" dirty="0">
                <a:solidFill>
                  <a:srgbClr val="000000"/>
                </a:solidFill>
                <a:effectLst/>
                <a:latin typeface="Arial" panose="020B0604020202020204" pitchFamily="34" charset="0"/>
                <a:ea typeface="Calibri" panose="020F0502020204030204" pitchFamily="34" charset="0"/>
              </a:rPr>
              <a:t>Because the Hawk’s Nest Tunnel was licensed as a </a:t>
            </a:r>
            <a:r>
              <a:rPr lang="en-US" sz="1800" u="sng"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civil engineering project</a:t>
            </a:r>
            <a:r>
              <a:rPr lang="en-US" sz="1800" dirty="0">
                <a:solidFill>
                  <a:srgbClr val="000000"/>
                </a:solidFill>
                <a:effectLst/>
                <a:latin typeface="Arial" panose="020B0604020202020204" pitchFamily="34" charset="0"/>
                <a:ea typeface="Calibri" panose="020F0502020204030204" pitchFamily="34" charset="0"/>
              </a:rPr>
              <a:t>, not a mine, even the most modest forms of </a:t>
            </a:r>
            <a:r>
              <a:rPr lang="en-US" sz="18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mine</a:t>
            </a:r>
            <a:r>
              <a:rPr lang="en-US" sz="1800" dirty="0">
                <a:solidFill>
                  <a:srgbClr val="000000"/>
                </a:solidFill>
                <a:effectLst/>
                <a:latin typeface="Arial" panose="020B0604020202020204" pitchFamily="34" charset="0"/>
                <a:ea typeface="Calibri" panose="020F0502020204030204" pitchFamily="34" charset="0"/>
              </a:rPr>
              <a:t> safety were </a:t>
            </a:r>
            <a:r>
              <a:rPr lang="en-US" sz="1800" b="1" dirty="0">
                <a:solidFill>
                  <a:srgbClr val="FF0000"/>
                </a:solidFill>
                <a:effectLst/>
                <a:latin typeface="Arial" panose="020B0604020202020204" pitchFamily="34" charset="0"/>
                <a:ea typeface="Calibri" panose="020F0502020204030204" pitchFamily="34" charset="0"/>
              </a:rPr>
              <a:t>not</a:t>
            </a:r>
            <a:r>
              <a:rPr lang="en-US" sz="1800" dirty="0">
                <a:solidFill>
                  <a:srgbClr val="000000"/>
                </a:solidFill>
                <a:effectLst/>
                <a:latin typeface="Arial" panose="020B0604020202020204" pitchFamily="34" charset="0"/>
                <a:ea typeface="Calibri" panose="020F0502020204030204" pitchFamily="34" charset="0"/>
              </a:rPr>
              <a:t> required or applied.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The horizontal drills needed water to remove the debris. Dry drilling was much faster, 4 dry holes could be jack-hammered in the time it took to wet drill one hole.</a:t>
            </a:r>
          </a:p>
          <a:p>
            <a:pPr algn="just"/>
            <a:r>
              <a:rPr lang="en-US" sz="1800" dirty="0">
                <a:solidFill>
                  <a:srgbClr val="121212"/>
                </a:solidFill>
                <a:effectLst/>
                <a:latin typeface="Arial" panose="020B0604020202020204" pitchFamily="34" charset="0"/>
                <a:ea typeface="Calibri" panose="020F0502020204030204" pitchFamily="34" charset="0"/>
                <a:cs typeface="Arial" panose="020B0604020202020204" pitchFamily="34" charset="0"/>
              </a:rPr>
              <a:t>One shift of workers would drill the holes &amp; </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then stack dynamite to blast through the sandstone, </a:t>
            </a:r>
            <a:r>
              <a:rPr lang="en-US" sz="1800" dirty="0">
                <a:solidFill>
                  <a:srgbClr val="121212"/>
                </a:solidFill>
                <a:effectLst/>
                <a:latin typeface="Arial" panose="020B0604020202020204" pitchFamily="34" charset="0"/>
                <a:ea typeface="Calibri" panose="020F0502020204030204" pitchFamily="34" charset="0"/>
                <a:cs typeface="Arial" panose="020B0604020202020204" pitchFamily="34" charset="0"/>
              </a:rPr>
              <a:t>at the end they would clear out as the shot was ignited. </a:t>
            </a:r>
          </a:p>
          <a:p>
            <a:pPr lvl="1" algn="just">
              <a:spcBef>
                <a:spcPts val="0"/>
              </a:spcBef>
              <a:spcAft>
                <a:spcPts val="0"/>
              </a:spcAft>
            </a:pP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Approximately </a:t>
            </a:r>
            <a:r>
              <a:rPr lang="en-US" sz="1800" u="sng" dirty="0">
                <a:solidFill>
                  <a:srgbClr val="333333"/>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 million pounds </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of explosives were used in the tunnel without a single related fatality.   Explosives were supervised by Dupont Company who manufactured them.</a:t>
            </a:r>
            <a:endParaRPr lang="en-US" sz="1800" dirty="0">
              <a:solidFill>
                <a:srgbClr val="121212"/>
              </a:solidFill>
              <a:effectLst/>
              <a:latin typeface="Arial" panose="020B0604020202020204" pitchFamily="34" charset="0"/>
              <a:ea typeface="Calibri" panose="020F0502020204030204" pitchFamily="34" charset="0"/>
              <a:cs typeface="Arial" panose="020B0604020202020204" pitchFamily="34" charset="0"/>
            </a:endParaRPr>
          </a:p>
          <a:p>
            <a:pPr algn="just"/>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Black workers were assigned to carry steel to the drillers &amp; haul the rock &amp; debris, (mucking) from the tunnel,</a:t>
            </a:r>
            <a:r>
              <a:rPr lang="en-US" sz="1800" b="1" dirty="0">
                <a:effectLst/>
                <a:latin typeface="Arial" panose="020B0604020202020204" pitchFamily="34" charset="0"/>
                <a:ea typeface="Calibri" panose="020F0502020204030204" pitchFamily="34" charset="0"/>
                <a:cs typeface="Arial" panose="020B0604020202020204" pitchFamily="34" charset="0"/>
              </a:rPr>
              <a:t> the dirtiest &amp; deadliest work. </a:t>
            </a:r>
            <a:r>
              <a:rPr lang="en-US" sz="1800" b="1" dirty="0">
                <a:solidFill>
                  <a:srgbClr val="2B2B2B"/>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507,336 yards</a:t>
            </a:r>
            <a:r>
              <a:rPr lang="en-US" sz="1800" b="1" baseline="30000" dirty="0">
                <a:solidFill>
                  <a:srgbClr val="2B2B2B"/>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3</a:t>
            </a:r>
            <a:r>
              <a:rPr lang="en-US" sz="1800" b="1" dirty="0">
                <a:solidFill>
                  <a:srgbClr val="2B2B2B"/>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solidFill>
                  <a:srgbClr val="2B2B2B"/>
                </a:solidFill>
                <a:effectLst/>
                <a:latin typeface="Arial" panose="020B0604020202020204" pitchFamily="34" charset="0"/>
                <a:ea typeface="Calibri" panose="020F0502020204030204" pitchFamily="34" charset="0"/>
                <a:cs typeface="Times New Roman" panose="02020603050405020304" pitchFamily="18" charset="0"/>
              </a:rPr>
              <a:t>of material were removed.</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000" b="1" dirty="0">
                <a:solidFill>
                  <a:srgbClr val="0070C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 New-Kanawha Power Co</a:t>
            </a:r>
            <a:r>
              <a:rPr lang="en-US" sz="2000" dirty="0">
                <a:solidFill>
                  <a:srgbClr val="0070C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created to build the tunnel, dissolved as soon as the tunnel was completed late in 1934.</a:t>
            </a:r>
            <a:endParaRPr lang="en-US" sz="20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6492458-317F-42DB-9B05-1DF7F3D83E85}"/>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96CBF922-B5A5-4DFD-9155-9FA433533639}"/>
              </a:ext>
            </a:extLst>
          </p:cNvPr>
          <p:cNvSpPr>
            <a:spLocks noGrp="1"/>
          </p:cNvSpPr>
          <p:nvPr>
            <p:ph type="ftr" sz="quarter" idx="11"/>
          </p:nvPr>
        </p:nvSpPr>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0C319CEA-2A7C-4078-914F-117EA092697B}"/>
              </a:ext>
            </a:extLst>
          </p:cNvPr>
          <p:cNvSpPr>
            <a:spLocks noGrp="1"/>
          </p:cNvSpPr>
          <p:nvPr>
            <p:ph type="sldNum" sz="quarter" idx="12"/>
          </p:nvPr>
        </p:nvSpPr>
        <p:spPr/>
        <p:txBody>
          <a:bodyPr/>
          <a:lstStyle/>
          <a:p>
            <a:fld id="{1611759A-3031-4987-A84B-0E100645169D}" type="slidenum">
              <a:rPr lang="en-US" smtClean="0"/>
              <a:pPr/>
              <a:t>5</a:t>
            </a:fld>
            <a:endParaRPr lang="en-US" dirty="0"/>
          </a:p>
        </p:txBody>
      </p:sp>
      <p:sp>
        <p:nvSpPr>
          <p:cNvPr id="7" name="Rectangle: Rounded Corners 6">
            <a:extLst>
              <a:ext uri="{FF2B5EF4-FFF2-40B4-BE49-F238E27FC236}">
                <a16:creationId xmlns:a16="http://schemas.microsoft.com/office/drawing/2014/main" id="{B9991D48-DB04-4B4F-B18D-4EA49BD20546}"/>
              </a:ext>
            </a:extLst>
          </p:cNvPr>
          <p:cNvSpPr/>
          <p:nvPr/>
        </p:nvSpPr>
        <p:spPr>
          <a:xfrm>
            <a:off x="1404330" y="5226256"/>
            <a:ext cx="10629900" cy="597024"/>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09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A63E-D678-41B7-A7EF-A7D443BDAA45}"/>
              </a:ext>
            </a:extLst>
          </p:cNvPr>
          <p:cNvSpPr>
            <a:spLocks noGrp="1"/>
          </p:cNvSpPr>
          <p:nvPr>
            <p:ph type="title"/>
          </p:nvPr>
        </p:nvSpPr>
        <p:spPr>
          <a:xfrm>
            <a:off x="1736521" y="1"/>
            <a:ext cx="10455479" cy="1204078"/>
          </a:xfrm>
        </p:spPr>
        <p:txBody>
          <a:bodyPr>
            <a:normAutofit/>
          </a:bodyPr>
          <a:lstStyle/>
          <a:p>
            <a:r>
              <a:rPr lang="en-US" dirty="0">
                <a:latin typeface="Arial Black" panose="020B0A04020102020204" pitchFamily="34" charset="0"/>
              </a:rPr>
              <a:t>Housing at the Camps</a:t>
            </a:r>
          </a:p>
        </p:txBody>
      </p:sp>
      <p:pic>
        <p:nvPicPr>
          <p:cNvPr id="4098" name="Picture 2">
            <a:extLst>
              <a:ext uri="{FF2B5EF4-FFF2-40B4-BE49-F238E27FC236}">
                <a16:creationId xmlns:a16="http://schemas.microsoft.com/office/drawing/2014/main" id="{8CBFCFA2-B4B5-461F-A87A-B39E9D7BA7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31691"/>
          <a:stretch/>
        </p:blipFill>
        <p:spPr bwMode="auto">
          <a:xfrm>
            <a:off x="1200884" y="2046912"/>
            <a:ext cx="3489330" cy="2047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02" name="Content Placeholder 4101">
            <a:extLst>
              <a:ext uri="{FF2B5EF4-FFF2-40B4-BE49-F238E27FC236}">
                <a16:creationId xmlns:a16="http://schemas.microsoft.com/office/drawing/2014/main" id="{20ECA449-8C53-43FA-9CDA-FB32E46D32A1}"/>
              </a:ext>
            </a:extLst>
          </p:cNvPr>
          <p:cNvSpPr>
            <a:spLocks noGrp="1"/>
          </p:cNvSpPr>
          <p:nvPr>
            <p:ph idx="1"/>
          </p:nvPr>
        </p:nvSpPr>
        <p:spPr>
          <a:xfrm>
            <a:off x="4743303" y="1057011"/>
            <a:ext cx="7270296" cy="5181372"/>
          </a:xfrm>
        </p:spPr>
        <p:txBody>
          <a:bodyPr anchor="t">
            <a:noAutofit/>
          </a:bodyPr>
          <a:lstStyle/>
          <a:p>
            <a:pPr algn="just">
              <a:spcBef>
                <a:spcPts val="0"/>
              </a:spcBef>
            </a:pPr>
            <a:r>
              <a:rPr lang="en-US" sz="2000" dirty="0">
                <a:solidFill>
                  <a:srgbClr val="000000"/>
                </a:solidFill>
                <a:effectLst/>
                <a:latin typeface="Arial" panose="020B0604020202020204" pitchFamily="34" charset="0"/>
                <a:ea typeface="Calibri" panose="020F0502020204030204" pitchFamily="34" charset="0"/>
              </a:rPr>
              <a:t>The workers primarily lived in three camps constructed by the contractor, </a:t>
            </a:r>
            <a:r>
              <a:rPr lang="en-US" sz="2000"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Reinhard &amp; Dennis </a:t>
            </a:r>
          </a:p>
          <a:p>
            <a:pPr lvl="1" algn="just">
              <a:spcBef>
                <a:spcPts val="0"/>
              </a:spcBef>
            </a:pPr>
            <a:r>
              <a:rPr lang="en-US" sz="1800" dirty="0">
                <a:solidFill>
                  <a:srgbClr val="000000"/>
                </a:solidFill>
                <a:effectLst/>
                <a:latin typeface="Arial" panose="020B0604020202020204" pitchFamily="34" charset="0"/>
                <a:ea typeface="Calibri" panose="020F0502020204030204" pitchFamily="34" charset="0"/>
              </a:rPr>
              <a:t>C</a:t>
            </a:r>
            <a:r>
              <a:rPr lang="en-US" sz="1800" dirty="0">
                <a:latin typeface="Arial" panose="020B0604020202020204" pitchFamily="34" charset="0"/>
                <a:cs typeface="Arial" panose="020B0604020202020204" pitchFamily="34" charset="0"/>
              </a:rPr>
              <a:t>amps were located adjacent to the major work areas. </a:t>
            </a:r>
            <a:endParaRPr lang="en-US" sz="1800" dirty="0">
              <a:solidFill>
                <a:srgbClr val="000000"/>
              </a:solidFill>
              <a:effectLst/>
              <a:latin typeface="Arial" panose="020B0604020202020204" pitchFamily="34" charset="0"/>
              <a:ea typeface="Calibri" panose="020F0502020204030204" pitchFamily="34" charset="0"/>
            </a:endParaRPr>
          </a:p>
          <a:p>
            <a:pPr algn="just">
              <a:spcBef>
                <a:spcPts val="0"/>
              </a:spcBef>
            </a:pPr>
            <a:r>
              <a:rPr lang="en-US" sz="2000" dirty="0">
                <a:solidFill>
                  <a:srgbClr val="000000"/>
                </a:solidFill>
                <a:effectLst/>
                <a:latin typeface="Arial" panose="020B0604020202020204" pitchFamily="34" charset="0"/>
                <a:ea typeface="Calibri" panose="020F0502020204030204" pitchFamily="34" charset="0"/>
              </a:rPr>
              <a:t>The </a:t>
            </a:r>
            <a:r>
              <a:rPr lang="en-US" sz="2000" b="1" dirty="0">
                <a:solidFill>
                  <a:srgbClr val="000000"/>
                </a:solidFill>
                <a:effectLst/>
                <a:latin typeface="Arial" panose="020B0604020202020204" pitchFamily="34" charset="0"/>
                <a:ea typeface="Calibri" panose="020F0502020204030204" pitchFamily="34" charset="0"/>
              </a:rPr>
              <a:t>black</a:t>
            </a:r>
            <a:r>
              <a:rPr lang="en-US" sz="2000" dirty="0">
                <a:solidFill>
                  <a:srgbClr val="000000"/>
                </a:solidFill>
                <a:effectLst/>
                <a:latin typeface="Arial" panose="020B0604020202020204" pitchFamily="34" charset="0"/>
                <a:ea typeface="Calibri" panose="020F0502020204030204" pitchFamily="34" charset="0"/>
              </a:rPr>
              <a:t> workers were </a:t>
            </a:r>
            <a:r>
              <a:rPr lang="en-US" sz="2000" u="sng" dirty="0">
                <a:solidFill>
                  <a:srgbClr val="000000"/>
                </a:solidFill>
                <a:effectLst/>
                <a:latin typeface="Arial" panose="020B0604020202020204" pitchFamily="34" charset="0"/>
                <a:ea typeface="Calibri" panose="020F0502020204030204" pitchFamily="34" charset="0"/>
              </a:rPr>
              <a:t>segregated</a:t>
            </a:r>
            <a:r>
              <a:rPr lang="en-US" sz="2000" dirty="0">
                <a:solidFill>
                  <a:srgbClr val="000000"/>
                </a:solidFill>
                <a:effectLst/>
                <a:latin typeface="Arial" panose="020B0604020202020204" pitchFamily="34" charset="0"/>
                <a:ea typeface="Calibri" panose="020F0502020204030204" pitchFamily="34" charset="0"/>
              </a:rPr>
              <a:t> in a portion of </a:t>
            </a:r>
            <a:r>
              <a:rPr lang="en-US" sz="20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Camp #1</a:t>
            </a:r>
          </a:p>
          <a:p>
            <a:pPr algn="just">
              <a:spcBef>
                <a:spcPts val="0"/>
              </a:spcBef>
            </a:pPr>
            <a:r>
              <a:rPr lang="en-US" sz="20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Camp #2 </a:t>
            </a:r>
            <a:r>
              <a:rPr lang="en-US" sz="2000" dirty="0">
                <a:solidFill>
                  <a:srgbClr val="000000"/>
                </a:solidFill>
                <a:effectLst/>
                <a:latin typeface="Arial" panose="020B0604020202020204" pitchFamily="34" charset="0"/>
                <a:ea typeface="Calibri" panose="020F0502020204030204" pitchFamily="34" charset="0"/>
              </a:rPr>
              <a:t>housed 150 workers while </a:t>
            </a:r>
            <a:r>
              <a:rPr lang="en-US" sz="2000"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Camp #3</a:t>
            </a:r>
            <a:r>
              <a:rPr lang="en-US" sz="2000" dirty="0">
                <a:solidFill>
                  <a:srgbClr val="000000"/>
                </a:solidFill>
                <a:effectLst/>
                <a:latin typeface="Arial" panose="020B0604020202020204" pitchFamily="34" charset="0"/>
                <a:ea typeface="Calibri" panose="020F0502020204030204" pitchFamily="34" charset="0"/>
              </a:rPr>
              <a:t> housed 350 </a:t>
            </a:r>
          </a:p>
          <a:p>
            <a:pPr lvl="1" algn="just">
              <a:spcBef>
                <a:spcPts val="0"/>
              </a:spcBef>
            </a:pPr>
            <a:r>
              <a:rPr lang="en-US" sz="1800" dirty="0">
                <a:solidFill>
                  <a:srgbClr val="000000"/>
                </a:solidFill>
                <a:latin typeface="Arial" panose="020B0604020202020204" pitchFamily="34" charset="0"/>
                <a:ea typeface="Calibri" panose="020F0502020204030204" pitchFamily="34" charset="0"/>
              </a:rPr>
              <a:t>The commissary was also at </a:t>
            </a:r>
            <a:r>
              <a:rPr lang="en-US" sz="18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Camp #3</a:t>
            </a:r>
          </a:p>
          <a:p>
            <a:pPr algn="just">
              <a:spcBef>
                <a:spcPts val="0"/>
              </a:spcBef>
            </a:pPr>
            <a:r>
              <a:rPr lang="en-US" sz="2000" dirty="0">
                <a:effectLst/>
                <a:latin typeface="Arial" panose="020B0604020202020204" pitchFamily="34" charset="0"/>
                <a:ea typeface="Calibri" panose="020F0502020204030204" pitchFamily="34" charset="0"/>
              </a:rPr>
              <a:t>Shacks were small wooden frame structures, generally 3 building units wide, 1 room deep, &amp; 1 story high.</a:t>
            </a:r>
          </a:p>
          <a:p>
            <a:pPr algn="just">
              <a:spcBef>
                <a:spcPts val="0"/>
              </a:spcBef>
            </a:pPr>
            <a:r>
              <a:rPr lang="en-US" sz="2000" dirty="0">
                <a:effectLst/>
                <a:latin typeface="Arial" panose="020B0604020202020204" pitchFamily="34" charset="0"/>
                <a:ea typeface="Calibri" panose="020F0502020204030204" pitchFamily="34" charset="0"/>
              </a:rPr>
              <a:t>Shacks occupied by </a:t>
            </a:r>
            <a:r>
              <a:rPr lang="en-US" sz="2000" b="1" dirty="0">
                <a:effectLst/>
                <a:latin typeface="Arial" panose="020B0604020202020204" pitchFamily="34" charset="0"/>
                <a:ea typeface="Calibri" panose="020F0502020204030204" pitchFamily="34" charset="0"/>
              </a:rPr>
              <a:t>whites</a:t>
            </a:r>
            <a:r>
              <a:rPr lang="en-US" sz="2000" dirty="0">
                <a:effectLst/>
                <a:latin typeface="Arial" panose="020B0604020202020204" pitchFamily="34" charset="0"/>
                <a:ea typeface="Calibri" panose="020F0502020204030204" pitchFamily="34" charset="0"/>
              </a:rPr>
              <a:t> had electricity with a single bare bulb hanging from the ceiling and </a:t>
            </a:r>
            <a:r>
              <a:rPr lang="en-US" sz="2000" b="1" dirty="0">
                <a:effectLst/>
                <a:latin typeface="Arial" panose="020B0604020202020204" pitchFamily="34" charset="0"/>
                <a:ea typeface="Calibri" panose="020F0502020204030204" pitchFamily="34" charset="0"/>
              </a:rPr>
              <a:t>housed 4 men</a:t>
            </a:r>
            <a:r>
              <a:rPr lang="en-US" sz="2000" dirty="0">
                <a:effectLst/>
                <a:latin typeface="Arial" panose="020B0604020202020204" pitchFamily="34" charset="0"/>
                <a:ea typeface="Calibri" panose="020F0502020204030204" pitchFamily="34" charset="0"/>
              </a:rPr>
              <a:t>. </a:t>
            </a:r>
          </a:p>
          <a:p>
            <a:pPr algn="just">
              <a:spcBef>
                <a:spcPts val="0"/>
              </a:spcBef>
            </a:pPr>
            <a:r>
              <a:rPr lang="en-US" sz="2000" b="1" dirty="0">
                <a:solidFill>
                  <a:srgbClr val="000000"/>
                </a:solidFill>
                <a:effectLst/>
                <a:latin typeface="Arial" panose="020B0604020202020204" pitchFamily="34" charset="0"/>
                <a:ea typeface="Calibri" panose="020F0502020204030204" pitchFamily="34" charset="0"/>
              </a:rPr>
              <a:t>Black </a:t>
            </a:r>
            <a:r>
              <a:rPr lang="en-US" sz="2000" b="1" spc="10" dirty="0">
                <a:solidFill>
                  <a:srgbClr val="000000"/>
                </a:solidFill>
                <a:effectLst/>
                <a:latin typeface="Arial" panose="020B0604020202020204" pitchFamily="34" charset="0"/>
                <a:ea typeface="Calibri" panose="020F0502020204030204" pitchFamily="34" charset="0"/>
              </a:rPr>
              <a:t>Workers’ shacks were the same 12’ by 14’ with 2 levels of bunks with 8 to as many as </a:t>
            </a:r>
            <a:r>
              <a:rPr lang="en-US" b="1" spc="10" dirty="0">
                <a:solidFill>
                  <a:srgbClr val="FF0000"/>
                </a:solidFill>
                <a:effectLst/>
                <a:latin typeface="Arial" panose="020B0604020202020204" pitchFamily="34" charset="0"/>
                <a:ea typeface="Calibri" panose="020F0502020204030204" pitchFamily="34" charset="0"/>
              </a:rPr>
              <a:t>15</a:t>
            </a:r>
            <a:r>
              <a:rPr lang="en-US" sz="2000" b="1" spc="10" dirty="0">
                <a:solidFill>
                  <a:srgbClr val="000000"/>
                </a:solidFill>
                <a:effectLst/>
                <a:latin typeface="Arial" panose="020B0604020202020204" pitchFamily="34" charset="0"/>
                <a:ea typeface="Calibri" panose="020F0502020204030204" pitchFamily="34" charset="0"/>
              </a:rPr>
              <a:t> men in a room</a:t>
            </a:r>
            <a:r>
              <a:rPr lang="en-US" sz="2000" b="1" dirty="0">
                <a:solidFill>
                  <a:srgbClr val="000000"/>
                </a:solidFill>
                <a:effectLst/>
                <a:latin typeface="Arial" panose="020B0604020202020204" pitchFamily="34" charset="0"/>
                <a:ea typeface="Calibri" panose="020F0502020204030204" pitchFamily="34" charset="0"/>
              </a:rPr>
              <a:t>.</a:t>
            </a:r>
          </a:p>
          <a:p>
            <a:pPr algn="just">
              <a:spcBef>
                <a:spcPts val="0"/>
              </a:spcBef>
            </a:pPr>
            <a:r>
              <a:rPr lang="en-US" sz="2000" dirty="0">
                <a:solidFill>
                  <a:srgbClr val="000000"/>
                </a:solidFill>
                <a:latin typeface="Arial" panose="020B0604020202020204" pitchFamily="34" charset="0"/>
              </a:rPr>
              <a:t>There were no privies or wash facilities</a:t>
            </a:r>
          </a:p>
          <a:p>
            <a:pPr algn="just">
              <a:spcBef>
                <a:spcPts val="0"/>
              </a:spcBef>
            </a:pPr>
            <a:r>
              <a:rPr lang="en-US" sz="20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Fayette County </a:t>
            </a: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WV </a:t>
            </a:r>
            <a:r>
              <a:rPr lang="en-US" sz="20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gets precipitation, </a:t>
            </a:r>
            <a:r>
              <a:rPr lang="en-US" sz="2000" dirty="0">
                <a:solidFill>
                  <a:srgbClr val="21252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151</a:t>
            </a:r>
            <a:r>
              <a:rPr lang="en-US" sz="20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days per year</a:t>
            </a:r>
            <a:endParaRPr lang="en-US" sz="2000" dirty="0"/>
          </a:p>
        </p:txBody>
      </p:sp>
      <p:sp>
        <p:nvSpPr>
          <p:cNvPr id="5" name="Footer Placeholder 4">
            <a:extLst>
              <a:ext uri="{FF2B5EF4-FFF2-40B4-BE49-F238E27FC236}">
                <a16:creationId xmlns:a16="http://schemas.microsoft.com/office/drawing/2014/main" id="{7423EE18-C39F-440F-A3AA-4820115E6956}"/>
              </a:ext>
            </a:extLst>
          </p:cNvPr>
          <p:cNvSpPr>
            <a:spLocks noGrp="1"/>
          </p:cNvSpPr>
          <p:nvPr>
            <p:ph type="ftr" sz="quarter" idx="11"/>
          </p:nvPr>
        </p:nvSpPr>
        <p:spPr>
          <a:xfrm>
            <a:off x="2553911" y="6411623"/>
            <a:ext cx="7084177" cy="365125"/>
          </a:xfrm>
        </p:spPr>
        <p:txBody>
          <a:bodyPr>
            <a:normAutofit/>
          </a:bodyPr>
          <a:lstStyle/>
          <a:p>
            <a:pPr algn="ctr">
              <a:spcAft>
                <a:spcPts val="600"/>
              </a:spcAft>
            </a:pPr>
            <a:r>
              <a:rPr lang="en-US" dirty="0"/>
              <a:t>The Significance of Hawks Nest</a:t>
            </a:r>
          </a:p>
        </p:txBody>
      </p:sp>
      <p:sp>
        <p:nvSpPr>
          <p:cNvPr id="4" name="Date Placeholder 3">
            <a:extLst>
              <a:ext uri="{FF2B5EF4-FFF2-40B4-BE49-F238E27FC236}">
                <a16:creationId xmlns:a16="http://schemas.microsoft.com/office/drawing/2014/main" id="{7B644FAA-8B1E-4A00-AAB4-84C1D51B6E9C}"/>
              </a:ext>
            </a:extLst>
          </p:cNvPr>
          <p:cNvSpPr>
            <a:spLocks noGrp="1"/>
          </p:cNvSpPr>
          <p:nvPr>
            <p:ph type="dt" sz="half" idx="10"/>
          </p:nvPr>
        </p:nvSpPr>
        <p:spPr>
          <a:xfrm>
            <a:off x="10362971" y="6298671"/>
            <a:ext cx="1143000" cy="365125"/>
          </a:xfrm>
        </p:spPr>
        <p:txBody>
          <a:bodyPr>
            <a:normAutofit/>
          </a:bodyPr>
          <a:lstStyle/>
          <a:p>
            <a:pPr>
              <a:spcAft>
                <a:spcPts val="600"/>
              </a:spcAft>
            </a:pPr>
            <a:fld id="{D77DF73E-2322-4131-B34C-EA9CE0E4F3C2}" type="datetime1">
              <a:rPr lang="en-US" smtClean="0"/>
              <a:pPr>
                <a:spcAft>
                  <a:spcPts val="600"/>
                </a:spcAft>
              </a:pPr>
              <a:t>7/24/2024</a:t>
            </a:fld>
            <a:endParaRPr lang="en-US" dirty="0"/>
          </a:p>
        </p:txBody>
      </p:sp>
      <p:sp>
        <p:nvSpPr>
          <p:cNvPr id="6" name="Slide Number Placeholder 5">
            <a:extLst>
              <a:ext uri="{FF2B5EF4-FFF2-40B4-BE49-F238E27FC236}">
                <a16:creationId xmlns:a16="http://schemas.microsoft.com/office/drawing/2014/main" id="{C6E21D32-9BE6-44FC-9A03-8847BE96E4F2}"/>
              </a:ext>
            </a:extLst>
          </p:cNvPr>
          <p:cNvSpPr>
            <a:spLocks noGrp="1"/>
          </p:cNvSpPr>
          <p:nvPr>
            <p:ph type="sldNum" sz="quarter" idx="12"/>
          </p:nvPr>
        </p:nvSpPr>
        <p:spPr>
          <a:xfrm>
            <a:off x="41167" y="6133463"/>
            <a:ext cx="551167" cy="365125"/>
          </a:xfrm>
        </p:spPr>
        <p:txBody>
          <a:bodyPr>
            <a:normAutofit/>
          </a:bodyPr>
          <a:lstStyle/>
          <a:p>
            <a:pPr>
              <a:spcAft>
                <a:spcPts val="600"/>
              </a:spcAft>
            </a:pPr>
            <a:fld id="{1611759A-3031-4987-A84B-0E100645169D}" type="slidenum">
              <a:rPr lang="en-US" smtClean="0"/>
              <a:pPr>
                <a:spcAft>
                  <a:spcPts val="600"/>
                </a:spcAft>
              </a:pPr>
              <a:t>6</a:t>
            </a:fld>
            <a:endParaRPr lang="en-US" dirty="0"/>
          </a:p>
        </p:txBody>
      </p:sp>
      <p:sp>
        <p:nvSpPr>
          <p:cNvPr id="3" name="TextBox 2">
            <a:extLst>
              <a:ext uri="{FF2B5EF4-FFF2-40B4-BE49-F238E27FC236}">
                <a16:creationId xmlns:a16="http://schemas.microsoft.com/office/drawing/2014/main" id="{9951DC90-2833-4417-BF67-F86758056FC0}"/>
              </a:ext>
            </a:extLst>
          </p:cNvPr>
          <p:cNvSpPr txBox="1"/>
          <p:nvPr/>
        </p:nvSpPr>
        <p:spPr>
          <a:xfrm>
            <a:off x="1170741" y="4198614"/>
            <a:ext cx="3572562" cy="1384995"/>
          </a:xfrm>
          <a:prstGeom prst="rect">
            <a:avLst/>
          </a:prstGeom>
          <a:solidFill>
            <a:srgbClr val="FFFF00"/>
          </a:solidFill>
          <a:ln w="12700">
            <a:solidFill>
              <a:srgbClr val="FF0000"/>
            </a:solidFill>
          </a:ln>
        </p:spPr>
        <p:txBody>
          <a:bodyPr wrap="square" rtlCol="0">
            <a:spAutoFit/>
          </a:bodyPr>
          <a:lstStyle/>
          <a:p>
            <a:pPr algn="ctr"/>
            <a:r>
              <a:rPr lang="en-US" sz="2100" dirty="0">
                <a:latin typeface="Arial" panose="020B0604020202020204" pitchFamily="34" charset="0"/>
                <a:cs typeface="Arial" panose="020B0604020202020204" pitchFamily="34" charset="0"/>
              </a:rPr>
              <a:t>The shacks were </a:t>
            </a:r>
            <a:r>
              <a:rPr lang="en-US" sz="21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burned</a:t>
            </a:r>
            <a:r>
              <a:rPr lang="en-US" sz="2100" dirty="0">
                <a:latin typeface="Arial" panose="020B0604020202020204" pitchFamily="34" charset="0"/>
                <a:cs typeface="Arial" panose="020B0604020202020204" pitchFamily="34" charset="0"/>
              </a:rPr>
              <a:t> down at the end of the project to drive out any remaining workers</a:t>
            </a:r>
          </a:p>
        </p:txBody>
      </p:sp>
      <p:sp>
        <p:nvSpPr>
          <p:cNvPr id="7" name="Rectangle: Rounded Corners 6">
            <a:extLst>
              <a:ext uri="{FF2B5EF4-FFF2-40B4-BE49-F238E27FC236}">
                <a16:creationId xmlns:a16="http://schemas.microsoft.com/office/drawing/2014/main" id="{02AC2C66-49B0-4892-80AF-613195B42EC4}"/>
              </a:ext>
            </a:extLst>
          </p:cNvPr>
          <p:cNvSpPr/>
          <p:nvPr/>
        </p:nvSpPr>
        <p:spPr>
          <a:xfrm>
            <a:off x="4831606" y="4653639"/>
            <a:ext cx="7214986" cy="765619"/>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64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42DC-59E2-41AD-91B2-BC3FF0E0EAAF}"/>
              </a:ext>
            </a:extLst>
          </p:cNvPr>
          <p:cNvSpPr>
            <a:spLocks noGrp="1"/>
          </p:cNvSpPr>
          <p:nvPr>
            <p:ph type="title"/>
          </p:nvPr>
        </p:nvSpPr>
        <p:spPr>
          <a:xfrm>
            <a:off x="1409351" y="1"/>
            <a:ext cx="10782650" cy="1287262"/>
          </a:xfrm>
        </p:spPr>
        <p:txBody>
          <a:bodyPr>
            <a:normAutofit/>
          </a:bodyPr>
          <a:lstStyle/>
          <a:p>
            <a:r>
              <a:rPr lang="en-US" sz="4400" dirty="0">
                <a:latin typeface="Arial Black" panose="020B0A04020102020204" pitchFamily="34" charset="0"/>
              </a:rPr>
              <a:t>Payroll System</a:t>
            </a:r>
          </a:p>
        </p:txBody>
      </p:sp>
      <p:sp>
        <p:nvSpPr>
          <p:cNvPr id="3" name="Content Placeholder 2">
            <a:extLst>
              <a:ext uri="{FF2B5EF4-FFF2-40B4-BE49-F238E27FC236}">
                <a16:creationId xmlns:a16="http://schemas.microsoft.com/office/drawing/2014/main" id="{727F0CDD-1338-43DA-BBE0-73C109DDA6D6}"/>
              </a:ext>
            </a:extLst>
          </p:cNvPr>
          <p:cNvSpPr>
            <a:spLocks noGrp="1"/>
          </p:cNvSpPr>
          <p:nvPr>
            <p:ph idx="1"/>
          </p:nvPr>
        </p:nvSpPr>
        <p:spPr>
          <a:xfrm>
            <a:off x="1409350" y="1134330"/>
            <a:ext cx="10337173" cy="5205819"/>
          </a:xfrm>
        </p:spPr>
        <p:txBody>
          <a:bodyPr>
            <a:noAutofit/>
          </a:bodyPr>
          <a:lstStyle/>
          <a:p>
            <a:pPr algn="just">
              <a:spcBef>
                <a:spcPts val="0"/>
              </a:spcBef>
            </a:pP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In the beginning workers were </a:t>
            </a:r>
            <a:r>
              <a:rPr lang="en-US" sz="2000" b="1" dirty="0">
                <a:solidFill>
                  <a:srgbClr val="22222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paid </a:t>
            </a:r>
            <a:r>
              <a:rPr lang="en-US" sz="20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$.50 </a:t>
            </a:r>
            <a:r>
              <a:rPr lang="en-US" sz="2000" b="1" dirty="0">
                <a:solidFill>
                  <a:srgbClr val="22222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an hour </a:t>
            </a: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which was lowered to $.40 and later to </a:t>
            </a:r>
            <a:r>
              <a:rPr lang="en-US"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$.30</a:t>
            </a: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rgbClr val="202124"/>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White</a:t>
            </a: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 workers were paid </a:t>
            </a:r>
            <a:r>
              <a:rPr lang="en-US"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a:t>
            </a: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 cents an hour more for the same work &amp; in </a:t>
            </a:r>
            <a:r>
              <a:rPr lang="en-US" sz="2000" b="1" dirty="0">
                <a:solidFill>
                  <a:srgbClr val="202124"/>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cash</a:t>
            </a: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a:t>
            </a:r>
          </a:p>
          <a:p>
            <a:pPr algn="just">
              <a:spcBef>
                <a:spcPts val="0"/>
              </a:spcBef>
            </a:pPr>
            <a:r>
              <a:rPr lang="en-US" sz="2000" dirty="0">
                <a:solidFill>
                  <a:srgbClr val="202124"/>
                </a:solidFill>
                <a:latin typeface="Arial" panose="020B0604020202020204" pitchFamily="34" charset="0"/>
                <a:ea typeface="Calibri" panose="020F0502020204030204" pitchFamily="34" charset="0"/>
                <a:cs typeface="Arial" panose="020B0604020202020204" pitchFamily="34" charset="0"/>
              </a:rPr>
              <a:t>Supervisors earned </a:t>
            </a:r>
            <a:r>
              <a:rPr lang="en-US"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15</a:t>
            </a:r>
            <a:r>
              <a:rPr lang="en-US" sz="2000" dirty="0">
                <a:solidFill>
                  <a:srgbClr val="202124"/>
                </a:solidFill>
                <a:latin typeface="Arial" panose="020B0604020202020204" pitchFamily="34" charset="0"/>
                <a:ea typeface="Calibri" panose="020F0502020204030204" pitchFamily="34" charset="0"/>
                <a:cs typeface="Arial" panose="020B0604020202020204" pitchFamily="34" charset="0"/>
              </a:rPr>
              <a:t> cents per hour more than the average worker</a:t>
            </a:r>
            <a:endPar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r>
              <a:rPr lang="en-US" sz="2000" b="1" dirty="0">
                <a:solidFill>
                  <a:srgbClr val="202124"/>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Black</a:t>
            </a: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 workers were paid in “</a:t>
            </a:r>
            <a:r>
              <a:rPr lang="en-US" sz="2000" b="1" i="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Script</a:t>
            </a: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 for about </a:t>
            </a:r>
            <a:r>
              <a:rPr lang="en-US"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$3</a:t>
            </a:r>
            <a:r>
              <a:rPr lang="en-US" sz="20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the end of each 10-hour shift, </a:t>
            </a: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which could only be </a:t>
            </a:r>
            <a:r>
              <a:rPr lang="en-US" sz="2000" i="1" dirty="0">
                <a:solidFill>
                  <a:srgbClr val="202124"/>
                </a:solidFill>
                <a:effectLst/>
                <a:latin typeface="Arial" panose="020B0604020202020204" pitchFamily="34" charset="0"/>
                <a:ea typeface="Calibri" panose="020F0502020204030204" pitchFamily="34" charset="0"/>
                <a:cs typeface="Arial" panose="020B0604020202020204" pitchFamily="34" charset="0"/>
              </a:rPr>
              <a:t>“cashed” </a:t>
            </a: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at the company’s Commissary for a </a:t>
            </a:r>
            <a:r>
              <a:rPr lang="en-US" sz="2000" b="1" dirty="0">
                <a:solidFill>
                  <a:srgbClr val="202124"/>
                </a:solidFill>
                <a:effectLst/>
                <a:latin typeface="Arial" panose="020B0604020202020204" pitchFamily="34" charset="0"/>
                <a:ea typeface="Calibri" panose="020F0502020204030204" pitchFamily="34" charset="0"/>
                <a:cs typeface="Arial" panose="020B0604020202020204" pitchFamily="34" charset="0"/>
              </a:rPr>
              <a:t>10% </a:t>
            </a: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charge.</a:t>
            </a:r>
          </a:p>
          <a:p>
            <a:pPr lvl="1" algn="just">
              <a:spcBef>
                <a:spcPts val="0"/>
              </a:spcBef>
            </a:pPr>
            <a:r>
              <a:rPr lang="en-US" sz="1800" dirty="0">
                <a:solidFill>
                  <a:srgbClr val="202124"/>
                </a:solidFill>
                <a:latin typeface="Arial" panose="020B0604020202020204" pitchFamily="34" charset="0"/>
                <a:ea typeface="Calibri" panose="020F0502020204030204" pitchFamily="34" charset="0"/>
                <a:cs typeface="Arial" panose="020B0604020202020204" pitchFamily="34" charset="0"/>
              </a:rPr>
              <a:t>If they waited until Friday to cash all of their script, there was no surcharge for cashing.</a:t>
            </a:r>
            <a:endParaRPr lang="en-US" sz="1800" dirty="0">
              <a:solidFill>
                <a:srgbClr val="202124"/>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r>
              <a:rPr lang="en-US" sz="20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workers paid </a:t>
            </a:r>
            <a:r>
              <a:rPr lang="en-US" sz="2000" b="1" spc="1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a:t>
            </a:r>
            <a:r>
              <a:rPr lang="en-US" sz="20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week for shack rent and electricity plus </a:t>
            </a:r>
            <a:r>
              <a:rPr lang="en-US" sz="2000" spc="1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50</a:t>
            </a:r>
            <a:r>
              <a:rPr lang="en-US" sz="20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cents a week for the use of a company doctor and local hospital, which the company deducted from the worker’s pay or when they cashed the Black worker’s script. </a:t>
            </a:r>
          </a:p>
          <a:p>
            <a:pPr algn="just">
              <a:spcBef>
                <a:spcPts val="0"/>
              </a:spcBef>
            </a:pPr>
            <a:r>
              <a:rPr lang="en-US" sz="20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Workers also paid </a:t>
            </a:r>
            <a:r>
              <a:rPr lang="en-US" sz="2000" b="1" spc="1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$0.25 </a:t>
            </a:r>
            <a:r>
              <a:rPr lang="en-US" sz="20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 week for coal whether they used it or not. They continued to pay for medical services which were rarely available.</a:t>
            </a:r>
          </a:p>
          <a:p>
            <a:pPr algn="just">
              <a:spcBef>
                <a:spcPts val="0"/>
              </a:spcBef>
              <a:buFont typeface="Wingdings" panose="05000000000000000000" pitchFamily="2" charset="2"/>
              <a:buChar char="Ø"/>
            </a:pP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For </a:t>
            </a: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comparison</a:t>
            </a: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 workers who had a job in the adjacent </a:t>
            </a: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coal mines </a:t>
            </a: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earned about </a:t>
            </a: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$1.80 </a:t>
            </a:r>
            <a:r>
              <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a day but $0.80 was withheld for rent. </a:t>
            </a:r>
          </a:p>
          <a:p>
            <a:pPr algn="just">
              <a:spcBef>
                <a:spcPts val="0"/>
              </a:spcBef>
              <a:buFont typeface="Wingdings" panose="05000000000000000000" pitchFamily="2" charset="2"/>
              <a:buChar char="Ø"/>
            </a:pPr>
            <a:r>
              <a:rPr lang="en-US" sz="1800" b="1" dirty="0">
                <a:solidFill>
                  <a:schemeClr val="accent2">
                    <a:lumMod val="75000"/>
                  </a:schemeClr>
                </a:solidFill>
                <a:effectLst/>
                <a:latin typeface="Arial" panose="020B0604020202020204" pitchFamily="34" charset="0"/>
                <a:ea typeface="Calibri" panose="020F0502020204030204" pitchFamily="34" charset="0"/>
              </a:rPr>
              <a:t>The tunnel proved to be an asset for UC&amp;CC, repaying the $9M investment in 9 years.</a:t>
            </a:r>
            <a:endParaRPr lang="en-US" sz="20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6D63C27-C103-4CFB-A01D-3F26B88D09C8}"/>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F7997C61-126F-42E7-98BA-01DA9FF49FD8}"/>
              </a:ext>
            </a:extLst>
          </p:cNvPr>
          <p:cNvSpPr>
            <a:spLocks noGrp="1"/>
          </p:cNvSpPr>
          <p:nvPr>
            <p:ph type="ftr" sz="quarter" idx="11"/>
          </p:nvPr>
        </p:nvSpPr>
        <p:spPr>
          <a:xfrm>
            <a:off x="2553911" y="6345519"/>
            <a:ext cx="7084177" cy="365125"/>
          </a:xfrm>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584EC78E-62AB-408F-914F-154B8829E82E}"/>
              </a:ext>
            </a:extLst>
          </p:cNvPr>
          <p:cNvSpPr>
            <a:spLocks noGrp="1"/>
          </p:cNvSpPr>
          <p:nvPr>
            <p:ph type="sldNum" sz="quarter" idx="12"/>
          </p:nvPr>
        </p:nvSpPr>
        <p:spPr/>
        <p:txBody>
          <a:bodyPr/>
          <a:lstStyle/>
          <a:p>
            <a:fld id="{1611759A-3031-4987-A84B-0E100645169D}" type="slidenum">
              <a:rPr lang="en-US" smtClean="0"/>
              <a:pPr/>
              <a:t>7</a:t>
            </a:fld>
            <a:endParaRPr lang="en-US" dirty="0"/>
          </a:p>
        </p:txBody>
      </p:sp>
    </p:spTree>
    <p:extLst>
      <p:ext uri="{BB962C8B-B14F-4D97-AF65-F5344CB8AC3E}">
        <p14:creationId xmlns:p14="http://schemas.microsoft.com/office/powerpoint/2010/main" val="50729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1A27-37B7-4454-97BB-415A457F08DF}"/>
              </a:ext>
            </a:extLst>
          </p:cNvPr>
          <p:cNvSpPr>
            <a:spLocks noGrp="1"/>
          </p:cNvSpPr>
          <p:nvPr>
            <p:ph type="title"/>
          </p:nvPr>
        </p:nvSpPr>
        <p:spPr>
          <a:xfrm>
            <a:off x="1404594" y="143342"/>
            <a:ext cx="4177633" cy="1504335"/>
          </a:xfrm>
        </p:spPr>
        <p:txBody>
          <a:bodyPr>
            <a:normAutofit/>
          </a:bodyPr>
          <a:lstStyle/>
          <a:p>
            <a:r>
              <a:rPr lang="en-US" sz="4400" dirty="0">
                <a:latin typeface="Arial Black" panose="020B0A04020102020204" pitchFamily="34" charset="0"/>
              </a:rPr>
              <a:t>Health Exposures</a:t>
            </a:r>
          </a:p>
        </p:txBody>
      </p:sp>
      <p:sp>
        <p:nvSpPr>
          <p:cNvPr id="2054" name="Content Placeholder 2053">
            <a:extLst>
              <a:ext uri="{FF2B5EF4-FFF2-40B4-BE49-F238E27FC236}">
                <a16:creationId xmlns:a16="http://schemas.microsoft.com/office/drawing/2014/main" id="{41D8EAF5-F8E6-4C3C-AE9C-A334E59F7B4B}"/>
              </a:ext>
            </a:extLst>
          </p:cNvPr>
          <p:cNvSpPr>
            <a:spLocks noGrp="1"/>
          </p:cNvSpPr>
          <p:nvPr>
            <p:ph idx="1"/>
          </p:nvPr>
        </p:nvSpPr>
        <p:spPr>
          <a:xfrm>
            <a:off x="1070430" y="1513009"/>
            <a:ext cx="4511798" cy="4535244"/>
          </a:xfrm>
        </p:spPr>
        <p:txBody>
          <a:bodyPr anchor="t">
            <a:noAutofit/>
          </a:bodyPr>
          <a:lstStyle/>
          <a:p>
            <a:pPr marL="0" indent="0" algn="just">
              <a:buNone/>
            </a:pPr>
            <a:r>
              <a:rPr lang="en-US" sz="2000" dirty="0">
                <a:latin typeface="Arial" panose="020B0604020202020204" pitchFamily="34" charset="0"/>
                <a:cs typeface="Arial" panose="020B0604020202020204" pitchFamily="34" charset="0"/>
              </a:rPr>
              <a:t>At Hawks Nest, the combination of large work crews drilling &amp; blasting underground for 12-hour shifts, six days a week </a:t>
            </a:r>
            <a:r>
              <a:rPr lang="en-US" sz="2000" u="sng" dirty="0">
                <a:latin typeface="Arial" panose="020B0604020202020204" pitchFamily="34" charset="0"/>
                <a:cs typeface="Arial" panose="020B0604020202020204" pitchFamily="34" charset="0"/>
              </a:rPr>
              <a:t>lack of any dust suppression</a:t>
            </a:r>
            <a:r>
              <a:rPr lang="en-US" sz="2000" dirty="0">
                <a:latin typeface="Arial" panose="020B0604020202020204" pitchFamily="34" charset="0"/>
                <a:cs typeface="Arial" panose="020B0604020202020204" pitchFamily="34" charset="0"/>
              </a:rPr>
              <a:t>, CO exhaust from gas fueled “Dinky” engines, </a:t>
            </a:r>
            <a:r>
              <a:rPr lang="en-US" sz="2000" u="sng" dirty="0">
                <a:latin typeface="Arial" panose="020B0604020202020204" pitchFamily="34" charset="0"/>
                <a:cs typeface="Arial" panose="020B0604020202020204" pitchFamily="34" charset="0"/>
              </a:rPr>
              <a:t>inadequate ventilation &amp; </a:t>
            </a:r>
            <a:r>
              <a:rPr lang="en-US" b="1" u="sng" dirty="0">
                <a:latin typeface="Arial" panose="020B0604020202020204" pitchFamily="34" charset="0"/>
                <a:cs typeface="Arial" panose="020B0604020202020204" pitchFamily="34" charset="0"/>
              </a:rPr>
              <a:t>no </a:t>
            </a:r>
            <a:r>
              <a:rPr lang="en-US" sz="2000" u="sng" dirty="0">
                <a:latin typeface="Arial" panose="020B0604020202020204" pitchFamily="34" charset="0"/>
                <a:cs typeface="Arial" panose="020B0604020202020204" pitchFamily="34" charset="0"/>
              </a:rPr>
              <a:t>personal respiratory equipment</a:t>
            </a:r>
            <a:r>
              <a:rPr lang="en-US" sz="2000" dirty="0">
                <a:latin typeface="Arial" panose="020B0604020202020204" pitchFamily="34" charset="0"/>
                <a:cs typeface="Arial" panose="020B0604020202020204" pitchFamily="34" charset="0"/>
              </a:rPr>
              <a:t> were all contributory factors to the elevated levels of exposure.</a:t>
            </a:r>
          </a:p>
          <a:p>
            <a:pPr marL="0" indent="0" algn="just">
              <a:buNone/>
            </a:pPr>
            <a:r>
              <a:rPr lang="en-US" sz="2000" b="0" i="0" dirty="0">
                <a:solidFill>
                  <a:srgbClr val="000000"/>
                </a:solidFill>
                <a:effectLst/>
                <a:latin typeface="Arial" panose="020B0604020202020204" pitchFamily="34" charset="0"/>
                <a:cs typeface="Arial" panose="020B0604020202020204" pitchFamily="34" charset="0"/>
              </a:rPr>
              <a:t>Company doctors called the illness “</a:t>
            </a:r>
            <a:r>
              <a:rPr lang="en-US" sz="2000" b="0"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Tunnelitis</a:t>
            </a:r>
            <a:r>
              <a:rPr lang="en-US" sz="2000" b="0" i="0" dirty="0">
                <a:solidFill>
                  <a:srgbClr val="000000"/>
                </a:solidFill>
                <a:effectLst/>
                <a:latin typeface="Arial" panose="020B0604020202020204" pitchFamily="34" charset="0"/>
                <a:cs typeface="Arial" panose="020B0604020202020204" pitchFamily="34" charset="0"/>
              </a:rPr>
              <a:t>” &amp; gave workers </a:t>
            </a:r>
            <a:r>
              <a:rPr lang="en-US" sz="2000" b="1" i="0" dirty="0">
                <a:solidFill>
                  <a:srgbClr val="000000"/>
                </a:solidFill>
                <a:effectLst/>
                <a:latin typeface="Arial" panose="020B0604020202020204" pitchFamily="34" charset="0"/>
                <a:cs typeface="Arial" panose="020B0604020202020204" pitchFamily="34" charset="0"/>
              </a:rPr>
              <a:t>“little black devils</a:t>
            </a:r>
            <a:r>
              <a:rPr lang="en-US" sz="2000" b="0" i="0" dirty="0">
                <a:solidFill>
                  <a:srgbClr val="000000"/>
                </a:solidFill>
                <a:effectLst/>
                <a:latin typeface="Arial" panose="020B0604020202020204" pitchFamily="34" charset="0"/>
                <a:cs typeface="Arial" panose="020B0604020202020204" pitchFamily="34" charset="0"/>
              </a:rPr>
              <a:t>”: tablets of baking soda coated with sugar.</a:t>
            </a:r>
            <a:endParaRPr lang="en-US" sz="28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ABDE013-EF63-4136-AC67-039E72020465}"/>
              </a:ext>
            </a:extLst>
          </p:cNvPr>
          <p:cNvSpPr>
            <a:spLocks noGrp="1"/>
          </p:cNvSpPr>
          <p:nvPr>
            <p:ph type="ftr" sz="quarter" idx="11"/>
          </p:nvPr>
        </p:nvSpPr>
        <p:spPr>
          <a:xfrm>
            <a:off x="2572279" y="6426374"/>
            <a:ext cx="7084177" cy="365125"/>
          </a:xfrm>
        </p:spPr>
        <p:txBody>
          <a:bodyPr>
            <a:normAutofit/>
          </a:bodyPr>
          <a:lstStyle/>
          <a:p>
            <a:pPr algn="ctr">
              <a:spcAft>
                <a:spcPts val="600"/>
              </a:spcAft>
            </a:pPr>
            <a:r>
              <a:rPr lang="en-US" dirty="0"/>
              <a:t>The Significance of Hawks Nest</a:t>
            </a:r>
          </a:p>
        </p:txBody>
      </p:sp>
      <p:sp>
        <p:nvSpPr>
          <p:cNvPr id="4" name="Date Placeholder 3">
            <a:extLst>
              <a:ext uri="{FF2B5EF4-FFF2-40B4-BE49-F238E27FC236}">
                <a16:creationId xmlns:a16="http://schemas.microsoft.com/office/drawing/2014/main" id="{7AB3C537-51E8-4181-A37E-3F2F3E672BD3}"/>
              </a:ext>
            </a:extLst>
          </p:cNvPr>
          <p:cNvSpPr>
            <a:spLocks noGrp="1"/>
          </p:cNvSpPr>
          <p:nvPr>
            <p:ph type="dt" sz="half" idx="10"/>
          </p:nvPr>
        </p:nvSpPr>
        <p:spPr>
          <a:xfrm>
            <a:off x="9732656" y="6367064"/>
            <a:ext cx="1143000" cy="365125"/>
          </a:xfrm>
        </p:spPr>
        <p:txBody>
          <a:bodyPr>
            <a:normAutofit/>
          </a:bodyPr>
          <a:lstStyle/>
          <a:p>
            <a:pPr>
              <a:spcAft>
                <a:spcPts val="600"/>
              </a:spcAft>
            </a:pPr>
            <a:fld id="{D77DF73E-2322-4131-B34C-EA9CE0E4F3C2}" type="datetime1">
              <a:rPr lang="en-US" smtClean="0"/>
              <a:pPr>
                <a:spcAft>
                  <a:spcPts val="600"/>
                </a:spcAft>
              </a:pPr>
              <a:t>7/24/2024</a:t>
            </a:fld>
            <a:endParaRPr lang="en-US" dirty="0"/>
          </a:p>
        </p:txBody>
      </p:sp>
      <p:sp>
        <p:nvSpPr>
          <p:cNvPr id="6" name="Slide Number Placeholder 5">
            <a:extLst>
              <a:ext uri="{FF2B5EF4-FFF2-40B4-BE49-F238E27FC236}">
                <a16:creationId xmlns:a16="http://schemas.microsoft.com/office/drawing/2014/main" id="{641B1FCB-8802-43DF-AF59-065CBC9CAD31}"/>
              </a:ext>
            </a:extLst>
          </p:cNvPr>
          <p:cNvSpPr>
            <a:spLocks noGrp="1"/>
          </p:cNvSpPr>
          <p:nvPr>
            <p:ph type="sldNum" sz="quarter" idx="12"/>
          </p:nvPr>
        </p:nvSpPr>
        <p:spPr>
          <a:xfrm>
            <a:off x="67800" y="6142341"/>
            <a:ext cx="551167" cy="365125"/>
          </a:xfrm>
        </p:spPr>
        <p:txBody>
          <a:bodyPr>
            <a:normAutofit/>
          </a:bodyPr>
          <a:lstStyle/>
          <a:p>
            <a:pPr>
              <a:spcAft>
                <a:spcPts val="600"/>
              </a:spcAft>
            </a:pPr>
            <a:fld id="{1611759A-3031-4987-A84B-0E100645169D}" type="slidenum">
              <a:rPr lang="en-US" smtClean="0"/>
              <a:pPr>
                <a:spcAft>
                  <a:spcPts val="600"/>
                </a:spcAft>
              </a:pPr>
              <a:t>8</a:t>
            </a:fld>
            <a:endParaRPr lang="en-US" dirty="0"/>
          </a:p>
        </p:txBody>
      </p:sp>
      <p:sp>
        <p:nvSpPr>
          <p:cNvPr id="8" name="TextBox 7">
            <a:extLst>
              <a:ext uri="{FF2B5EF4-FFF2-40B4-BE49-F238E27FC236}">
                <a16:creationId xmlns:a16="http://schemas.microsoft.com/office/drawing/2014/main" id="{E4DA73E8-BACC-4255-9F2A-D8C4FB5249E1}"/>
              </a:ext>
            </a:extLst>
          </p:cNvPr>
          <p:cNvSpPr txBox="1"/>
          <p:nvPr/>
        </p:nvSpPr>
        <p:spPr>
          <a:xfrm>
            <a:off x="1895704" y="5944050"/>
            <a:ext cx="10253709" cy="461665"/>
          </a:xfrm>
          <a:prstGeom prst="rect">
            <a:avLst/>
          </a:prstGeom>
          <a:noFill/>
        </p:spPr>
        <p:txBody>
          <a:bodyPr wrap="square" rtlCol="0">
            <a:spAutoFit/>
          </a:bodyPr>
          <a:lstStyle/>
          <a:p>
            <a:pPr algn="ctr"/>
            <a:r>
              <a:rPr lang="en-US" sz="2000" b="1" dirty="0">
                <a:solidFill>
                  <a:schemeClr val="accent4"/>
                </a:solidFill>
                <a:effectLst/>
                <a:latin typeface="Arial" panose="020B0604020202020204" pitchFamily="34" charset="0"/>
                <a:ea typeface="Times New Roman" panose="02020603050405020304" pitchFamily="18" charset="0"/>
              </a:rPr>
              <a:t>Underground workers began dying </a:t>
            </a:r>
            <a:r>
              <a:rPr lang="en-US" sz="2400" b="1" u="sng" dirty="0">
                <a:solidFill>
                  <a:schemeClr val="accent4"/>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two</a:t>
            </a:r>
            <a:r>
              <a:rPr lang="en-US" sz="2000" b="1" dirty="0">
                <a:solidFill>
                  <a:schemeClr val="accent4"/>
                </a:solidFill>
                <a:effectLst/>
                <a:latin typeface="Arial" panose="020B0604020202020204" pitchFamily="34" charset="0"/>
                <a:ea typeface="Times New Roman" panose="02020603050405020304" pitchFamily="18" charset="0"/>
              </a:rPr>
              <a:t> months after they first entered the tunnel.</a:t>
            </a:r>
            <a:endParaRPr lang="en-US" sz="2000" b="1" dirty="0">
              <a:solidFill>
                <a:schemeClr val="accent4"/>
              </a:solidFill>
            </a:endParaRPr>
          </a:p>
        </p:txBody>
      </p:sp>
      <p:pic>
        <p:nvPicPr>
          <p:cNvPr id="9" name="Picture 6" descr="Before Black Lung, The Hawks Nest Tunnel Disaster Killed Hundreds : NPR">
            <a:extLst>
              <a:ext uri="{FF2B5EF4-FFF2-40B4-BE49-F238E27FC236}">
                <a16:creationId xmlns:a16="http://schemas.microsoft.com/office/drawing/2014/main" id="{AF63F516-8CB0-456B-B260-F157B40DD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206" y="557693"/>
            <a:ext cx="6180684" cy="4992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1" name="Group 20">
            <a:extLst>
              <a:ext uri="{FF2B5EF4-FFF2-40B4-BE49-F238E27FC236}">
                <a16:creationId xmlns:a16="http://schemas.microsoft.com/office/drawing/2014/main" id="{CBC35E79-B44E-B7ED-6EDA-87152C65B802}"/>
              </a:ext>
            </a:extLst>
          </p:cNvPr>
          <p:cNvGrpSpPr/>
          <p:nvPr/>
        </p:nvGrpSpPr>
        <p:grpSpPr>
          <a:xfrm>
            <a:off x="6096000" y="1722664"/>
            <a:ext cx="5819628" cy="2372804"/>
            <a:chOff x="6096000" y="1722664"/>
            <a:chExt cx="5819628" cy="2372804"/>
          </a:xfrm>
        </p:grpSpPr>
        <p:grpSp>
          <p:nvGrpSpPr>
            <p:cNvPr id="20" name="Group 19">
              <a:extLst>
                <a:ext uri="{FF2B5EF4-FFF2-40B4-BE49-F238E27FC236}">
                  <a16:creationId xmlns:a16="http://schemas.microsoft.com/office/drawing/2014/main" id="{EF771DCF-CB7B-9B1B-4582-01102489E891}"/>
                </a:ext>
              </a:extLst>
            </p:cNvPr>
            <p:cNvGrpSpPr/>
            <p:nvPr/>
          </p:nvGrpSpPr>
          <p:grpSpPr>
            <a:xfrm>
              <a:off x="6412368" y="2748402"/>
              <a:ext cx="5503260" cy="1347066"/>
              <a:chOff x="6412368" y="2748402"/>
              <a:chExt cx="5503260" cy="1347066"/>
            </a:xfrm>
          </p:grpSpPr>
          <p:sp>
            <p:nvSpPr>
              <p:cNvPr id="3" name="Oval 2">
                <a:extLst>
                  <a:ext uri="{FF2B5EF4-FFF2-40B4-BE49-F238E27FC236}">
                    <a16:creationId xmlns:a16="http://schemas.microsoft.com/office/drawing/2014/main" id="{A1F157D2-2B94-4717-8146-89B7C371413F}"/>
                  </a:ext>
                </a:extLst>
              </p:cNvPr>
              <p:cNvSpPr/>
              <p:nvPr/>
            </p:nvSpPr>
            <p:spPr>
              <a:xfrm>
                <a:off x="8898218" y="3197397"/>
                <a:ext cx="530679" cy="8980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0EF38EF-CF68-48C5-AE1B-B82A1B9C564C}"/>
                  </a:ext>
                </a:extLst>
              </p:cNvPr>
              <p:cNvSpPr txBox="1"/>
              <p:nvPr/>
            </p:nvSpPr>
            <p:spPr>
              <a:xfrm rot="551551">
                <a:off x="6412368" y="2748402"/>
                <a:ext cx="5503260" cy="468944"/>
              </a:xfrm>
              <a:prstGeom prst="rect">
                <a:avLst/>
              </a:prstGeom>
              <a:noFill/>
            </p:spPr>
            <p:txBody>
              <a:bodyPr wrap="square" rtlCol="0">
                <a:spAutoFit/>
              </a:bodyPr>
              <a:lstStyle/>
              <a:p>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Air Duct</a:t>
                </a:r>
              </a:p>
            </p:txBody>
          </p:sp>
        </p:grpSp>
        <p:sp>
          <p:nvSpPr>
            <p:cNvPr id="11" name="TextBox 10">
              <a:extLst>
                <a:ext uri="{FF2B5EF4-FFF2-40B4-BE49-F238E27FC236}">
                  <a16:creationId xmlns:a16="http://schemas.microsoft.com/office/drawing/2014/main" id="{051DE829-7B5B-45BF-B3B8-A7E0724D0C21}"/>
                </a:ext>
              </a:extLst>
            </p:cNvPr>
            <p:cNvSpPr txBox="1"/>
            <p:nvPr/>
          </p:nvSpPr>
          <p:spPr>
            <a:xfrm>
              <a:off x="6874329" y="1722664"/>
              <a:ext cx="4339103" cy="369332"/>
            </a:xfrm>
            <a:prstGeom prst="rect">
              <a:avLst/>
            </a:prstGeom>
            <a:noFill/>
          </p:spPr>
          <p:txBody>
            <a:bodyPr wrap="square" rtlCol="0">
              <a:spAutoFit/>
            </a:bodyPr>
            <a:lstStyle/>
            <a:p>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FAN reported to supply 7,000 CFM</a:t>
              </a:r>
            </a:p>
          </p:txBody>
        </p:sp>
        <p:cxnSp>
          <p:nvCxnSpPr>
            <p:cNvPr id="13" name="Straight Arrow Connector 12">
              <a:extLst>
                <a:ext uri="{FF2B5EF4-FFF2-40B4-BE49-F238E27FC236}">
                  <a16:creationId xmlns:a16="http://schemas.microsoft.com/office/drawing/2014/main" id="{8277DF48-B1B6-42D4-A411-E663D8A2BE0A}"/>
                </a:ext>
              </a:extLst>
            </p:cNvPr>
            <p:cNvCxnSpPr>
              <a:cxnSpLocks/>
              <a:stCxn id="11" idx="1"/>
            </p:cNvCxnSpPr>
            <p:nvPr/>
          </p:nvCxnSpPr>
          <p:spPr>
            <a:xfrm flipH="1">
              <a:off x="6096000" y="1907330"/>
              <a:ext cx="778329" cy="47937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2C4A17D-3E74-4B66-9590-0F06A2B9D17F}"/>
              </a:ext>
            </a:extLst>
          </p:cNvPr>
          <p:cNvSpPr txBox="1"/>
          <p:nvPr/>
        </p:nvSpPr>
        <p:spPr>
          <a:xfrm>
            <a:off x="5695352" y="181894"/>
            <a:ext cx="6180684" cy="1477328"/>
          </a:xfrm>
          <a:prstGeom prst="rect">
            <a:avLst/>
          </a:prstGeom>
          <a:solidFill>
            <a:srgbClr val="FFFF00">
              <a:alpha val="75000"/>
            </a:srgbClr>
          </a:solidFill>
          <a:ln w="15875">
            <a:solidFill>
              <a:schemeClr val="accent1"/>
            </a:solidFill>
          </a:ln>
        </p:spPr>
        <p:txBody>
          <a:bodyPr wrap="square" rtlCol="0">
            <a:spAutoFit/>
          </a:bodyPr>
          <a:lstStyle/>
          <a:p>
            <a:pPr algn="just"/>
            <a:r>
              <a:rPr lang="en-US" i="0" dirty="0">
                <a:effectLst/>
                <a:latin typeface="Arial" panose="020B0604020202020204" pitchFamily="34" charset="0"/>
              </a:rPr>
              <a:t>R&amp;D decided the most cost-effective way to handle the crisis was not to acknowledge the dangers, </a:t>
            </a:r>
            <a:r>
              <a:rPr lang="en-US" b="1" i="0" dirty="0">
                <a:effectLst/>
                <a:latin typeface="Arial" panose="020B0604020202020204" pitchFamily="34" charset="0"/>
              </a:rPr>
              <a:t>stop work </a:t>
            </a:r>
            <a:r>
              <a:rPr lang="en-US" i="0" dirty="0">
                <a:effectLst/>
                <a:latin typeface="Arial" panose="020B0604020202020204" pitchFamily="34" charset="0"/>
              </a:rPr>
              <a:t>&amp; provide safer conditions, but to deny the reality of the situation, </a:t>
            </a:r>
            <a:r>
              <a:rPr lang="en-US" i="0" u="sng" dirty="0">
                <a:effectLst/>
                <a:latin typeface="Arial" panose="020B0604020202020204" pitchFamily="34" charset="0"/>
              </a:rPr>
              <a:t>keep hiring a steady stream of new workers </a:t>
            </a:r>
            <a:r>
              <a:rPr lang="en-US" i="0" dirty="0">
                <a:effectLst/>
                <a:latin typeface="Arial" panose="020B0604020202020204" pitchFamily="34" charset="0"/>
              </a:rPr>
              <a:t>&amp; </a:t>
            </a:r>
            <a:r>
              <a:rPr lang="en-US" i="0" dirty="0">
                <a:effectLst>
                  <a:outerShdw blurRad="38100" dist="38100" dir="2700000" algn="tl">
                    <a:srgbClr val="000000">
                      <a:alpha val="43137"/>
                    </a:srgbClr>
                  </a:outerShdw>
                </a:effectLst>
                <a:latin typeface="Arial" panose="020B0604020202020204" pitchFamily="34" charset="0"/>
              </a:rPr>
              <a:t>complete the tunnel as quickly as possible</a:t>
            </a:r>
            <a:r>
              <a:rPr lang="en-US" i="0" dirty="0">
                <a:effectLst/>
                <a:latin typeface="Arial" panose="020B0604020202020204" pitchFamily="34" charset="0"/>
              </a:rPr>
              <a:t>.</a:t>
            </a:r>
            <a:endParaRPr lang="en-US" dirty="0"/>
          </a:p>
        </p:txBody>
      </p:sp>
      <p:sp>
        <p:nvSpPr>
          <p:cNvPr id="19" name="TextBox 18">
            <a:extLst>
              <a:ext uri="{FF2B5EF4-FFF2-40B4-BE49-F238E27FC236}">
                <a16:creationId xmlns:a16="http://schemas.microsoft.com/office/drawing/2014/main" id="{4DC801CB-0050-1253-3980-1F18ABC33B7E}"/>
              </a:ext>
            </a:extLst>
          </p:cNvPr>
          <p:cNvSpPr txBox="1"/>
          <p:nvPr/>
        </p:nvSpPr>
        <p:spPr>
          <a:xfrm rot="467662">
            <a:off x="7971612" y="2910166"/>
            <a:ext cx="367869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Approximately 3-5,000 feet long</a:t>
            </a:r>
          </a:p>
        </p:txBody>
      </p:sp>
    </p:spTree>
    <p:extLst>
      <p:ext uri="{BB962C8B-B14F-4D97-AF65-F5344CB8AC3E}">
        <p14:creationId xmlns:p14="http://schemas.microsoft.com/office/powerpoint/2010/main" val="35260572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87E0-341F-40E1-950E-36CB89552A62}"/>
              </a:ext>
            </a:extLst>
          </p:cNvPr>
          <p:cNvSpPr>
            <a:spLocks noGrp="1"/>
          </p:cNvSpPr>
          <p:nvPr>
            <p:ph type="title"/>
          </p:nvPr>
        </p:nvSpPr>
        <p:spPr>
          <a:xfrm>
            <a:off x="1589103" y="71121"/>
            <a:ext cx="10602897" cy="896545"/>
          </a:xfrm>
        </p:spPr>
        <p:txBody>
          <a:bodyPr>
            <a:normAutofit/>
          </a:bodyPr>
          <a:lstStyle/>
          <a:p>
            <a:r>
              <a:rPr lang="en-US" sz="4400" dirty="0">
                <a:latin typeface="Arial Black" panose="020B0A04020102020204" pitchFamily="34" charset="0"/>
              </a:rPr>
              <a:t>Primer on Silicosis</a:t>
            </a:r>
          </a:p>
        </p:txBody>
      </p:sp>
      <p:sp>
        <p:nvSpPr>
          <p:cNvPr id="3" name="Content Placeholder 2">
            <a:extLst>
              <a:ext uri="{FF2B5EF4-FFF2-40B4-BE49-F238E27FC236}">
                <a16:creationId xmlns:a16="http://schemas.microsoft.com/office/drawing/2014/main" id="{46A1451B-A6D2-49EF-AE0C-7345A8982091}"/>
              </a:ext>
            </a:extLst>
          </p:cNvPr>
          <p:cNvSpPr>
            <a:spLocks noGrp="1"/>
          </p:cNvSpPr>
          <p:nvPr>
            <p:ph idx="1"/>
          </p:nvPr>
        </p:nvSpPr>
        <p:spPr>
          <a:xfrm>
            <a:off x="1417739" y="713064"/>
            <a:ext cx="10540480" cy="5767235"/>
          </a:xfrm>
        </p:spPr>
        <p:txBody>
          <a:bodyPr>
            <a:noAutofit/>
          </a:bodyPr>
          <a:lstStyle/>
          <a:p>
            <a:pPr algn="just">
              <a:spcBef>
                <a:spcPts val="0"/>
              </a:spcBef>
              <a:spcAft>
                <a:spcPts val="1000"/>
              </a:spcAft>
            </a:pPr>
            <a:r>
              <a:rPr lang="en-US"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Silicosis</a:t>
            </a:r>
            <a:r>
              <a:rPr lang="en-US" sz="1800" dirty="0">
                <a:effectLst/>
                <a:latin typeface="Arial" panose="020B0604020202020204" pitchFamily="34" charset="0"/>
                <a:ea typeface="Calibri" panose="020F0502020204030204" pitchFamily="34" charset="0"/>
                <a:cs typeface="Arial" panose="020B0604020202020204" pitchFamily="34" charset="0"/>
              </a:rPr>
              <a:t> is an interstitial lung disease caused by breathing in tiny bits of silica, a common mineral found in rock. It has had names such as </a:t>
            </a:r>
            <a:r>
              <a:rPr lang="en-US" sz="1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Miner’s Phthisis, Grinder’s Asthma, and Potters’ Rot. </a:t>
            </a:r>
            <a:endParaRPr lang="en-US" sz="1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In 1700, </a:t>
            </a:r>
            <a:r>
              <a:rPr lang="en-US" sz="18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Dr. Bernardino Ramazani</a:t>
            </a:r>
            <a:r>
              <a:rPr lang="en-US" sz="1800" dirty="0">
                <a:effectLst/>
                <a:latin typeface="Arial" panose="020B0604020202020204" pitchFamily="34" charset="0"/>
                <a:ea typeface="Times New Roman" panose="02020603050405020304" pitchFamily="18" charset="0"/>
                <a:cs typeface="Arial" panose="020B0604020202020204" pitchFamily="34" charset="0"/>
              </a:rPr>
              <a:t>, the “father of occupational medicine” identified evidence of silicosis. He did autopsies of the stone workers, noticing a “sand-like” substance in their lungs.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In the early 1900s, </a:t>
            </a:r>
            <a:r>
              <a:rPr lang="en-US" sz="1800" u="sng"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Dr. Alice Hamilton </a:t>
            </a:r>
            <a:r>
              <a:rPr lang="en-US" sz="1800" dirty="0">
                <a:effectLst/>
                <a:latin typeface="Arial" panose="020B0604020202020204" pitchFamily="34" charset="0"/>
                <a:ea typeface="Times New Roman" panose="02020603050405020304" pitchFamily="18" charset="0"/>
                <a:cs typeface="Arial" panose="020B0604020202020204" pitchFamily="34" charset="0"/>
              </a:rPr>
              <a:t>found evidence of silicosis in granite workers in Vermont. The dust that workers were inhaling caused their extreme difficulty of breath &amp; eventual death.</a:t>
            </a:r>
          </a:p>
          <a:p>
            <a:pPr algn="just">
              <a:spcBef>
                <a:spcPts val="0"/>
              </a:spcBef>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By 1911, the connection between airborne silica &amp; death by silicosis had been established well enough to cause South Africa, to force its gold mines to use water to suppress dust when drilling</a:t>
            </a:r>
          </a:p>
          <a:p>
            <a:pPr algn="just">
              <a:spcBef>
                <a:spcPts val="0"/>
              </a:spcBef>
              <a:spcAft>
                <a:spcPts val="1000"/>
              </a:spcAft>
            </a:pPr>
            <a:r>
              <a:rPr lang="en-US" sz="1800" b="1" i="0" dirty="0">
                <a:effectLst/>
                <a:latin typeface="Arial" panose="020B0604020202020204" pitchFamily="34" charset="0"/>
                <a:cs typeface="Arial" panose="020B0604020202020204" pitchFamily="34" charset="0"/>
              </a:rPr>
              <a:t>There are three types: of Silicosis</a:t>
            </a:r>
          </a:p>
          <a:p>
            <a:pPr lvl="1" algn="just">
              <a:spcBef>
                <a:spcPts val="0"/>
              </a:spcBef>
              <a:spcAft>
                <a:spcPts val="1000"/>
              </a:spcAft>
              <a:buFont typeface="Wingdings" panose="05000000000000000000" pitchFamily="2" charset="2"/>
              <a:buChar char="Ø"/>
            </a:pPr>
            <a:r>
              <a:rPr lang="en-US" sz="1600" b="1" i="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Acute</a:t>
            </a:r>
            <a:r>
              <a:rPr lang="en-US" sz="1600" b="0" i="0" dirty="0">
                <a:effectLst/>
                <a:latin typeface="Arial" panose="020B0604020202020204" pitchFamily="34" charset="0"/>
                <a:cs typeface="Arial" panose="020B0604020202020204" pitchFamily="34" charset="0"/>
              </a:rPr>
              <a:t>: Symptoms happen </a:t>
            </a:r>
            <a:r>
              <a:rPr lang="en-US" sz="1600" b="0" i="0" u="sng" dirty="0">
                <a:effectLst/>
                <a:latin typeface="Arial" panose="020B0604020202020204" pitchFamily="34" charset="0"/>
                <a:cs typeface="Arial" panose="020B0604020202020204" pitchFamily="34" charset="0"/>
              </a:rPr>
              <a:t>a few weeks </a:t>
            </a:r>
            <a:r>
              <a:rPr lang="en-US" sz="1600" b="0" i="0" dirty="0">
                <a:effectLst/>
                <a:latin typeface="Arial" panose="020B0604020202020204" pitchFamily="34" charset="0"/>
                <a:cs typeface="Arial" panose="020B0604020202020204" pitchFamily="34" charset="0"/>
              </a:rPr>
              <a:t>up to 2 years after exposure to a large amount of silica.</a:t>
            </a:r>
          </a:p>
          <a:p>
            <a:pPr lvl="1" algn="just">
              <a:spcBef>
                <a:spcPts val="0"/>
              </a:spcBef>
              <a:spcAft>
                <a:spcPts val="1000"/>
              </a:spcAft>
              <a:buFont typeface="Wingdings" panose="05000000000000000000" pitchFamily="2" charset="2"/>
              <a:buChar char="Ø"/>
            </a:pPr>
            <a:r>
              <a:rPr lang="en-US" sz="1600" b="1" i="0" u="sng" dirty="0">
                <a:solidFill>
                  <a:srgbClr val="FF0000"/>
                </a:solidFill>
                <a:effectLst/>
                <a:latin typeface="Arial" panose="020B0604020202020204" pitchFamily="34" charset="0"/>
                <a:cs typeface="Arial" panose="020B0604020202020204" pitchFamily="34" charset="0"/>
              </a:rPr>
              <a:t>Chronic</a:t>
            </a:r>
            <a:r>
              <a:rPr lang="en-US" sz="1600" b="0" i="0" dirty="0">
                <a:effectLst/>
                <a:latin typeface="Arial" panose="020B0604020202020204" pitchFamily="34" charset="0"/>
                <a:cs typeface="Arial" panose="020B0604020202020204" pitchFamily="34" charset="0"/>
              </a:rPr>
              <a:t>:</a:t>
            </a:r>
            <a:r>
              <a:rPr lang="en-US" sz="1600" b="0" i="0" dirty="0">
                <a:solidFill>
                  <a:srgbClr val="333333"/>
                </a:solidFill>
                <a:effectLst/>
                <a:latin typeface="Arial" panose="020B0604020202020204" pitchFamily="34" charset="0"/>
                <a:cs typeface="Arial" panose="020B0604020202020204" pitchFamily="34" charset="0"/>
              </a:rPr>
              <a:t> Exposure to silica dust for more than 10 years,</a:t>
            </a:r>
            <a:r>
              <a:rPr lang="en-US" sz="1600" b="0" i="0" dirty="0">
                <a:effectLst/>
                <a:latin typeface="Arial" panose="020B0604020202020204" pitchFamily="34" charset="0"/>
                <a:cs typeface="Arial" panose="020B0604020202020204" pitchFamily="34" charset="0"/>
              </a:rPr>
              <a:t>. Symptoms may be </a:t>
            </a:r>
            <a:r>
              <a:rPr lang="en-US" sz="1600" b="0" i="0" u="sng" dirty="0">
                <a:effectLst/>
                <a:latin typeface="Arial" panose="020B0604020202020204" pitchFamily="34" charset="0"/>
                <a:cs typeface="Arial" panose="020B0604020202020204" pitchFamily="34" charset="0"/>
              </a:rPr>
              <a:t>mild at first &amp; slowly worsen</a:t>
            </a:r>
            <a:r>
              <a:rPr lang="en-US" sz="1600" b="0" i="0" dirty="0">
                <a:effectLst/>
                <a:latin typeface="Arial" panose="020B0604020202020204" pitchFamily="34" charset="0"/>
                <a:cs typeface="Arial" panose="020B0604020202020204" pitchFamily="34" charset="0"/>
              </a:rPr>
              <a:t>.</a:t>
            </a:r>
          </a:p>
          <a:p>
            <a:pPr lvl="1" algn="just">
              <a:spcBef>
                <a:spcPts val="0"/>
              </a:spcBef>
              <a:spcAft>
                <a:spcPts val="1000"/>
              </a:spcAft>
              <a:buFont typeface="Wingdings" panose="05000000000000000000" pitchFamily="2" charset="2"/>
              <a:buChar char="Ø"/>
            </a:pPr>
            <a:r>
              <a:rPr lang="en-US" sz="1600" b="1" i="0" u="sng" dirty="0">
                <a:solidFill>
                  <a:srgbClr val="FF0000"/>
                </a:solidFill>
                <a:effectLst/>
                <a:latin typeface="Arial" panose="020B0604020202020204" pitchFamily="34" charset="0"/>
                <a:cs typeface="Arial" panose="020B0604020202020204" pitchFamily="34" charset="0"/>
              </a:rPr>
              <a:t>Accelerated</a:t>
            </a:r>
            <a:r>
              <a:rPr lang="en-US" sz="1600" b="0" i="0" dirty="0">
                <a:effectLst/>
                <a:latin typeface="Arial" panose="020B0604020202020204" pitchFamily="34" charset="0"/>
                <a:cs typeface="Arial" panose="020B0604020202020204" pitchFamily="34" charset="0"/>
              </a:rPr>
              <a:t>: </a:t>
            </a:r>
            <a:r>
              <a:rPr lang="en-US" sz="1600" b="0" i="0" dirty="0">
                <a:solidFill>
                  <a:srgbClr val="333333"/>
                </a:solidFill>
                <a:effectLst/>
                <a:latin typeface="Arial" panose="020B0604020202020204" pitchFamily="34" charset="0"/>
                <a:cs typeface="Arial" panose="020B0604020202020204" pitchFamily="34" charset="0"/>
              </a:rPr>
              <a:t>exposure to silica dust for 3 to 10 years</a:t>
            </a:r>
            <a:r>
              <a:rPr lang="en-US" sz="1600" b="0" i="0" dirty="0">
                <a:effectLst/>
                <a:latin typeface="Arial" panose="020B0604020202020204" pitchFamily="34" charset="0"/>
                <a:cs typeface="Arial" panose="020B0604020202020204" pitchFamily="34" charset="0"/>
              </a:rPr>
              <a:t>. Symptoms worsen </a:t>
            </a:r>
            <a:r>
              <a:rPr lang="en-US" sz="1600" b="0" i="0" u="sng" dirty="0">
                <a:effectLst/>
                <a:latin typeface="Arial" panose="020B0604020202020204" pitchFamily="34" charset="0"/>
                <a:cs typeface="Arial" panose="020B0604020202020204" pitchFamily="34" charset="0"/>
              </a:rPr>
              <a:t>quickly</a:t>
            </a:r>
            <a:r>
              <a:rPr lang="en-US" sz="1600" b="0" i="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causing permanent lung scarring, called pulmonary fibrosis.</a:t>
            </a:r>
          </a:p>
          <a:p>
            <a:pPr algn="just">
              <a:spcBef>
                <a:spcPts val="0"/>
              </a:spcBef>
              <a:spcAft>
                <a:spcPts val="1000"/>
              </a:spcAft>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Because the disease affects the immune system, silicosis patients are vulnerable to developing </a:t>
            </a:r>
            <a:r>
              <a:rPr lang="en-US" sz="1800" b="0"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tuberculosis</a:t>
            </a:r>
            <a:r>
              <a:rPr lang="en-US" sz="1800" b="0" i="0" dirty="0">
                <a:solidFill>
                  <a:srgbClr val="000000"/>
                </a:solidFill>
                <a:effectLst/>
                <a:latin typeface="Arial" panose="020B0604020202020204" pitchFamily="34" charset="0"/>
                <a:cs typeface="Arial" panose="020B0604020202020204" pitchFamily="34" charset="0"/>
              </a:rPr>
              <a:t>, </a:t>
            </a:r>
            <a:r>
              <a:rPr lang="en-US" sz="1800" b="0" i="0" u="sng"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lung cancer</a:t>
            </a:r>
            <a:r>
              <a:rPr lang="en-US" sz="1800" b="0" i="0" dirty="0">
                <a:effectLst/>
                <a:latin typeface="Arial" panose="020B0604020202020204" pitchFamily="34" charset="0"/>
                <a:cs typeface="Arial" panose="020B0604020202020204" pitchFamily="34" charset="0"/>
              </a:rPr>
              <a:t>, </a:t>
            </a:r>
            <a:r>
              <a:rPr lang="en-US" sz="1800" b="0" i="0" u="sng"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COPD </a:t>
            </a:r>
            <a:r>
              <a:rPr lang="en-US" sz="1800" b="0" i="0" dirty="0">
                <a:solidFill>
                  <a:srgbClr val="000000"/>
                </a:solidFill>
                <a:effectLst/>
                <a:latin typeface="Arial" panose="020B0604020202020204" pitchFamily="34" charset="0"/>
                <a:cs typeface="Arial" panose="020B0604020202020204" pitchFamily="34" charset="0"/>
              </a:rPr>
              <a:t>and kidney disease.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There is </a:t>
            </a:r>
            <a:r>
              <a:rPr lang="en-US" sz="18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 cure for silicosis</a:t>
            </a:r>
            <a:r>
              <a:rPr lang="en-US" sz="1800" dirty="0">
                <a:effectLst/>
                <a:latin typeface="Arial" panose="020B0604020202020204" pitchFamily="34" charset="0"/>
                <a:ea typeface="Times New Roman" panose="02020603050405020304" pitchFamily="18" charset="0"/>
                <a:cs typeface="Arial" panose="020B0604020202020204" pitchFamily="34" charset="0"/>
              </a:rPr>
              <a:t>, but treatment is available</a:t>
            </a:r>
            <a:r>
              <a:rPr lang="en-US" sz="1800" dirty="0">
                <a:latin typeface="Arial" panose="020B0604020202020204" pitchFamily="34" charset="0"/>
                <a:ea typeface="Times New Roman" panose="02020603050405020304" pitchFamily="18" charset="0"/>
                <a:cs typeface="Arial" panose="020B0604020202020204" pitchFamily="34" charset="0"/>
              </a:rPr>
              <a:t>,</a:t>
            </a:r>
            <a:r>
              <a:rPr lang="en-US" sz="1800" dirty="0">
                <a:latin typeface="Arial" panose="020B0604020202020204" pitchFamily="34" charset="0"/>
                <a:ea typeface="Calibri" panose="020F0502020204030204" pitchFamily="34" charset="0"/>
                <a:cs typeface="Arial" panose="020B0604020202020204" pitchFamily="34" charset="0"/>
              </a:rPr>
              <a:t> but </a:t>
            </a:r>
            <a:r>
              <a:rPr lang="en-US" sz="2000" b="1" dirty="0">
                <a:latin typeface="Arial" panose="020B0604020202020204" pitchFamily="34" charset="0"/>
                <a:ea typeface="Calibri" panose="020F0502020204030204" pitchFamily="34" charset="0"/>
                <a:cs typeface="Arial" panose="020B0604020202020204" pitchFamily="34" charset="0"/>
              </a:rPr>
              <a:t>only</a:t>
            </a:r>
            <a:r>
              <a:rPr lang="en-US" sz="1800" dirty="0">
                <a:latin typeface="Arial" panose="020B0604020202020204" pitchFamily="34" charset="0"/>
                <a:ea typeface="Calibri" panose="020F0502020204030204" pitchFamily="34" charset="0"/>
                <a:cs typeface="Arial" panose="020B0604020202020204" pitchFamily="34" charset="0"/>
              </a:rPr>
              <a:t> palliative.</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125EF1D-B1D7-403A-9573-34C22F49B17F}"/>
              </a:ext>
            </a:extLst>
          </p:cNvPr>
          <p:cNvSpPr>
            <a:spLocks noGrp="1"/>
          </p:cNvSpPr>
          <p:nvPr>
            <p:ph type="dt" sz="half" idx="10"/>
          </p:nvPr>
        </p:nvSpPr>
        <p:spPr/>
        <p:txBody>
          <a:bodyPr/>
          <a:lstStyle/>
          <a:p>
            <a:fld id="{D77DF73E-2322-4131-B34C-EA9CE0E4F3C2}" type="datetime1">
              <a:rPr lang="en-US" smtClean="0"/>
              <a:pPr/>
              <a:t>7/24/2024</a:t>
            </a:fld>
            <a:endParaRPr lang="en-US" dirty="0"/>
          </a:p>
        </p:txBody>
      </p:sp>
      <p:sp>
        <p:nvSpPr>
          <p:cNvPr id="5" name="Footer Placeholder 4">
            <a:extLst>
              <a:ext uri="{FF2B5EF4-FFF2-40B4-BE49-F238E27FC236}">
                <a16:creationId xmlns:a16="http://schemas.microsoft.com/office/drawing/2014/main" id="{57F82C09-9BCB-42EA-A961-BA3621E77D53}"/>
              </a:ext>
            </a:extLst>
          </p:cNvPr>
          <p:cNvSpPr>
            <a:spLocks noGrp="1"/>
          </p:cNvSpPr>
          <p:nvPr>
            <p:ph type="ftr" sz="quarter" idx="11"/>
          </p:nvPr>
        </p:nvSpPr>
        <p:spPr>
          <a:xfrm>
            <a:off x="2507466" y="6408750"/>
            <a:ext cx="7084177" cy="365125"/>
          </a:xfrm>
        </p:spPr>
        <p:txBody>
          <a:bodyPr/>
          <a:lstStyle/>
          <a:p>
            <a:pPr algn="ctr"/>
            <a:r>
              <a:rPr lang="en-US" dirty="0"/>
              <a:t>The Significance of Hawks Nest</a:t>
            </a:r>
          </a:p>
        </p:txBody>
      </p:sp>
      <p:sp>
        <p:nvSpPr>
          <p:cNvPr id="6" name="Slide Number Placeholder 5">
            <a:extLst>
              <a:ext uri="{FF2B5EF4-FFF2-40B4-BE49-F238E27FC236}">
                <a16:creationId xmlns:a16="http://schemas.microsoft.com/office/drawing/2014/main" id="{F534F8DA-F35E-41E5-9A35-C7BDAB947F6E}"/>
              </a:ext>
            </a:extLst>
          </p:cNvPr>
          <p:cNvSpPr>
            <a:spLocks noGrp="1"/>
          </p:cNvSpPr>
          <p:nvPr>
            <p:ph type="sldNum" sz="quarter" idx="12"/>
          </p:nvPr>
        </p:nvSpPr>
        <p:spPr/>
        <p:txBody>
          <a:bodyPr/>
          <a:lstStyle/>
          <a:p>
            <a:fld id="{1611759A-3031-4987-A84B-0E100645169D}" type="slidenum">
              <a:rPr lang="en-US" smtClean="0"/>
              <a:pPr/>
              <a:t>9</a:t>
            </a:fld>
            <a:endParaRPr lang="en-US" dirty="0"/>
          </a:p>
        </p:txBody>
      </p:sp>
      <p:pic>
        <p:nvPicPr>
          <p:cNvPr id="1026" name="Picture 2" descr="Silica Dust Exposure Health Hazards | What Contractors ...">
            <a:extLst>
              <a:ext uri="{FF2B5EF4-FFF2-40B4-BE49-F238E27FC236}">
                <a16:creationId xmlns:a16="http://schemas.microsoft.com/office/drawing/2014/main" id="{0B1B8A7E-BE28-4D99-A8E7-93BFC5F3DC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3781" y="3895076"/>
            <a:ext cx="1523999" cy="1401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041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5575</TotalTime>
  <Words>7042</Words>
  <Application>Microsoft Office PowerPoint</Application>
  <PresentationFormat>Widescreen</PresentationFormat>
  <Paragraphs>405</Paragraphs>
  <Slides>21</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Arial Black</vt:lpstr>
      <vt:lpstr>Calibri</vt:lpstr>
      <vt:lpstr>Calibri Light</vt:lpstr>
      <vt:lpstr>Corbel</vt:lpstr>
      <vt:lpstr>Helvetica Neue</vt:lpstr>
      <vt:lpstr>MinionPro-It</vt:lpstr>
      <vt:lpstr>MinionPro-Regular</vt:lpstr>
      <vt:lpstr>Roboto</vt:lpstr>
      <vt:lpstr>Source Serif Pro</vt:lpstr>
      <vt:lpstr>Wingdings</vt:lpstr>
      <vt:lpstr>Parallax</vt:lpstr>
      <vt:lpstr>Historic &amp; Cultural Importance of the Hawks Nest, WVA Tunnel Project</vt:lpstr>
      <vt:lpstr>Why is this Incident Important?</vt:lpstr>
      <vt:lpstr>Route of the Tunnel</vt:lpstr>
      <vt:lpstr>The Engineering Plan</vt:lpstr>
      <vt:lpstr>Construction Process</vt:lpstr>
      <vt:lpstr>Housing at the Camps</vt:lpstr>
      <vt:lpstr>Payroll System</vt:lpstr>
      <vt:lpstr>Health Exposures</vt:lpstr>
      <vt:lpstr>Primer on Silicosis</vt:lpstr>
      <vt:lpstr>Other Exposures Not Quantified in the 1930’s</vt:lpstr>
      <vt:lpstr>Exposure Controls or lack thereof</vt:lpstr>
      <vt:lpstr>Some Amazing Numbers</vt:lpstr>
      <vt:lpstr>Burials</vt:lpstr>
      <vt:lpstr>Worker’s Compensation Laws</vt:lpstr>
      <vt:lpstr>Lawsuits and Settlements </vt:lpstr>
      <vt:lpstr>Newspaper Coverage</vt:lpstr>
      <vt:lpstr>Congressional Hearings</vt:lpstr>
      <vt:lpstr>Memorials</vt:lpstr>
      <vt:lpstr>In Conclusion</vt:lpstr>
      <vt:lpstr>Resources used in the preparation of this talk</vt:lpstr>
      <vt:lpstr>Pinewood Tom (Joshua White)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Hawks Nest Disaster at Gauley Bridge WVA</dc:title>
  <dc:creator>Howard Spencer</dc:creator>
  <cp:lastModifiedBy>Howard Spencer</cp:lastModifiedBy>
  <cp:revision>61</cp:revision>
  <cp:lastPrinted>2022-01-23T20:50:01Z</cp:lastPrinted>
  <dcterms:created xsi:type="dcterms:W3CDTF">2022-01-19T03:35:15Z</dcterms:created>
  <dcterms:modified xsi:type="dcterms:W3CDTF">2024-07-24T17:32:11Z</dcterms:modified>
</cp:coreProperties>
</file>