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63" r:id="rId3"/>
    <p:sldId id="273" r:id="rId4"/>
    <p:sldId id="258" r:id="rId5"/>
    <p:sldId id="257" r:id="rId6"/>
    <p:sldId id="271" r:id="rId7"/>
    <p:sldId id="262" r:id="rId8"/>
    <p:sldId id="259" r:id="rId9"/>
    <p:sldId id="260" r:id="rId10"/>
    <p:sldId id="264" r:id="rId11"/>
    <p:sldId id="272" r:id="rId12"/>
    <p:sldId id="266" r:id="rId13"/>
    <p:sldId id="270" r:id="rId14"/>
    <p:sldId id="267" r:id="rId15"/>
    <p:sldId id="268" r:id="rId16"/>
    <p:sldId id="261" r:id="rId17"/>
    <p:sldId id="269" r:id="rId18"/>
    <p:sldId id="265"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8C099-EFAF-4746-9A4E-C24038BEAD15}" v="85" dt="2023-10-30T16:08:09.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3288" autoAdjust="0"/>
  </p:normalViewPr>
  <p:slideViewPr>
    <p:cSldViewPr snapToGrid="0" showGuides="1">
      <p:cViewPr varScale="1">
        <p:scale>
          <a:sx n="111" d="100"/>
          <a:sy n="111" d="100"/>
        </p:scale>
        <p:origin x="594" y="132"/>
      </p:cViewPr>
      <p:guideLst>
        <p:guide orient="horz" pos="2184"/>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2" d="100"/>
          <a:sy n="82" d="100"/>
        </p:scale>
        <p:origin x="3894"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Spencer" userId="cc2e1cadd21c3126" providerId="LiveId" clId="{79D8C099-EFAF-4746-9A4E-C24038BEAD15}"/>
    <pc:docChg chg="custSel modSld">
      <pc:chgData name="Howard Spencer" userId="cc2e1cadd21c3126" providerId="LiveId" clId="{79D8C099-EFAF-4746-9A4E-C24038BEAD15}" dt="2023-11-06T01:17:34.794" v="846" actId="6549"/>
      <pc:docMkLst>
        <pc:docMk/>
      </pc:docMkLst>
      <pc:sldChg chg="modSp">
        <pc:chgData name="Howard Spencer" userId="cc2e1cadd21c3126" providerId="LiveId" clId="{79D8C099-EFAF-4746-9A4E-C24038BEAD15}" dt="2023-10-30T16:04:31.318" v="793"/>
        <pc:sldMkLst>
          <pc:docMk/>
          <pc:sldMk cId="925752342" sldId="256"/>
        </pc:sldMkLst>
        <pc:spChg chg="mod">
          <ac:chgData name="Howard Spencer" userId="cc2e1cadd21c3126" providerId="LiveId" clId="{79D8C099-EFAF-4746-9A4E-C24038BEAD15}" dt="2023-10-30T16:04:16.574" v="791" actId="113"/>
          <ac:spMkLst>
            <pc:docMk/>
            <pc:sldMk cId="925752342" sldId="256"/>
            <ac:spMk id="2" creationId="{69322A72-12D3-A428-ADE7-C0A51CE518ED}"/>
          </ac:spMkLst>
        </pc:spChg>
        <pc:spChg chg="mod">
          <ac:chgData name="Howard Spencer" userId="cc2e1cadd21c3126" providerId="LiveId" clId="{79D8C099-EFAF-4746-9A4E-C24038BEAD15}" dt="2023-10-30T16:04:31.318" v="793"/>
          <ac:spMkLst>
            <pc:docMk/>
            <pc:sldMk cId="925752342" sldId="256"/>
            <ac:spMk id="4" creationId="{AC8DCAD9-8D8C-26D7-2766-CD138F9C783D}"/>
          </ac:spMkLst>
        </pc:spChg>
        <pc:spChg chg="mod">
          <ac:chgData name="Howard Spencer" userId="cc2e1cadd21c3126" providerId="LiveId" clId="{79D8C099-EFAF-4746-9A4E-C24038BEAD15}" dt="2023-10-30T16:04:25.318" v="792" actId="113"/>
          <ac:spMkLst>
            <pc:docMk/>
            <pc:sldMk cId="925752342" sldId="256"/>
            <ac:spMk id="6" creationId="{10C308B4-F0FB-BB73-80B5-916DA1E628D3}"/>
          </ac:spMkLst>
        </pc:spChg>
      </pc:sldChg>
      <pc:sldChg chg="modSp mod modNotes">
        <pc:chgData name="Howard Spencer" userId="cc2e1cadd21c3126" providerId="LiveId" clId="{79D8C099-EFAF-4746-9A4E-C24038BEAD15}" dt="2023-11-06T01:17:34.794" v="846" actId="6549"/>
        <pc:sldMkLst>
          <pc:docMk/>
          <pc:sldMk cId="2241419191" sldId="257"/>
        </pc:sldMkLst>
        <pc:spChg chg="mod">
          <ac:chgData name="Howard Spencer" userId="cc2e1cadd21c3126" providerId="LiveId" clId="{79D8C099-EFAF-4746-9A4E-C24038BEAD15}" dt="2023-11-06T01:17:34.794" v="846" actId="6549"/>
          <ac:spMkLst>
            <pc:docMk/>
            <pc:sldMk cId="2241419191" sldId="257"/>
            <ac:spMk id="3" creationId="{C326E36E-0335-B480-B401-B1F19AB020CE}"/>
          </ac:spMkLst>
        </pc:spChg>
      </pc:sldChg>
      <pc:sldChg chg="modSp mod">
        <pc:chgData name="Howard Spencer" userId="cc2e1cadd21c3126" providerId="LiveId" clId="{79D8C099-EFAF-4746-9A4E-C24038BEAD15}" dt="2023-10-30T15:22:00.653" v="557"/>
        <pc:sldMkLst>
          <pc:docMk/>
          <pc:sldMk cId="3833047073" sldId="258"/>
        </pc:sldMkLst>
        <pc:spChg chg="mod">
          <ac:chgData name="Howard Spencer" userId="cc2e1cadd21c3126" providerId="LiveId" clId="{79D8C099-EFAF-4746-9A4E-C24038BEAD15}" dt="2023-10-30T15:21:13.664" v="555" actId="20577"/>
          <ac:spMkLst>
            <pc:docMk/>
            <pc:sldMk cId="3833047073" sldId="258"/>
            <ac:spMk id="3" creationId="{CD17C6D0-21E0-8402-B811-5233B838307B}"/>
          </ac:spMkLst>
        </pc:spChg>
        <pc:spChg chg="mod">
          <ac:chgData name="Howard Spencer" userId="cc2e1cadd21c3126" providerId="LiveId" clId="{79D8C099-EFAF-4746-9A4E-C24038BEAD15}" dt="2023-10-30T15:22:00.653" v="557"/>
          <ac:spMkLst>
            <pc:docMk/>
            <pc:sldMk cId="3833047073" sldId="258"/>
            <ac:spMk id="7" creationId="{3C473912-D07D-34E7-8522-02AB99F7A80B}"/>
          </ac:spMkLst>
        </pc:spChg>
        <pc:spChg chg="mod">
          <ac:chgData name="Howard Spencer" userId="cc2e1cadd21c3126" providerId="LiveId" clId="{79D8C099-EFAF-4746-9A4E-C24038BEAD15}" dt="2023-10-30T15:20:24.484" v="553" actId="403"/>
          <ac:spMkLst>
            <pc:docMk/>
            <pc:sldMk cId="3833047073" sldId="258"/>
            <ac:spMk id="8" creationId="{7229F28D-1A06-ACC3-B889-58663B66B4CC}"/>
          </ac:spMkLst>
        </pc:spChg>
      </pc:sldChg>
      <pc:sldChg chg="modSp mod">
        <pc:chgData name="Howard Spencer" userId="cc2e1cadd21c3126" providerId="LiveId" clId="{79D8C099-EFAF-4746-9A4E-C24038BEAD15}" dt="2023-10-30T16:08:09.630" v="799"/>
        <pc:sldMkLst>
          <pc:docMk/>
          <pc:sldMk cId="2965679193" sldId="259"/>
        </pc:sldMkLst>
        <pc:spChg chg="mod">
          <ac:chgData name="Howard Spencer" userId="cc2e1cadd21c3126" providerId="LiveId" clId="{79D8C099-EFAF-4746-9A4E-C24038BEAD15}" dt="2023-10-30T15:29:30.947" v="587" actId="27636"/>
          <ac:spMkLst>
            <pc:docMk/>
            <pc:sldMk cId="2965679193" sldId="259"/>
            <ac:spMk id="2" creationId="{2C6C88E6-8EFB-40A6-CE94-53CAC07586C1}"/>
          </ac:spMkLst>
        </pc:spChg>
        <pc:spChg chg="mod">
          <ac:chgData name="Howard Spencer" userId="cc2e1cadd21c3126" providerId="LiveId" clId="{79D8C099-EFAF-4746-9A4E-C24038BEAD15}" dt="2023-10-30T16:08:09.630" v="799"/>
          <ac:spMkLst>
            <pc:docMk/>
            <pc:sldMk cId="2965679193" sldId="259"/>
            <ac:spMk id="3" creationId="{6FEA240F-1C2F-C288-4FF9-6071B4BBDF50}"/>
          </ac:spMkLst>
        </pc:spChg>
        <pc:spChg chg="mod">
          <ac:chgData name="Howard Spencer" userId="cc2e1cadd21c3126" providerId="LiveId" clId="{79D8C099-EFAF-4746-9A4E-C24038BEAD15}" dt="2023-10-30T15:29:52.873" v="602" actId="1036"/>
          <ac:spMkLst>
            <pc:docMk/>
            <pc:sldMk cId="2965679193" sldId="259"/>
            <ac:spMk id="4" creationId="{3E5261CB-848A-8DC1-A9DB-2B7AF3A28680}"/>
          </ac:spMkLst>
        </pc:spChg>
      </pc:sldChg>
      <pc:sldChg chg="addSp modSp mod">
        <pc:chgData name="Howard Spencer" userId="cc2e1cadd21c3126" providerId="LiveId" clId="{79D8C099-EFAF-4746-9A4E-C24038BEAD15}" dt="2023-10-30T15:31:45.242" v="610"/>
        <pc:sldMkLst>
          <pc:docMk/>
          <pc:sldMk cId="3504321711" sldId="260"/>
        </pc:sldMkLst>
        <pc:spChg chg="mod">
          <ac:chgData name="Howard Spencer" userId="cc2e1cadd21c3126" providerId="LiveId" clId="{79D8C099-EFAF-4746-9A4E-C24038BEAD15}" dt="2023-10-30T15:31:45.242" v="610"/>
          <ac:spMkLst>
            <pc:docMk/>
            <pc:sldMk cId="3504321711" sldId="260"/>
            <ac:spMk id="3" creationId="{3DAF0069-B8AC-8108-3AFF-4ED36E6417ED}"/>
          </ac:spMkLst>
        </pc:spChg>
        <pc:spChg chg="mod">
          <ac:chgData name="Howard Spencer" userId="cc2e1cadd21c3126" providerId="LiveId" clId="{79D8C099-EFAF-4746-9A4E-C24038BEAD15}" dt="2023-10-22T00:36:17.238" v="494" actId="164"/>
          <ac:spMkLst>
            <pc:docMk/>
            <pc:sldMk cId="3504321711" sldId="260"/>
            <ac:spMk id="8" creationId="{49B447E6-797F-063A-74A2-884244272A7F}"/>
          </ac:spMkLst>
        </pc:spChg>
        <pc:spChg chg="mod">
          <ac:chgData name="Howard Spencer" userId="cc2e1cadd21c3126" providerId="LiveId" clId="{79D8C099-EFAF-4746-9A4E-C24038BEAD15}" dt="2023-10-22T00:36:17.238" v="494" actId="164"/>
          <ac:spMkLst>
            <pc:docMk/>
            <pc:sldMk cId="3504321711" sldId="260"/>
            <ac:spMk id="11" creationId="{E7F6942B-D154-32D0-FCF7-5611282F17B3}"/>
          </ac:spMkLst>
        </pc:spChg>
        <pc:grpChg chg="add mod">
          <ac:chgData name="Howard Spencer" userId="cc2e1cadd21c3126" providerId="LiveId" clId="{79D8C099-EFAF-4746-9A4E-C24038BEAD15}" dt="2023-10-22T00:36:17.238" v="494" actId="164"/>
          <ac:grpSpMkLst>
            <pc:docMk/>
            <pc:sldMk cId="3504321711" sldId="260"/>
            <ac:grpSpMk id="9" creationId="{808C197D-7412-FC67-AF57-38B3751EFDFE}"/>
          </ac:grpSpMkLst>
        </pc:grpChg>
      </pc:sldChg>
      <pc:sldChg chg="modSp mod">
        <pc:chgData name="Howard Spencer" userId="cc2e1cadd21c3126" providerId="LiveId" clId="{79D8C099-EFAF-4746-9A4E-C24038BEAD15}" dt="2023-10-30T15:44:52.943" v="672" actId="1036"/>
        <pc:sldMkLst>
          <pc:docMk/>
          <pc:sldMk cId="2476321495" sldId="261"/>
        </pc:sldMkLst>
        <pc:spChg chg="mod">
          <ac:chgData name="Howard Spencer" userId="cc2e1cadd21c3126" providerId="LiveId" clId="{79D8C099-EFAF-4746-9A4E-C24038BEAD15}" dt="2023-10-30T15:44:52.943" v="672" actId="1036"/>
          <ac:spMkLst>
            <pc:docMk/>
            <pc:sldMk cId="2476321495" sldId="261"/>
            <ac:spMk id="3" creationId="{9B125F2A-C630-716D-FC6A-518B94566848}"/>
          </ac:spMkLst>
        </pc:spChg>
        <pc:grpChg chg="mod">
          <ac:chgData name="Howard Spencer" userId="cc2e1cadd21c3126" providerId="LiveId" clId="{79D8C099-EFAF-4746-9A4E-C24038BEAD15}" dt="2023-10-30T15:44:08.932" v="654" actId="167"/>
          <ac:grpSpMkLst>
            <pc:docMk/>
            <pc:sldMk cId="2476321495" sldId="261"/>
            <ac:grpSpMk id="11" creationId="{6D6DC2A9-46C1-E368-3062-B591F333FE26}"/>
          </ac:grpSpMkLst>
        </pc:grpChg>
      </pc:sldChg>
      <pc:sldChg chg="modSp mod">
        <pc:chgData name="Howard Spencer" userId="cc2e1cadd21c3126" providerId="LiveId" clId="{79D8C099-EFAF-4746-9A4E-C24038BEAD15}" dt="2023-10-30T16:07:08.212" v="797" actId="20577"/>
        <pc:sldMkLst>
          <pc:docMk/>
          <pc:sldMk cId="1033743894" sldId="262"/>
        </pc:sldMkLst>
        <pc:spChg chg="mod">
          <ac:chgData name="Howard Spencer" userId="cc2e1cadd21c3126" providerId="LiveId" clId="{79D8C099-EFAF-4746-9A4E-C24038BEAD15}" dt="2023-10-30T16:07:08.212" v="797" actId="20577"/>
          <ac:spMkLst>
            <pc:docMk/>
            <pc:sldMk cId="1033743894" sldId="262"/>
            <ac:spMk id="3" creationId="{82075F36-21A0-14CB-501F-007D3F5D8E37}"/>
          </ac:spMkLst>
        </pc:spChg>
      </pc:sldChg>
      <pc:sldChg chg="modSp mod">
        <pc:chgData name="Howard Spencer" userId="cc2e1cadd21c3126" providerId="LiveId" clId="{79D8C099-EFAF-4746-9A4E-C24038BEAD15}" dt="2023-10-30T15:17:57.373" v="549" actId="33524"/>
        <pc:sldMkLst>
          <pc:docMk/>
          <pc:sldMk cId="2605904401" sldId="263"/>
        </pc:sldMkLst>
        <pc:spChg chg="mod">
          <ac:chgData name="Howard Spencer" userId="cc2e1cadd21c3126" providerId="LiveId" clId="{79D8C099-EFAF-4746-9A4E-C24038BEAD15}" dt="2023-10-30T15:17:57.373" v="549" actId="33524"/>
          <ac:spMkLst>
            <pc:docMk/>
            <pc:sldMk cId="2605904401" sldId="263"/>
            <ac:spMk id="3" creationId="{49ED4677-2599-6B74-62CB-BB0A5C8E06A2}"/>
          </ac:spMkLst>
        </pc:spChg>
        <pc:spChg chg="mod">
          <ac:chgData name="Howard Spencer" userId="cc2e1cadd21c3126" providerId="LiveId" clId="{79D8C099-EFAF-4746-9A4E-C24038BEAD15}" dt="2023-10-30T15:17:31.165" v="547" actId="1037"/>
          <ac:spMkLst>
            <pc:docMk/>
            <pc:sldMk cId="2605904401" sldId="263"/>
            <ac:spMk id="7" creationId="{03E85464-D66A-C13A-CE7A-42246FB07DE5}"/>
          </ac:spMkLst>
        </pc:spChg>
        <pc:picChg chg="mod">
          <ac:chgData name="Howard Spencer" userId="cc2e1cadd21c3126" providerId="LiveId" clId="{79D8C099-EFAF-4746-9A4E-C24038BEAD15}" dt="2023-10-30T15:17:33.996" v="548" actId="1076"/>
          <ac:picMkLst>
            <pc:docMk/>
            <pc:sldMk cId="2605904401" sldId="263"/>
            <ac:picMk id="3074" creationId="{EAA35817-6E9D-2347-51B3-487066676043}"/>
          </ac:picMkLst>
        </pc:picChg>
      </pc:sldChg>
      <pc:sldChg chg="modSp mod">
        <pc:chgData name="Howard Spencer" userId="cc2e1cadd21c3126" providerId="LiveId" clId="{79D8C099-EFAF-4746-9A4E-C24038BEAD15}" dt="2023-10-30T16:10:44.600" v="801" actId="113"/>
        <pc:sldMkLst>
          <pc:docMk/>
          <pc:sldMk cId="2408002133" sldId="264"/>
        </pc:sldMkLst>
        <pc:spChg chg="mod">
          <ac:chgData name="Howard Spencer" userId="cc2e1cadd21c3126" providerId="LiveId" clId="{79D8C099-EFAF-4746-9A4E-C24038BEAD15}" dt="2023-10-30T16:10:44.600" v="801" actId="113"/>
          <ac:spMkLst>
            <pc:docMk/>
            <pc:sldMk cId="2408002133" sldId="264"/>
            <ac:spMk id="4" creationId="{EB6974E5-9202-0694-B6A4-110EED55E9C0}"/>
          </ac:spMkLst>
        </pc:spChg>
        <pc:spChg chg="mod">
          <ac:chgData name="Howard Spencer" userId="cc2e1cadd21c3126" providerId="LiveId" clId="{79D8C099-EFAF-4746-9A4E-C24038BEAD15}" dt="2023-10-30T15:32:39.530" v="613" actId="403"/>
          <ac:spMkLst>
            <pc:docMk/>
            <pc:sldMk cId="2408002133" sldId="264"/>
            <ac:spMk id="9" creationId="{32CE7616-C761-31E3-2CE1-7C302D2AD476}"/>
          </ac:spMkLst>
        </pc:spChg>
        <pc:picChg chg="mod">
          <ac:chgData name="Howard Spencer" userId="cc2e1cadd21c3126" providerId="LiveId" clId="{79D8C099-EFAF-4746-9A4E-C24038BEAD15}" dt="2023-10-30T15:32:11.119" v="612" actId="1076"/>
          <ac:picMkLst>
            <pc:docMk/>
            <pc:sldMk cId="2408002133" sldId="264"/>
            <ac:picMk id="6146" creationId="{97A3F482-7A85-A56C-4EFA-ADCF1CB1F519}"/>
          </ac:picMkLst>
        </pc:picChg>
      </pc:sldChg>
      <pc:sldChg chg="addSp modSp mod">
        <pc:chgData name="Howard Spencer" userId="cc2e1cadd21c3126" providerId="LiveId" clId="{79D8C099-EFAF-4746-9A4E-C24038BEAD15}" dt="2023-10-30T15:54:06.901" v="788" actId="207"/>
        <pc:sldMkLst>
          <pc:docMk/>
          <pc:sldMk cId="552755411" sldId="265"/>
        </pc:sldMkLst>
        <pc:spChg chg="mod">
          <ac:chgData name="Howard Spencer" userId="cc2e1cadd21c3126" providerId="LiveId" clId="{79D8C099-EFAF-4746-9A4E-C24038BEAD15}" dt="2023-10-14T18:09:31.031" v="165" actId="207"/>
          <ac:spMkLst>
            <pc:docMk/>
            <pc:sldMk cId="552755411" sldId="265"/>
            <ac:spMk id="2" creationId="{B6926A1F-9048-0074-4638-0A2286870E17}"/>
          </ac:spMkLst>
        </pc:spChg>
        <pc:spChg chg="mod">
          <ac:chgData name="Howard Spencer" userId="cc2e1cadd21c3126" providerId="LiveId" clId="{79D8C099-EFAF-4746-9A4E-C24038BEAD15}" dt="2023-10-30T15:48:32.435" v="721" actId="6549"/>
          <ac:spMkLst>
            <pc:docMk/>
            <pc:sldMk cId="552755411" sldId="265"/>
            <ac:spMk id="3" creationId="{E26D4DC3-BA44-15A5-5226-810D22083A89}"/>
          </ac:spMkLst>
        </pc:spChg>
        <pc:spChg chg="mod">
          <ac:chgData name="Howard Spencer" userId="cc2e1cadd21c3126" providerId="LiveId" clId="{79D8C099-EFAF-4746-9A4E-C24038BEAD15}" dt="2023-10-30T15:54:06.901" v="788" actId="207"/>
          <ac:spMkLst>
            <pc:docMk/>
            <pc:sldMk cId="552755411" sldId="265"/>
            <ac:spMk id="4" creationId="{260A341C-A7C8-8173-9FCC-81313EC20AF2}"/>
          </ac:spMkLst>
        </pc:spChg>
        <pc:spChg chg="mod">
          <ac:chgData name="Howard Spencer" userId="cc2e1cadd21c3126" providerId="LiveId" clId="{79D8C099-EFAF-4746-9A4E-C24038BEAD15}" dt="2023-10-14T21:32:04.230" v="177" actId="1076"/>
          <ac:spMkLst>
            <pc:docMk/>
            <pc:sldMk cId="552755411" sldId="265"/>
            <ac:spMk id="7" creationId="{FA6D7005-0B76-2FEA-C22E-E39FC9EAE5ED}"/>
          </ac:spMkLst>
        </pc:spChg>
        <pc:spChg chg="mod">
          <ac:chgData name="Howard Spencer" userId="cc2e1cadd21c3126" providerId="LiveId" clId="{79D8C099-EFAF-4746-9A4E-C24038BEAD15}" dt="2023-10-30T15:48:46.482" v="775" actId="1036"/>
          <ac:spMkLst>
            <pc:docMk/>
            <pc:sldMk cId="552755411" sldId="265"/>
            <ac:spMk id="9" creationId="{F0089793-DAB7-9341-FF30-BB9A0F102D99}"/>
          </ac:spMkLst>
        </pc:spChg>
        <pc:spChg chg="mod">
          <ac:chgData name="Howard Spencer" userId="cc2e1cadd21c3126" providerId="LiveId" clId="{79D8C099-EFAF-4746-9A4E-C24038BEAD15}" dt="2023-10-30T15:47:47.782" v="695"/>
          <ac:spMkLst>
            <pc:docMk/>
            <pc:sldMk cId="552755411" sldId="265"/>
            <ac:spMk id="10" creationId="{90CB434E-D27B-3FA6-8876-FF3CBB1B03A4}"/>
          </ac:spMkLst>
        </pc:spChg>
        <pc:spChg chg="mod">
          <ac:chgData name="Howard Spencer" userId="cc2e1cadd21c3126" providerId="LiveId" clId="{79D8C099-EFAF-4746-9A4E-C24038BEAD15}" dt="2023-10-30T15:47:22.761" v="692" actId="1037"/>
          <ac:spMkLst>
            <pc:docMk/>
            <pc:sldMk cId="552755411" sldId="265"/>
            <ac:spMk id="12" creationId="{1BCC045E-DA0E-A20A-CB76-6727B5BDFE0B}"/>
          </ac:spMkLst>
        </pc:spChg>
        <pc:spChg chg="add mod">
          <ac:chgData name="Howard Spencer" userId="cc2e1cadd21c3126" providerId="LiveId" clId="{79D8C099-EFAF-4746-9A4E-C24038BEAD15}" dt="2023-10-14T21:34:02.038" v="259" actId="164"/>
          <ac:spMkLst>
            <pc:docMk/>
            <pc:sldMk cId="552755411" sldId="265"/>
            <ac:spMk id="17" creationId="{82675912-8CB4-2289-DEB9-9FA9D88D5024}"/>
          </ac:spMkLst>
        </pc:spChg>
        <pc:grpChg chg="mod">
          <ac:chgData name="Howard Spencer" userId="cc2e1cadd21c3126" providerId="LiveId" clId="{79D8C099-EFAF-4746-9A4E-C24038BEAD15}" dt="2023-10-14T21:32:04.230" v="177" actId="1076"/>
          <ac:grpSpMkLst>
            <pc:docMk/>
            <pc:sldMk cId="552755411" sldId="265"/>
            <ac:grpSpMk id="8" creationId="{54EC9F0D-F975-87CA-9BAA-3F379F6B894B}"/>
          </ac:grpSpMkLst>
        </pc:grpChg>
        <pc:grpChg chg="mod">
          <ac:chgData name="Howard Spencer" userId="cc2e1cadd21c3126" providerId="LiveId" clId="{79D8C099-EFAF-4746-9A4E-C24038BEAD15}" dt="2023-10-14T21:32:04.230" v="177" actId="1076"/>
          <ac:grpSpMkLst>
            <pc:docMk/>
            <pc:sldMk cId="552755411" sldId="265"/>
            <ac:grpSpMk id="11" creationId="{7F8DBEFD-9798-CD24-52C7-61EDA7A505CD}"/>
          </ac:grpSpMkLst>
        </pc:grpChg>
        <pc:grpChg chg="mod">
          <ac:chgData name="Howard Spencer" userId="cc2e1cadd21c3126" providerId="LiveId" clId="{79D8C099-EFAF-4746-9A4E-C24038BEAD15}" dt="2023-10-14T21:32:30.022" v="178" actId="164"/>
          <ac:grpSpMkLst>
            <pc:docMk/>
            <pc:sldMk cId="552755411" sldId="265"/>
            <ac:grpSpMk id="13" creationId="{D9608376-F37B-FF0F-1031-DA263C4C5181}"/>
          </ac:grpSpMkLst>
        </pc:grpChg>
        <pc:grpChg chg="add mod">
          <ac:chgData name="Howard Spencer" userId="cc2e1cadd21c3126" providerId="LiveId" clId="{79D8C099-EFAF-4746-9A4E-C24038BEAD15}" dt="2023-10-14T21:34:02.038" v="259" actId="164"/>
          <ac:grpSpMkLst>
            <pc:docMk/>
            <pc:sldMk cId="552755411" sldId="265"/>
            <ac:grpSpMk id="16" creationId="{D7391DD2-0D0D-DE95-E231-1B88BC0BED66}"/>
          </ac:grpSpMkLst>
        </pc:grpChg>
        <pc:grpChg chg="add mod">
          <ac:chgData name="Howard Spencer" userId="cc2e1cadd21c3126" providerId="LiveId" clId="{79D8C099-EFAF-4746-9A4E-C24038BEAD15}" dt="2023-10-14T21:34:02.038" v="259" actId="164"/>
          <ac:grpSpMkLst>
            <pc:docMk/>
            <pc:sldMk cId="552755411" sldId="265"/>
            <ac:grpSpMk id="18" creationId="{491CDF74-BF08-9C32-1D22-DAE653788346}"/>
          </ac:grpSpMkLst>
        </pc:grpChg>
        <pc:picChg chg="add mod">
          <ac:chgData name="Howard Spencer" userId="cc2e1cadd21c3126" providerId="LiveId" clId="{79D8C099-EFAF-4746-9A4E-C24038BEAD15}" dt="2023-10-30T15:53:36.011" v="787" actId="167"/>
          <ac:picMkLst>
            <pc:docMk/>
            <pc:sldMk cId="552755411" sldId="265"/>
            <ac:picMk id="14" creationId="{B0C14A2D-9AD9-1501-BB66-97A9486BA57A}"/>
          </ac:picMkLst>
        </pc:picChg>
        <pc:picChg chg="add mod modCrop">
          <ac:chgData name="Howard Spencer" userId="cc2e1cadd21c3126" providerId="LiveId" clId="{79D8C099-EFAF-4746-9A4E-C24038BEAD15}" dt="2023-10-14T21:32:30.022" v="178" actId="164"/>
          <ac:picMkLst>
            <pc:docMk/>
            <pc:sldMk cId="552755411" sldId="265"/>
            <ac:picMk id="15" creationId="{BD723718-DCC3-B0F8-22EF-2C38E670FD3E}"/>
          </ac:picMkLst>
        </pc:picChg>
        <pc:picChg chg="mod">
          <ac:chgData name="Howard Spencer" userId="cc2e1cadd21c3126" providerId="LiveId" clId="{79D8C099-EFAF-4746-9A4E-C24038BEAD15}" dt="2023-10-14T21:32:04.230" v="177" actId="1076"/>
          <ac:picMkLst>
            <pc:docMk/>
            <pc:sldMk cId="552755411" sldId="265"/>
            <ac:picMk id="1026" creationId="{BF762FD2-584A-C024-751C-B4937E0BB065}"/>
          </ac:picMkLst>
        </pc:picChg>
        <pc:picChg chg="mod">
          <ac:chgData name="Howard Spencer" userId="cc2e1cadd21c3126" providerId="LiveId" clId="{79D8C099-EFAF-4746-9A4E-C24038BEAD15}" dt="2023-10-14T21:32:04.230" v="177" actId="1076"/>
          <ac:picMkLst>
            <pc:docMk/>
            <pc:sldMk cId="552755411" sldId="265"/>
            <ac:picMk id="8194" creationId="{887BF0F1-C17B-846F-D94E-0E541E1B2CC4}"/>
          </ac:picMkLst>
        </pc:picChg>
      </pc:sldChg>
      <pc:sldChg chg="modSp mod modNotes">
        <pc:chgData name="Howard Spencer" userId="cc2e1cadd21c3126" providerId="LiveId" clId="{79D8C099-EFAF-4746-9A4E-C24038BEAD15}" dt="2023-10-30T16:20:45.962" v="818" actId="20577"/>
        <pc:sldMkLst>
          <pc:docMk/>
          <pc:sldMk cId="4081521933" sldId="266"/>
        </pc:sldMkLst>
        <pc:spChg chg="mod">
          <ac:chgData name="Howard Spencer" userId="cc2e1cadd21c3126" providerId="LiveId" clId="{79D8C099-EFAF-4746-9A4E-C24038BEAD15}" dt="2023-10-30T15:37:24.201" v="619"/>
          <ac:spMkLst>
            <pc:docMk/>
            <pc:sldMk cId="4081521933" sldId="266"/>
            <ac:spMk id="6" creationId="{C1F34684-7857-262B-DBD8-3A65329ADC4C}"/>
          </ac:spMkLst>
        </pc:spChg>
      </pc:sldChg>
      <pc:sldChg chg="modSp mod">
        <pc:chgData name="Howard Spencer" userId="cc2e1cadd21c3126" providerId="LiveId" clId="{79D8C099-EFAF-4746-9A4E-C24038BEAD15}" dt="2023-10-30T15:41:16.654" v="645"/>
        <pc:sldMkLst>
          <pc:docMk/>
          <pc:sldMk cId="3560810038" sldId="267"/>
        </pc:sldMkLst>
        <pc:spChg chg="mod">
          <ac:chgData name="Howard Spencer" userId="cc2e1cadd21c3126" providerId="LiveId" clId="{79D8C099-EFAF-4746-9A4E-C24038BEAD15}" dt="2023-10-30T15:41:16.654" v="645"/>
          <ac:spMkLst>
            <pc:docMk/>
            <pc:sldMk cId="3560810038" sldId="267"/>
            <ac:spMk id="3" creationId="{75A80388-C928-8805-D656-B62CAA3F5AFC}"/>
          </ac:spMkLst>
        </pc:spChg>
        <pc:spChg chg="mod">
          <ac:chgData name="Howard Spencer" userId="cc2e1cadd21c3126" providerId="LiveId" clId="{79D8C099-EFAF-4746-9A4E-C24038BEAD15}" dt="2023-10-30T15:40:29.279" v="631"/>
          <ac:spMkLst>
            <pc:docMk/>
            <pc:sldMk cId="3560810038" sldId="267"/>
            <ac:spMk id="8" creationId="{A6E5A297-49F9-7087-BD64-C79A89B337F5}"/>
          </ac:spMkLst>
        </pc:spChg>
      </pc:sldChg>
      <pc:sldChg chg="modSp mod">
        <pc:chgData name="Howard Spencer" userId="cc2e1cadd21c3126" providerId="LiveId" clId="{79D8C099-EFAF-4746-9A4E-C24038BEAD15}" dt="2023-10-30T15:42:28.603" v="647" actId="403"/>
        <pc:sldMkLst>
          <pc:docMk/>
          <pc:sldMk cId="2005975449" sldId="268"/>
        </pc:sldMkLst>
        <pc:spChg chg="mod">
          <ac:chgData name="Howard Spencer" userId="cc2e1cadd21c3126" providerId="LiveId" clId="{79D8C099-EFAF-4746-9A4E-C24038BEAD15}" dt="2023-10-30T15:42:28.603" v="647" actId="403"/>
          <ac:spMkLst>
            <pc:docMk/>
            <pc:sldMk cId="2005975449" sldId="268"/>
            <ac:spMk id="3" creationId="{D77F51FC-08A6-6B40-1E04-342D9AB5D02F}"/>
          </ac:spMkLst>
        </pc:spChg>
      </pc:sldChg>
      <pc:sldChg chg="modSp mod">
        <pc:chgData name="Howard Spencer" userId="cc2e1cadd21c3126" providerId="LiveId" clId="{79D8C099-EFAF-4746-9A4E-C24038BEAD15}" dt="2023-10-30T15:46:48.457" v="684" actId="20577"/>
        <pc:sldMkLst>
          <pc:docMk/>
          <pc:sldMk cId="2697768090" sldId="269"/>
        </pc:sldMkLst>
        <pc:spChg chg="mod">
          <ac:chgData name="Howard Spencer" userId="cc2e1cadd21c3126" providerId="LiveId" clId="{79D8C099-EFAF-4746-9A4E-C24038BEAD15}" dt="2023-10-30T15:45:11.848" v="673" actId="14100"/>
          <ac:spMkLst>
            <pc:docMk/>
            <pc:sldMk cId="2697768090" sldId="269"/>
            <ac:spMk id="2" creationId="{721AA3DE-A0B8-7A03-1A27-D0A6A016F137}"/>
          </ac:spMkLst>
        </pc:spChg>
        <pc:spChg chg="mod">
          <ac:chgData name="Howard Spencer" userId="cc2e1cadd21c3126" providerId="LiveId" clId="{79D8C099-EFAF-4746-9A4E-C24038BEAD15}" dt="2023-10-30T15:46:48.457" v="684" actId="20577"/>
          <ac:spMkLst>
            <pc:docMk/>
            <pc:sldMk cId="2697768090" sldId="269"/>
            <ac:spMk id="3" creationId="{0F9A1ECC-7457-3D56-83D4-5AE5170F287F}"/>
          </ac:spMkLst>
        </pc:spChg>
      </pc:sldChg>
      <pc:sldChg chg="modSp mod modNotes">
        <pc:chgData name="Howard Spencer" userId="cc2e1cadd21c3126" providerId="LiveId" clId="{79D8C099-EFAF-4746-9A4E-C24038BEAD15}" dt="2023-10-30T16:21:17.156" v="820" actId="20577"/>
        <pc:sldMkLst>
          <pc:docMk/>
          <pc:sldMk cId="176720947" sldId="270"/>
        </pc:sldMkLst>
        <pc:spChg chg="mod">
          <ac:chgData name="Howard Spencer" userId="cc2e1cadd21c3126" providerId="LiveId" clId="{79D8C099-EFAF-4746-9A4E-C24038BEAD15}" dt="2023-10-30T15:38:09.824" v="622" actId="207"/>
          <ac:spMkLst>
            <pc:docMk/>
            <pc:sldMk cId="176720947" sldId="270"/>
            <ac:spMk id="2" creationId="{86EE8DF1-7152-CEF8-F201-E43854F078C6}"/>
          </ac:spMkLst>
        </pc:spChg>
        <pc:spChg chg="mod">
          <ac:chgData name="Howard Spencer" userId="cc2e1cadd21c3126" providerId="LiveId" clId="{79D8C099-EFAF-4746-9A4E-C24038BEAD15}" dt="2023-10-30T15:38:58.947" v="626" actId="20577"/>
          <ac:spMkLst>
            <pc:docMk/>
            <pc:sldMk cId="176720947" sldId="270"/>
            <ac:spMk id="3" creationId="{EA0A93E9-401D-2AC0-00B7-7830D7F1DE8D}"/>
          </ac:spMkLst>
        </pc:spChg>
        <pc:spChg chg="mod">
          <ac:chgData name="Howard Spencer" userId="cc2e1cadd21c3126" providerId="LiveId" clId="{79D8C099-EFAF-4746-9A4E-C24038BEAD15}" dt="2023-10-30T15:37:47.019" v="620" actId="20577"/>
          <ac:spMkLst>
            <pc:docMk/>
            <pc:sldMk cId="176720947" sldId="270"/>
            <ac:spMk id="6" creationId="{618A461B-82AE-4C6E-7D99-9EB3CD613832}"/>
          </ac:spMkLst>
        </pc:spChg>
        <pc:spChg chg="mod">
          <ac:chgData name="Howard Spencer" userId="cc2e1cadd21c3126" providerId="LiveId" clId="{79D8C099-EFAF-4746-9A4E-C24038BEAD15}" dt="2023-10-30T15:38:38.091" v="625"/>
          <ac:spMkLst>
            <pc:docMk/>
            <pc:sldMk cId="176720947" sldId="270"/>
            <ac:spMk id="10" creationId="{80DE70AB-0B89-B82C-4B50-52225008FB7B}"/>
          </ac:spMkLst>
        </pc:spChg>
      </pc:sldChg>
      <pc:sldChg chg="modSp mod modNotes">
        <pc:chgData name="Howard Spencer" userId="cc2e1cadd21c3126" providerId="LiveId" clId="{79D8C099-EFAF-4746-9A4E-C24038BEAD15}" dt="2023-10-30T15:24:38.404" v="561"/>
        <pc:sldMkLst>
          <pc:docMk/>
          <pc:sldMk cId="1942927431" sldId="271"/>
        </pc:sldMkLst>
        <pc:spChg chg="mod">
          <ac:chgData name="Howard Spencer" userId="cc2e1cadd21c3126" providerId="LiveId" clId="{79D8C099-EFAF-4746-9A4E-C24038BEAD15}" dt="2023-10-30T15:24:38.404" v="561"/>
          <ac:spMkLst>
            <pc:docMk/>
            <pc:sldMk cId="1942927431" sldId="271"/>
            <ac:spMk id="9" creationId="{C80169E9-33EA-E2FE-7CD9-FC8D09A4B768}"/>
          </ac:spMkLst>
        </pc:spChg>
      </pc:sldChg>
      <pc:sldChg chg="modSp mod">
        <pc:chgData name="Howard Spencer" userId="cc2e1cadd21c3126" providerId="LiveId" clId="{79D8C099-EFAF-4746-9A4E-C24038BEAD15}" dt="2023-10-30T15:33:46.469" v="615" actId="115"/>
        <pc:sldMkLst>
          <pc:docMk/>
          <pc:sldMk cId="1329589191" sldId="272"/>
        </pc:sldMkLst>
        <pc:spChg chg="mod">
          <ac:chgData name="Howard Spencer" userId="cc2e1cadd21c3126" providerId="LiveId" clId="{79D8C099-EFAF-4746-9A4E-C24038BEAD15}" dt="2023-10-30T15:33:46.469" v="615" actId="115"/>
          <ac:spMkLst>
            <pc:docMk/>
            <pc:sldMk cId="1329589191" sldId="272"/>
            <ac:spMk id="3" creationId="{FB7F5A00-FC9B-07FB-821C-B23929BD0801}"/>
          </ac:spMkLst>
        </pc:spChg>
      </pc:sldChg>
      <pc:sldChg chg="modSp mod">
        <pc:chgData name="Howard Spencer" userId="cc2e1cadd21c3126" providerId="LiveId" clId="{79D8C099-EFAF-4746-9A4E-C24038BEAD15}" dt="2023-10-30T15:19:48.891" v="551" actId="6549"/>
        <pc:sldMkLst>
          <pc:docMk/>
          <pc:sldMk cId="117216510" sldId="273"/>
        </pc:sldMkLst>
        <pc:spChg chg="mod">
          <ac:chgData name="Howard Spencer" userId="cc2e1cadd21c3126" providerId="LiveId" clId="{79D8C099-EFAF-4746-9A4E-C24038BEAD15}" dt="2023-10-30T15:19:48.891" v="551" actId="6549"/>
          <ac:spMkLst>
            <pc:docMk/>
            <pc:sldMk cId="117216510" sldId="273"/>
            <ac:spMk id="9" creationId="{26C3A68A-D655-15ED-EB28-1B29FC2D07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5B9C7C-6D50-73C6-792E-41878317219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r>
              <a:rPr lang="en-US" dirty="0"/>
              <a:t>Remembering the Triangle Shirtwaist fire</a:t>
            </a:r>
          </a:p>
        </p:txBody>
      </p:sp>
      <p:sp>
        <p:nvSpPr>
          <p:cNvPr id="3" name="Date Placeholder 2">
            <a:extLst>
              <a:ext uri="{FF2B5EF4-FFF2-40B4-BE49-F238E27FC236}">
                <a16:creationId xmlns:a16="http://schemas.microsoft.com/office/drawing/2014/main" id="{920494F7-C7B0-E525-5D84-BF38F79963AA}"/>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296613E-757F-483E-B3A2-D906325CEBD0}" type="datetime1">
              <a:rPr lang="en-US" smtClean="0"/>
              <a:t>11/5/2023</a:t>
            </a:fld>
            <a:endParaRPr lang="en-US" dirty="0"/>
          </a:p>
        </p:txBody>
      </p:sp>
      <p:sp>
        <p:nvSpPr>
          <p:cNvPr id="4" name="Footer Placeholder 3">
            <a:extLst>
              <a:ext uri="{FF2B5EF4-FFF2-40B4-BE49-F238E27FC236}">
                <a16:creationId xmlns:a16="http://schemas.microsoft.com/office/drawing/2014/main" id="{A6DD3C0C-9413-BAC1-75A0-1DDE274B39B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dirty="0"/>
              <a:t>Notes prepared by: H.W. Spencer, CSP</a:t>
            </a:r>
          </a:p>
        </p:txBody>
      </p:sp>
      <p:sp>
        <p:nvSpPr>
          <p:cNvPr id="5" name="Slide Number Placeholder 4">
            <a:extLst>
              <a:ext uri="{FF2B5EF4-FFF2-40B4-BE49-F238E27FC236}">
                <a16:creationId xmlns:a16="http://schemas.microsoft.com/office/drawing/2014/main" id="{4C035A8C-CCF7-3193-2791-07F9514D531E}"/>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4E79B8E-AE25-4DD2-9445-9B4657A5B55B}" type="slidenum">
              <a:rPr lang="en-US" smtClean="0"/>
              <a:t>‹#›</a:t>
            </a:fld>
            <a:endParaRPr lang="en-US" dirty="0"/>
          </a:p>
        </p:txBody>
      </p:sp>
    </p:spTree>
    <p:extLst>
      <p:ext uri="{BB962C8B-B14F-4D97-AF65-F5344CB8AC3E}">
        <p14:creationId xmlns:p14="http://schemas.microsoft.com/office/powerpoint/2010/main" val="257873244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69781" y="0"/>
            <a:ext cx="4112670" cy="471054"/>
          </a:xfrm>
          <a:prstGeom prst="rect">
            <a:avLst/>
          </a:prstGeom>
        </p:spPr>
        <p:txBody>
          <a:bodyPr vert="horz" lIns="94229" tIns="47114" rIns="94229" bIns="47114" rtlCol="0"/>
          <a:lstStyle>
            <a:lvl1pPr algn="l">
              <a:defRPr sz="1200">
                <a:latin typeface="Arial Black" panose="020B0A04020102020204" pitchFamily="34" charset="0"/>
              </a:defRPr>
            </a:lvl1pPr>
          </a:lstStyle>
          <a:p>
            <a:r>
              <a:rPr lang="en-US" dirty="0"/>
              <a:t>Remembering the Triangle Shirtwaist fire</a:t>
            </a:r>
          </a:p>
        </p:txBody>
      </p:sp>
      <p:sp>
        <p:nvSpPr>
          <p:cNvPr id="3" name="Date Placeholder 2"/>
          <p:cNvSpPr>
            <a:spLocks noGrp="1"/>
          </p:cNvSpPr>
          <p:nvPr>
            <p:ph type="dt" idx="1"/>
          </p:nvPr>
        </p:nvSpPr>
        <p:spPr>
          <a:xfrm>
            <a:off x="5889415" y="0"/>
            <a:ext cx="994958" cy="471054"/>
          </a:xfrm>
          <a:prstGeom prst="rect">
            <a:avLst/>
          </a:prstGeom>
        </p:spPr>
        <p:txBody>
          <a:bodyPr vert="horz" lIns="94229" tIns="47114" rIns="94229" bIns="47114" rtlCol="0"/>
          <a:lstStyle>
            <a:lvl1pPr algn="r">
              <a:defRPr sz="1200"/>
            </a:lvl1pPr>
          </a:lstStyle>
          <a:p>
            <a:fld id="{8C52E19A-4A53-4000-A970-ED583B0509B0}" type="datetime1">
              <a:rPr lang="en-US" smtClean="0"/>
              <a:t>11/5/2023</a:t>
            </a:fld>
            <a:endParaRPr lang="en-US" dirty="0"/>
          </a:p>
        </p:txBody>
      </p:sp>
      <p:sp>
        <p:nvSpPr>
          <p:cNvPr id="4" name="Slide Image Placeholder 3"/>
          <p:cNvSpPr>
            <a:spLocks noGrp="1" noRot="1" noChangeAspect="1"/>
          </p:cNvSpPr>
          <p:nvPr>
            <p:ph type="sldImg" idx="2"/>
          </p:nvPr>
        </p:nvSpPr>
        <p:spPr>
          <a:xfrm>
            <a:off x="735013" y="79851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241018"/>
            <a:ext cx="5681980" cy="411025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49370" y="8702824"/>
            <a:ext cx="3077739" cy="471053"/>
          </a:xfrm>
          <a:prstGeom prst="rect">
            <a:avLst/>
          </a:prstGeom>
        </p:spPr>
        <p:txBody>
          <a:bodyPr vert="horz" lIns="94229" tIns="47114" rIns="94229" bIns="47114" rtlCol="0" anchor="b"/>
          <a:lstStyle>
            <a:lvl1pPr algn="l">
              <a:defRPr sz="1200"/>
            </a:lvl1pPr>
          </a:lstStyle>
          <a:p>
            <a:r>
              <a:rPr lang="en-US" dirty="0"/>
              <a:t>Notes prepared by: H.W. Spencer, CSP</a:t>
            </a:r>
          </a:p>
        </p:txBody>
      </p:sp>
      <p:sp>
        <p:nvSpPr>
          <p:cNvPr id="7" name="Slide Number Placeholder 6"/>
          <p:cNvSpPr>
            <a:spLocks noGrp="1"/>
          </p:cNvSpPr>
          <p:nvPr>
            <p:ph type="sldNum" sz="quarter" idx="5"/>
          </p:nvPr>
        </p:nvSpPr>
        <p:spPr>
          <a:xfrm>
            <a:off x="5366310" y="8756472"/>
            <a:ext cx="994959" cy="471053"/>
          </a:xfrm>
          <a:prstGeom prst="rect">
            <a:avLst/>
          </a:prstGeom>
        </p:spPr>
        <p:txBody>
          <a:bodyPr vert="horz" lIns="94229" tIns="47114" rIns="94229" bIns="47114" rtlCol="0" anchor="b"/>
          <a:lstStyle>
            <a:lvl1pPr algn="r">
              <a:defRPr sz="1400" b="1"/>
            </a:lvl1pPr>
          </a:lstStyle>
          <a:p>
            <a:fld id="{E7A86A58-D52A-4C89-BD06-DA6808179C8F}" type="slidenum">
              <a:rPr lang="en-US" smtClean="0"/>
              <a:pPr/>
              <a:t>‹#›</a:t>
            </a:fld>
            <a:endParaRPr lang="en-US" dirty="0"/>
          </a:p>
        </p:txBody>
      </p:sp>
    </p:spTree>
    <p:extLst>
      <p:ext uri="{BB962C8B-B14F-4D97-AF65-F5344CB8AC3E}">
        <p14:creationId xmlns:p14="http://schemas.microsoft.com/office/powerpoint/2010/main" val="58088061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ps.gov/places/greenwich-village-historic-district.htm" TargetMode="External"/><Relationship Id="rId7" Type="http://schemas.openxmlformats.org/officeDocument/2006/relationships/hyperlink" Target="https://en.wikipedia.org/wiki/List_of_industrial_disaster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New_York_City" TargetMode="External"/><Relationship Id="rId5" Type="http://schemas.openxmlformats.org/officeDocument/2006/relationships/hyperlink" Target="https://en.wikipedia.org/wiki/Manhattan" TargetMode="External"/><Relationship Id="rId4" Type="http://schemas.openxmlformats.org/officeDocument/2006/relationships/hyperlink" Target="https://en.wikipedia.org/wiki/Greenwich_Village"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phemeralnewyork.wordpress.com/2016/11/24/a-turkey-dinner-at-the-municipal-lodging-hou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Wrongful_death_clai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lr.cornell.edu/trianglefi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Morton%27s_f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00050"/>
            <a:ext cx="5362575" cy="3016250"/>
          </a:xfrm>
        </p:spPr>
      </p:sp>
      <p:sp>
        <p:nvSpPr>
          <p:cNvPr id="3" name="Notes Placeholder 2"/>
          <p:cNvSpPr>
            <a:spLocks noGrp="1"/>
          </p:cNvSpPr>
          <p:nvPr>
            <p:ph type="body" idx="1"/>
          </p:nvPr>
        </p:nvSpPr>
        <p:spPr>
          <a:xfrm>
            <a:off x="369781" y="3457374"/>
            <a:ext cx="6407520" cy="5180634"/>
          </a:xfrm>
        </p:spPr>
        <p:txBody>
          <a:bodyPr/>
          <a:lstStyle/>
          <a:p>
            <a:pPr algn="just"/>
            <a:r>
              <a:rPr lang="en-US" b="0" i="0" dirty="0">
                <a:solidFill>
                  <a:srgbClr val="000000"/>
                </a:solidFill>
                <a:effectLst/>
                <a:latin typeface="Arial" panose="020B0604020202020204" pitchFamily="34" charset="0"/>
                <a:cs typeface="Arial" panose="020B0604020202020204" pitchFamily="34" charset="0"/>
              </a:rPr>
              <a:t>No law required fire escapes, fire sprinklers, or outward opening doors. All of this was up to the discretionary power of the Building Superintendent.</a:t>
            </a:r>
            <a:endParaRPr lang="en-US" b="0" i="0" dirty="0">
              <a:effectLst/>
              <a:highlight>
                <a:srgbClr val="FFFF00"/>
              </a:highlight>
              <a:latin typeface="Arial" panose="020B0604020202020204" pitchFamily="34" charset="0"/>
              <a:cs typeface="Arial" panose="020B0604020202020204" pitchFamily="34" charset="0"/>
            </a:endParaRPr>
          </a:p>
          <a:p>
            <a:pPr algn="just"/>
            <a:r>
              <a:rPr lang="en-US" b="0" i="0" dirty="0">
                <a:effectLst/>
                <a:highlight>
                  <a:srgbClr val="FFFF00"/>
                </a:highlight>
                <a:latin typeface="Arial" panose="020B0604020202020204" pitchFamily="34" charset="0"/>
                <a:cs typeface="Arial" panose="020B0604020202020204" pitchFamily="34" charset="0"/>
              </a:rPr>
              <a:t>The story of the fire is not the story of one accidental moment in time.  It is a story of immigration and hard work to make it in a new country, as Italians and Jews and others traveled to America to find a better life.  It is the story of poor working conditions and greedy bosses, as garment workers discovered the endless sacrifices required to make ends meet.  It is the story of an unimaginable, but avoidable, disaster.</a:t>
            </a:r>
          </a:p>
          <a:p>
            <a:pPr algn="just"/>
            <a:r>
              <a:rPr lang="en-US" b="0" i="0" dirty="0">
                <a:solidFill>
                  <a:srgbClr val="0F1111"/>
                </a:solidFill>
                <a:effectLst/>
                <a:highlight>
                  <a:srgbClr val="FFFF00"/>
                </a:highlight>
                <a:latin typeface="Arial" panose="020B0604020202020204" pitchFamily="34" charset="0"/>
                <a:cs typeface="Arial" panose="020B0604020202020204" pitchFamily="34" charset="0"/>
              </a:rPr>
              <a:t>And it the story of the unquenchable pride and activism of fearless immigrants and women who stood up to business, got America on their side, and finally changed working conditions for our entire nation, initiating radical new laws we take for granted today.</a:t>
            </a:r>
            <a:endParaRPr lang="en-US" b="0" i="0" dirty="0">
              <a:effectLst/>
              <a:highlight>
                <a:srgbClr val="FFFF00"/>
              </a:highligh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Isaac Harris was born in Russia in 1865, and Max Blanck was born there three or four years later. They came to America in their 20s as part of the great wave of Jewish immigration. By the early 1890s both men had settled in New York City, and like many Jewish immigrants of the time, they entered the garment business.</a:t>
            </a:r>
            <a:r>
              <a:rPr lang="en-US" dirty="0">
                <a:latin typeface="Arial" panose="020B060402020202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building was donated to the university in 1929 by Frederick Brown. It</a:t>
            </a:r>
            <a:r>
              <a:rPr lang="en-US" b="0" i="0" dirty="0">
                <a:effectLst/>
                <a:latin typeface="Arial" panose="020B0604020202020204" pitchFamily="34" charset="0"/>
                <a:cs typeface="Arial" panose="020B0604020202020204" pitchFamily="34" charset="0"/>
              </a:rPr>
              <a:t> occupies 23-29 Washington Place in </a:t>
            </a:r>
            <a:r>
              <a:rPr lang="en-US" b="1"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Greenwich Village</a:t>
            </a:r>
            <a:r>
              <a:rPr lang="en-US" b="0" i="0" dirty="0">
                <a:effectLst/>
                <a:latin typeface="Arial" panose="020B0604020202020204" pitchFamily="34" charset="0"/>
                <a:cs typeface="Arial" panose="020B0604020202020204" pitchFamily="34" charset="0"/>
              </a:rPr>
              <a:t>, New York City. </a:t>
            </a:r>
            <a:r>
              <a:rPr lang="en-US" b="0" i="0" dirty="0">
                <a:effectLst/>
                <a:highlight>
                  <a:srgbClr val="FFFF00"/>
                </a:highlight>
                <a:latin typeface="Arial" panose="020B0604020202020204" pitchFamily="34" charset="0"/>
                <a:cs typeface="Arial" panose="020B0604020202020204" pitchFamily="34" charset="0"/>
              </a:rPr>
              <a:t>It was completed in 1901 and is an example of the neo-Renaissance architectural style. It features a stone base and brick upper walls with terra-cotta trim. Five limestone pilasters decorate the front façade and are topped with terra-cotta capital</a:t>
            </a:r>
            <a:r>
              <a:rPr lang="en-US" b="0" i="0" dirty="0">
                <a:effectLst/>
                <a:latin typeface="Arial" panose="020B0604020202020204" pitchFamily="34" charset="0"/>
                <a:cs typeface="Arial" panose="020B0604020202020204" pitchFamily="34" charset="0"/>
              </a:rPr>
              <a:t>s. </a:t>
            </a:r>
            <a:r>
              <a:rPr lang="en-US" dirty="0">
                <a:latin typeface="Arial" panose="020B0604020202020204" pitchFamily="34" charset="0"/>
                <a:cs typeface="Arial" panose="020B0604020202020204" pitchFamily="34" charset="0"/>
              </a:rPr>
              <a:t>The Triangle Shirtwaist Factory fire in the </a:t>
            </a:r>
            <a:r>
              <a:rPr lang="en-US" dirty="0">
                <a:latin typeface="Arial" panose="020B0604020202020204" pitchFamily="34" charset="0"/>
                <a:cs typeface="Arial" panose="020B0604020202020204" pitchFamily="34" charset="0"/>
                <a:hlinkClick r:id="rId4" tooltip="Greenwich Village">
                  <a:extLst>
                    <a:ext uri="{A12FA001-AC4F-418D-AE19-62706E023703}">
                      <ahyp:hlinkClr xmlns:ahyp="http://schemas.microsoft.com/office/drawing/2018/hyperlinkcolor" val="tx"/>
                    </a:ext>
                  </a:extLst>
                </a:hlinkClick>
              </a:rPr>
              <a:t>Greenwich Village</a:t>
            </a:r>
            <a:r>
              <a:rPr lang="en-US" dirty="0">
                <a:latin typeface="Arial" panose="020B0604020202020204" pitchFamily="34" charset="0"/>
                <a:cs typeface="Arial" panose="020B0604020202020204" pitchFamily="34" charset="0"/>
              </a:rPr>
              <a:t> neighborhood of </a:t>
            </a:r>
            <a:r>
              <a:rPr lang="en-US" dirty="0">
                <a:latin typeface="Arial" panose="020B0604020202020204" pitchFamily="34" charset="0"/>
                <a:cs typeface="Arial" panose="020B0604020202020204" pitchFamily="34" charset="0"/>
                <a:hlinkClick r:id="rId5" tooltip="Manhattan">
                  <a:extLst>
                    <a:ext uri="{A12FA001-AC4F-418D-AE19-62706E023703}">
                      <ahyp:hlinkClr xmlns:ahyp="http://schemas.microsoft.com/office/drawing/2018/hyperlinkcolor" val="tx"/>
                    </a:ext>
                  </a:extLst>
                </a:hlinkClick>
              </a:rPr>
              <a:t>Manhattan</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6" tooltip="New York City">
                  <a:extLst>
                    <a:ext uri="{A12FA001-AC4F-418D-AE19-62706E023703}">
                      <ahyp:hlinkClr xmlns:ahyp="http://schemas.microsoft.com/office/drawing/2018/hyperlinkcolor" val="tx"/>
                    </a:ext>
                  </a:extLst>
                </a:hlinkClick>
              </a:rPr>
              <a:t>New York City</a:t>
            </a:r>
            <a:r>
              <a:rPr lang="en-US" dirty="0">
                <a:latin typeface="Arial" panose="020B0604020202020204" pitchFamily="34" charset="0"/>
                <a:cs typeface="Arial" panose="020B0604020202020204" pitchFamily="34" charset="0"/>
              </a:rPr>
              <a:t>, on Saturday, March 25, 1911, was the deadliest </a:t>
            </a:r>
            <a:r>
              <a:rPr lang="en-US" dirty="0">
                <a:latin typeface="Arial" panose="020B0604020202020204" pitchFamily="34" charset="0"/>
                <a:cs typeface="Arial" panose="020B0604020202020204" pitchFamily="34" charset="0"/>
                <a:hlinkClick r:id="rId7" tooltip="List of industrial disasters">
                  <a:extLst>
                    <a:ext uri="{A12FA001-AC4F-418D-AE19-62706E023703}">
                      <ahyp:hlinkClr xmlns:ahyp="http://schemas.microsoft.com/office/drawing/2018/hyperlinkcolor" val="tx"/>
                    </a:ext>
                  </a:extLst>
                </a:hlinkClick>
              </a:rPr>
              <a:t>industrial disaster</a:t>
            </a:r>
            <a:r>
              <a:rPr lang="en-US" dirty="0">
                <a:latin typeface="Arial" panose="020B0604020202020204" pitchFamily="34" charset="0"/>
                <a:cs typeface="Arial" panose="020B0604020202020204" pitchFamily="34" charset="0"/>
              </a:rPr>
              <a:t> in the history of the city, and one of the deadliest in U.S. history. W</a:t>
            </a:r>
            <a:r>
              <a:rPr lang="en-US" b="0" i="0" dirty="0">
                <a:effectLst/>
                <a:latin typeface="Arial" panose="020B0604020202020204" pitchFamily="34" charset="0"/>
                <a:cs typeface="Arial" panose="020B0604020202020204" pitchFamily="34" charset="0"/>
              </a:rPr>
              <a:t>orkplace deaths weren’t uncommon then</a:t>
            </a:r>
            <a:r>
              <a:rPr lang="en-US" b="0" i="0" dirty="0">
                <a:effectLst/>
                <a:highlight>
                  <a:srgbClr val="FFFF00"/>
                </a:highlight>
                <a:latin typeface="Arial" panose="020B0604020202020204" pitchFamily="34" charset="0"/>
                <a:cs typeface="Arial" panose="020B0604020202020204" pitchFamily="34" charset="0"/>
              </a:rPr>
              <a:t>. It is estimated that more than 200 workers died every day on the job around 1911.</a:t>
            </a:r>
            <a:endParaRPr lang="en-US" dirty="0">
              <a:highlight>
                <a:srgbClr val="FFFF00"/>
              </a:highligh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The building had experienced four recent fires and had been reported by the Fire Department to the Building Department as unsafe in account of the insufficiency of its exits.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1</a:t>
            </a:fld>
            <a:endParaRPr lang="en-US" dirty="0"/>
          </a:p>
        </p:txBody>
      </p:sp>
      <p:sp>
        <p:nvSpPr>
          <p:cNvPr id="5" name="Date Placeholder 4">
            <a:extLst>
              <a:ext uri="{FF2B5EF4-FFF2-40B4-BE49-F238E27FC236}">
                <a16:creationId xmlns:a16="http://schemas.microsoft.com/office/drawing/2014/main" id="{540B49D3-50EF-DED8-1E79-266A397098F1}"/>
              </a:ext>
            </a:extLst>
          </p:cNvPr>
          <p:cNvSpPr>
            <a:spLocks noGrp="1"/>
          </p:cNvSpPr>
          <p:nvPr>
            <p:ph type="dt" idx="1"/>
          </p:nvPr>
        </p:nvSpPr>
        <p:spPr/>
        <p:txBody>
          <a:bodyPr/>
          <a:lstStyle/>
          <a:p>
            <a:fld id="{3856F3DB-611E-46D6-BAE9-AF7A4A0D8CB4}" type="datetime1">
              <a:rPr lang="en-US" smtClean="0"/>
              <a:t>11/5/2023</a:t>
            </a:fld>
            <a:endParaRPr lang="en-US" dirty="0"/>
          </a:p>
        </p:txBody>
      </p:sp>
      <p:sp>
        <p:nvSpPr>
          <p:cNvPr id="6" name="Footer Placeholder 5">
            <a:extLst>
              <a:ext uri="{FF2B5EF4-FFF2-40B4-BE49-F238E27FC236}">
                <a16:creationId xmlns:a16="http://schemas.microsoft.com/office/drawing/2014/main" id="{9A38A279-B2C5-41B7-1542-569C4D6F64D5}"/>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F8804522-4131-40C7-E1D9-F4E7D3F36700}"/>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382002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342900"/>
            <a:ext cx="5634037" cy="3168650"/>
          </a:xfrm>
        </p:spPr>
      </p:sp>
      <p:sp>
        <p:nvSpPr>
          <p:cNvPr id="3" name="Notes Placeholder 2"/>
          <p:cNvSpPr>
            <a:spLocks noGrp="1"/>
          </p:cNvSpPr>
          <p:nvPr>
            <p:ph type="body" idx="1"/>
          </p:nvPr>
        </p:nvSpPr>
        <p:spPr>
          <a:xfrm>
            <a:off x="369781" y="3564899"/>
            <a:ext cx="6466634" cy="4786373"/>
          </a:xfrm>
        </p:spPr>
        <p:txBody>
          <a:bodyPr/>
          <a:lstStyle/>
          <a:p>
            <a:pPr algn="just"/>
            <a:r>
              <a:rPr lang="en-US" b="0" i="0" dirty="0">
                <a:effectLst/>
                <a:latin typeface="Arial" panose="020B0604020202020204" pitchFamily="34" charset="0"/>
                <a:cs typeface="Arial" panose="020B0604020202020204" pitchFamily="34" charset="0"/>
              </a:rPr>
              <a:t>Coroner O'Hanlon, said he had cared for the dead from the Slocum disaster on the recreation pier, and it would be better, as the Morgue also on 26</a:t>
            </a:r>
            <a:r>
              <a:rPr lang="en-US" b="0" i="0" baseline="30000" dirty="0">
                <a:effectLst/>
                <a:latin typeface="Arial" panose="020B0604020202020204" pitchFamily="34" charset="0"/>
                <a:cs typeface="Arial" panose="020B0604020202020204" pitchFamily="34" charset="0"/>
              </a:rPr>
              <a:t>th</a:t>
            </a:r>
            <a:r>
              <a:rPr lang="en-US" b="0" i="0" dirty="0">
                <a:effectLst/>
                <a:latin typeface="Arial" panose="020B0604020202020204" pitchFamily="34" charset="0"/>
                <a:cs typeface="Arial" panose="020B0604020202020204" pitchFamily="34" charset="0"/>
              </a:rPr>
              <a:t> street would prove hopeless in the task. He said he still had some of the tags used in the Slocum disaster, and he proposed that each body be tagged exactly where it lay, and that records be made by number. He was told by Coroner Holtzhauser to proceed, &amp; did so with the assistance of 100 policemen.</a:t>
            </a:r>
            <a:endParaRPr lang="en-US" dirty="0">
              <a:latin typeface="Arial" panose="020B0604020202020204" pitchFamily="34" charset="0"/>
              <a:cs typeface="Arial" panose="020B0604020202020204" pitchFamily="34" charset="0"/>
            </a:endParaRPr>
          </a:p>
          <a:p>
            <a:pPr algn="l"/>
            <a:r>
              <a:rPr lang="en-US" b="0" i="0" dirty="0">
                <a:effectLst/>
                <a:highlight>
                  <a:srgbClr val="FFFF00"/>
                </a:highlight>
                <a:latin typeface="Arial" panose="020B0604020202020204" pitchFamily="34" charset="0"/>
                <a:cs typeface="Arial" panose="020B0604020202020204" pitchFamily="34" charset="0"/>
              </a:rPr>
              <a:t>The emotional toll was so high that there needed to be constant shift changes as the men dealing with the dead couldn't bear it for more than an hour.  </a:t>
            </a:r>
            <a:r>
              <a:rPr lang="en-US" b="0" i="0" dirty="0">
                <a:effectLst/>
                <a:latin typeface="Arial" panose="020B0604020202020204" pitchFamily="34" charset="0"/>
                <a:cs typeface="Arial" panose="020B0604020202020204" pitchFamily="34" charset="0"/>
              </a:rPr>
              <a:t>The dead were brought to a makeshift morgue at the Charities Pier.  </a:t>
            </a:r>
            <a:r>
              <a:rPr lang="en-US" b="0" i="0" dirty="0">
                <a:solidFill>
                  <a:srgbClr val="333333"/>
                </a:solidFill>
                <a:effectLst/>
                <a:latin typeface="Arial" panose="020B0604020202020204" pitchFamily="34" charset="0"/>
                <a:cs typeface="Arial" panose="020B0604020202020204" pitchFamily="34" charset="0"/>
              </a:rPr>
              <a:t>Misery Lane was the site of the </a:t>
            </a: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Municipal</a:t>
            </a:r>
            <a:r>
              <a:rPr lang="en-US"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Lodging </a:t>
            </a:r>
            <a:r>
              <a:rPr lang="en-US" b="0"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House</a:t>
            </a:r>
            <a:r>
              <a:rPr lang="en-US" b="0" i="0" dirty="0">
                <a:solidFill>
                  <a:srgbClr val="333333"/>
                </a:solidFill>
                <a:effectLst/>
                <a:latin typeface="Arial" panose="020B0604020202020204" pitchFamily="34" charset="0"/>
                <a:cs typeface="Arial" panose="020B0604020202020204" pitchFamily="34" charset="0"/>
              </a:rPr>
              <a:t>, built in 1909 to house homeless, derelict men  </a:t>
            </a:r>
            <a:r>
              <a:rPr lang="en-US" b="0" i="0" dirty="0">
                <a:solidFill>
                  <a:srgbClr val="333333"/>
                </a:solidFill>
                <a:effectLst/>
                <a:highlight>
                  <a:srgbClr val="FFFF00"/>
                </a:highlight>
                <a:latin typeface="Arial" panose="020B0604020202020204" pitchFamily="34" charset="0"/>
                <a:cs typeface="Arial" panose="020B0604020202020204" pitchFamily="34" charset="0"/>
              </a:rPr>
              <a:t>When the wagons arrived, they were met by a team of men from the Municipal Lodging House, who were assigned to open the boxes and arrange them in 2 long rows</a:t>
            </a:r>
            <a:r>
              <a:rPr lang="en-US" b="0" i="0" dirty="0">
                <a:solidFill>
                  <a:srgbClr val="33333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Grieving family went o the pier to try to identify people by jewelry, shoes, or the way their hair was braided.  </a:t>
            </a:r>
          </a:p>
          <a:p>
            <a:pPr algn="l"/>
            <a:r>
              <a:rPr lang="en-US" b="0" i="0" dirty="0">
                <a:effectLst/>
                <a:latin typeface="Arial" panose="020B0604020202020204" pitchFamily="34" charset="0"/>
                <a:cs typeface="Arial" panose="020B0604020202020204" pitchFamily="34" charset="0"/>
              </a:rPr>
              <a:t>Many faces were beyond recognition, and the work of identifying people progressed partly by process of elimination </a:t>
            </a:r>
            <a:r>
              <a:rPr lang="en-US" dirty="0">
                <a:latin typeface="Arial" panose="020B0604020202020204" pitchFamily="34" charset="0"/>
                <a:cs typeface="Arial" panose="020B0604020202020204" pitchFamily="34" charset="0"/>
              </a:rPr>
              <a:t>and family reports of who was missing.  </a:t>
            </a:r>
            <a:r>
              <a:rPr lang="en-US" b="0" i="0" dirty="0">
                <a:effectLst/>
                <a:highlight>
                  <a:srgbClr val="FFFF00"/>
                </a:highlight>
                <a:latin typeface="Arial" panose="020B0604020202020204" pitchFamily="34" charset="0"/>
                <a:cs typeface="Arial" panose="020B0604020202020204" pitchFamily="34" charset="0"/>
              </a:rPr>
              <a:t>The task of identifying the dead lasted four cold, rainy days</a:t>
            </a:r>
            <a:r>
              <a:rPr lang="en-US" b="0" i="0" dirty="0">
                <a:effectLst/>
                <a:latin typeface="Arial" panose="020B0604020202020204" pitchFamily="34" charset="0"/>
                <a:cs typeface="Arial" panose="020B0604020202020204" pitchFamily="34" charset="0"/>
              </a:rPr>
              <a:t>. Pickpockets and the morbidly fascinated lined up along with family members. Within a week, all but seven bodies had been ID’d. </a:t>
            </a:r>
            <a:r>
              <a:rPr lang="en-US" dirty="0">
                <a:latin typeface="Arial" panose="020B0604020202020204" pitchFamily="34" charset="0"/>
                <a:cs typeface="Arial" panose="020B0604020202020204" pitchFamily="34" charset="0"/>
              </a:rPr>
              <a:t>Six victims were buried without names and</a:t>
            </a:r>
            <a:r>
              <a:rPr lang="en-US"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cs typeface="Arial" panose="020B0604020202020204" pitchFamily="34" charset="0"/>
              </a:rPr>
              <a:t>remained unidentified until Michael Hirsch, a historian, completed four years of researching </a:t>
            </a:r>
            <a:r>
              <a:rPr lang="en-US" b="0" i="0" dirty="0">
                <a:solidFill>
                  <a:srgbClr val="363636"/>
                </a:solidFill>
                <a:effectLst/>
                <a:highlight>
                  <a:srgbClr val="FFFF00"/>
                </a:highlight>
                <a:latin typeface="Arial" panose="020B0604020202020204" pitchFamily="34" charset="0"/>
                <a:cs typeface="Arial" panose="020B0604020202020204" pitchFamily="34" charset="0"/>
              </a:rPr>
              <a:t>32 different newspaper</a:t>
            </a:r>
            <a:r>
              <a:rPr lang="en-US" b="0" i="0" dirty="0">
                <a:solidFill>
                  <a:srgbClr val="202122"/>
                </a:solidFill>
                <a:effectLst/>
                <a:highlight>
                  <a:srgbClr val="FFFF00"/>
                </a:highlight>
                <a:latin typeface="Arial" panose="020B0604020202020204" pitchFamily="34" charset="0"/>
                <a:cs typeface="Arial" panose="020B0604020202020204" pitchFamily="34" charset="0"/>
              </a:rPr>
              <a:t> articles</a:t>
            </a:r>
            <a:r>
              <a:rPr lang="en-US" b="0" i="0" dirty="0">
                <a:solidFill>
                  <a:srgbClr val="202122"/>
                </a:solidFill>
                <a:effectLst/>
                <a:latin typeface="Arial" panose="020B0604020202020204" pitchFamily="34" charset="0"/>
                <a:cs typeface="Arial" panose="020B0604020202020204" pitchFamily="34" charset="0"/>
              </a:rPr>
              <a:t> and other sources for missing persons and was able to identify each of them by name</a:t>
            </a:r>
            <a:endParaRPr lang="en-US" dirty="0">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A few minutes after the first load of fire victims was received at the Bellevue Hospital Morgue the streets were filled with a clamoring throng, which struggled with the reserves stationed about the building in an effort to gain entrance to view the bodies of the dead in the hope of identifying loved ones. At 1 A.M. eight bodies had been identified by relatives and set aside in sealed boxes.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10</a:t>
            </a:fld>
            <a:endParaRPr lang="en-US" dirty="0"/>
          </a:p>
        </p:txBody>
      </p:sp>
      <p:sp>
        <p:nvSpPr>
          <p:cNvPr id="5" name="Date Placeholder 4">
            <a:extLst>
              <a:ext uri="{FF2B5EF4-FFF2-40B4-BE49-F238E27FC236}">
                <a16:creationId xmlns:a16="http://schemas.microsoft.com/office/drawing/2014/main" id="{9CC8CF84-7808-5C29-8698-2208F6FC8894}"/>
              </a:ext>
            </a:extLst>
          </p:cNvPr>
          <p:cNvSpPr>
            <a:spLocks noGrp="1"/>
          </p:cNvSpPr>
          <p:nvPr>
            <p:ph type="dt" idx="1"/>
          </p:nvPr>
        </p:nvSpPr>
        <p:spPr/>
        <p:txBody>
          <a:bodyPr/>
          <a:lstStyle/>
          <a:p>
            <a:fld id="{4710875D-3B22-4C6E-87A9-36014A4A58BD}" type="datetime1">
              <a:rPr lang="en-US" smtClean="0"/>
              <a:t>11/5/2023</a:t>
            </a:fld>
            <a:endParaRPr lang="en-US" dirty="0"/>
          </a:p>
        </p:txBody>
      </p:sp>
      <p:sp>
        <p:nvSpPr>
          <p:cNvPr id="6" name="Footer Placeholder 5">
            <a:extLst>
              <a:ext uri="{FF2B5EF4-FFF2-40B4-BE49-F238E27FC236}">
                <a16:creationId xmlns:a16="http://schemas.microsoft.com/office/drawing/2014/main" id="{2CFFF666-64D6-50E9-479F-B1FF77DF3E09}"/>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2E109B7D-5216-64EA-6743-1D6F631F4C83}"/>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330659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p:txBody>
          <a:bodyPr/>
          <a:lstStyle/>
          <a:p>
            <a:pPr algn="just"/>
            <a:r>
              <a:rPr lang="en-US" b="0" i="0" dirty="0">
                <a:effectLst/>
                <a:highlight>
                  <a:srgbClr val="FFFF00"/>
                </a:highlight>
                <a:latin typeface="Arial" panose="020B0604020202020204" pitchFamily="34" charset="0"/>
                <a:cs typeface="Arial" panose="020B0604020202020204" pitchFamily="34" charset="0"/>
              </a:rPr>
              <a:t>Rose Freedman</a:t>
            </a:r>
            <a:r>
              <a:rPr lang="en-US" b="0" i="0" dirty="0">
                <a:effectLst/>
                <a:latin typeface="Arial" panose="020B0604020202020204" pitchFamily="34" charset="0"/>
                <a:cs typeface="Arial" panose="020B0604020202020204" pitchFamily="34" charset="0"/>
              </a:rPr>
              <a:t>, an Austrian immigrant, was two days shy of her 18th birthday when she went to work sewing buttons at the factory   The day  of the fire she helped escort a trove of workers to the roof, where they stepped over to the top of a neighboring building. "All those who followed her were saved,“</a:t>
            </a:r>
          </a:p>
          <a:p>
            <a:pPr algn="just"/>
            <a:r>
              <a:rPr lang="en-US" b="0" i="0" dirty="0">
                <a:effectLst/>
                <a:latin typeface="Arial" panose="020B0604020202020204" pitchFamily="34" charset="0"/>
                <a:cs typeface="Arial" panose="020B0604020202020204" pitchFamily="34" charset="0"/>
              </a:rPr>
              <a:t>Two elevator operators made valiant, repeated trips to the factory floors, saving at least 150 people.</a:t>
            </a:r>
          </a:p>
          <a:p>
            <a:pPr algn="just"/>
            <a:r>
              <a:rPr lang="en-US" b="0" i="0" dirty="0">
                <a:effectLst/>
                <a:latin typeface="Arial" panose="020B0604020202020204" pitchFamily="34" charset="0"/>
                <a:cs typeface="Arial" panose="020B0604020202020204" pitchFamily="34" charset="0"/>
              </a:rPr>
              <a:t>Women, historically discouraged from active public roles, were front and center, showing that by the early 20</a:t>
            </a:r>
            <a:r>
              <a:rPr lang="en-US" b="0" i="0" baseline="30000" dirty="0">
                <a:effectLst/>
                <a:latin typeface="Arial" panose="020B0604020202020204" pitchFamily="34" charset="0"/>
                <a:cs typeface="Arial" panose="020B0604020202020204" pitchFamily="34" charset="0"/>
              </a:rPr>
              <a:t>th</a:t>
            </a:r>
            <a:r>
              <a:rPr lang="en-US" b="0" i="0" dirty="0">
                <a:effectLst/>
                <a:latin typeface="Arial" panose="020B0604020202020204" pitchFamily="34" charset="0"/>
                <a:cs typeface="Arial" panose="020B0604020202020204" pitchFamily="34" charset="0"/>
              </a:rPr>
              <a:t> century there had been a sea change in attitudes toward them. Only seven years later, the U.S. Congress passed the nation’s first suffrage law, allowing women equal political participation in the nation.</a:t>
            </a:r>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dirty="0"/>
              <a:t>Remembering the Triangle Shirtwaist fire</a:t>
            </a:r>
          </a:p>
        </p:txBody>
      </p:sp>
      <p:sp>
        <p:nvSpPr>
          <p:cNvPr id="5" name="Date Placeholder 4"/>
          <p:cNvSpPr>
            <a:spLocks noGrp="1"/>
          </p:cNvSpPr>
          <p:nvPr>
            <p:ph type="dt" idx="1"/>
          </p:nvPr>
        </p:nvSpPr>
        <p:spPr/>
        <p:txBody>
          <a:bodyPr/>
          <a:lstStyle/>
          <a:p>
            <a:fld id="{8C52E19A-4A53-4000-A970-ED583B0509B0}" type="datetime1">
              <a:rPr lang="en-US" smtClean="0"/>
              <a:t>11/5/2023</a:t>
            </a:fld>
            <a:endParaRPr lang="en-US" dirty="0"/>
          </a:p>
        </p:txBody>
      </p:sp>
      <p:sp>
        <p:nvSpPr>
          <p:cNvPr id="6" name="Footer Placeholder 5"/>
          <p:cNvSpPr>
            <a:spLocks noGrp="1"/>
          </p:cNvSpPr>
          <p:nvPr>
            <p:ph type="ftr" sz="quarter" idx="4"/>
          </p:nvPr>
        </p:nvSpPr>
        <p:spPr/>
        <p:txBody>
          <a:bodyPr/>
          <a:lstStyle/>
          <a:p>
            <a:r>
              <a:rPr lang="en-US" dirty="0"/>
              <a:t>Notes prepared by: H.W. Spencer, CSP</a:t>
            </a:r>
          </a:p>
        </p:txBody>
      </p:sp>
      <p:sp>
        <p:nvSpPr>
          <p:cNvPr id="7" name="Slide Number Placeholder 6"/>
          <p:cNvSpPr>
            <a:spLocks noGrp="1"/>
          </p:cNvSpPr>
          <p:nvPr>
            <p:ph type="sldNum" sz="quarter" idx="5"/>
          </p:nvPr>
        </p:nvSpPr>
        <p:spPr/>
        <p:txBody>
          <a:bodyPr/>
          <a:lstStyle/>
          <a:p>
            <a:fld id="{E7A86A58-D52A-4C89-BD06-DA6808179C8F}" type="slidenum">
              <a:rPr lang="en-US" smtClean="0"/>
              <a:pPr/>
              <a:t>11</a:t>
            </a:fld>
            <a:endParaRPr lang="en-US" dirty="0"/>
          </a:p>
        </p:txBody>
      </p:sp>
    </p:spTree>
    <p:extLst>
      <p:ext uri="{BB962C8B-B14F-4D97-AF65-F5344CB8AC3E}">
        <p14:creationId xmlns:p14="http://schemas.microsoft.com/office/powerpoint/2010/main" val="428330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p:txBody>
          <a:bodyPr/>
          <a:lstStyle/>
          <a:p>
            <a:pPr algn="just"/>
            <a:r>
              <a:rPr lang="en-US" b="0" i="0" dirty="0">
                <a:solidFill>
                  <a:srgbClr val="494949"/>
                </a:solidFill>
                <a:effectLst/>
                <a:latin typeface="Georgia" panose="02040502050405020303" pitchFamily="18" charset="0"/>
              </a:rPr>
              <a:t>Before the 1911 Law, the only way an employee injured at work could receive any compensation was to sue his or her employer for negligence; an expensive and lengthy process. Indeed, employers often avoided blame for accidents that injured, maimed, or killed employees by using legal loopholes. </a:t>
            </a:r>
          </a:p>
          <a:p>
            <a:pPr algn="just"/>
            <a:r>
              <a:rPr lang="en-US" sz="1100" b="0" i="0" dirty="0">
                <a:solidFill>
                  <a:srgbClr val="000000"/>
                </a:solidFill>
                <a:effectLst/>
                <a:latin typeface="Arial" panose="020B0604020202020204" pitchFamily="34" charset="0"/>
                <a:cs typeface="Arial" panose="020B0604020202020204" pitchFamily="34" charset="0"/>
              </a:rPr>
              <a:t>Prior to these laws, an employer was liable for damages resulting from industrial accidents only when an employee could prove that the accident was a result of the employer's negligence. However proving employer negligence was very difficult because, at that time, employers had three defenses: (1) </a:t>
            </a:r>
            <a:r>
              <a:rPr lang="en-US" sz="1100" b="0" i="1" dirty="0">
                <a:solidFill>
                  <a:srgbClr val="FF0000"/>
                </a:solidFill>
                <a:effectLst/>
                <a:latin typeface="Arial" panose="020B0604020202020204" pitchFamily="34" charset="0"/>
                <a:cs typeface="Arial" panose="020B0604020202020204" pitchFamily="34" charset="0"/>
              </a:rPr>
              <a:t>contributory negligence </a:t>
            </a:r>
            <a:r>
              <a:rPr lang="en-US" sz="1100" b="0" i="0" dirty="0">
                <a:solidFill>
                  <a:srgbClr val="000000"/>
                </a:solidFill>
                <a:effectLst/>
                <a:latin typeface="Arial" panose="020B0604020202020204" pitchFamily="34" charset="0"/>
                <a:cs typeface="Arial" panose="020B0604020202020204" pitchFamily="34" charset="0"/>
              </a:rPr>
              <a:t>if a worker's own negligence contributed to his injury, (2) </a:t>
            </a:r>
            <a:r>
              <a:rPr lang="en-US" sz="1100" b="0" i="1" dirty="0">
                <a:solidFill>
                  <a:srgbClr val="FF0000"/>
                </a:solidFill>
                <a:effectLst/>
                <a:latin typeface="Arial" panose="020B0604020202020204" pitchFamily="34" charset="0"/>
                <a:cs typeface="Arial" panose="020B0604020202020204" pitchFamily="34" charset="0"/>
              </a:rPr>
              <a:t>fellow-servant doc</a:t>
            </a:r>
            <a:r>
              <a:rPr lang="en-US" sz="1100" b="0" i="1" dirty="0">
                <a:solidFill>
                  <a:srgbClr val="000000"/>
                </a:solidFill>
                <a:effectLst/>
                <a:latin typeface="Arial" panose="020B0604020202020204" pitchFamily="34" charset="0"/>
                <a:cs typeface="Arial" panose="020B0604020202020204" pitchFamily="34" charset="0"/>
              </a:rPr>
              <a:t>trine</a:t>
            </a:r>
            <a:r>
              <a:rPr lang="en-US" sz="1100" b="0" i="0" dirty="0">
                <a:solidFill>
                  <a:srgbClr val="000000"/>
                </a:solidFill>
                <a:effectLst/>
                <a:latin typeface="Arial" panose="020B0604020202020204" pitchFamily="34" charset="0"/>
                <a:cs typeface="Arial" panose="020B0604020202020204" pitchFamily="34" charset="0"/>
              </a:rPr>
              <a:t> if an accident was caused by the negligence of a fellow employee, and (3) </a:t>
            </a:r>
            <a:r>
              <a:rPr lang="en-US" sz="1100" b="0" i="1" dirty="0">
                <a:solidFill>
                  <a:srgbClr val="FF0000"/>
                </a:solidFill>
                <a:effectLst/>
                <a:latin typeface="Arial" panose="020B0604020202020204" pitchFamily="34" charset="0"/>
                <a:cs typeface="Arial" panose="020B0604020202020204" pitchFamily="34" charset="0"/>
              </a:rPr>
              <a:t>assumption of risk</a:t>
            </a:r>
            <a:r>
              <a:rPr lang="en-US" sz="1100" b="0" i="0" dirty="0">
                <a:solidFill>
                  <a:srgbClr val="FF0000"/>
                </a:solidFill>
                <a:effectLst/>
                <a:latin typeface="Arial" panose="020B0604020202020204" pitchFamily="34" charset="0"/>
                <a:cs typeface="Arial" panose="020B0604020202020204" pitchFamily="34" charset="0"/>
              </a:rPr>
              <a:t> </a:t>
            </a:r>
            <a:r>
              <a:rPr lang="en-US" sz="1100" b="0" i="0" dirty="0">
                <a:solidFill>
                  <a:srgbClr val="000000"/>
                </a:solidFill>
                <a:effectLst/>
                <a:latin typeface="Arial" panose="020B0604020202020204" pitchFamily="34" charset="0"/>
                <a:cs typeface="Arial" panose="020B0604020202020204" pitchFamily="34" charset="0"/>
              </a:rPr>
              <a:t>if an employee knew or should have known of the inherent risks involved.</a:t>
            </a:r>
            <a:r>
              <a:rPr lang="en-US" b="0" i="0" dirty="0">
                <a:solidFill>
                  <a:srgbClr val="494949"/>
                </a:solidFill>
                <a:effectLst/>
                <a:latin typeface="Georgia" panose="02040502050405020303" pitchFamily="18" charset="0"/>
              </a:rPr>
              <a:t>.</a:t>
            </a:r>
            <a:endParaRPr lang="en-US" dirty="0"/>
          </a:p>
          <a:p>
            <a:pPr algn="just"/>
            <a:endParaRPr lang="en-US" dirty="0"/>
          </a:p>
          <a:p>
            <a:pPr algn="just"/>
            <a:r>
              <a:rPr lang="en-US" dirty="0"/>
              <a:t>Public outrage over the fire also pushed the Workers’ Compensation Act forward. New York’s original workers’ compensation laws, passed in 1910, were actually two statutes. One was voluntary, and the other was compulsory for eight “dangerous” occupations. A court quickly ruled the compulsory law violated both the state and federal constitutions</a:t>
            </a:r>
          </a:p>
          <a:p>
            <a:pPr algn="just"/>
            <a:r>
              <a:rPr lang="en-US" b="0" i="0" dirty="0">
                <a:solidFill>
                  <a:srgbClr val="333333"/>
                </a:solidFill>
                <a:effectLst/>
                <a:latin typeface="Lato" panose="020F0502020204030203" pitchFamily="34" charset="0"/>
              </a:rPr>
              <a:t>With “The Great Trade Off,” workers sacrificed their right to sue their employers for damages in order to obtain a no-fault method of prompt and definable benefits to be paid and provided after a work accident. Employers were guaranteed a monetary limit for payments at a fixed rate and could rely on predictable costs and reduced labor strife.</a:t>
            </a:r>
            <a:endParaRPr lang="en-US" dirty="0"/>
          </a:p>
        </p:txBody>
      </p:sp>
      <p:sp>
        <p:nvSpPr>
          <p:cNvPr id="4" name="Slide Number Placeholder 3"/>
          <p:cNvSpPr>
            <a:spLocks noGrp="1"/>
          </p:cNvSpPr>
          <p:nvPr>
            <p:ph type="sldNum" sz="quarter" idx="5"/>
          </p:nvPr>
        </p:nvSpPr>
        <p:spPr/>
        <p:txBody>
          <a:bodyPr/>
          <a:lstStyle/>
          <a:p>
            <a:fld id="{E7A86A58-D52A-4C89-BD06-DA6808179C8F}" type="slidenum">
              <a:rPr lang="en-US" smtClean="0"/>
              <a:t>12</a:t>
            </a:fld>
            <a:endParaRPr lang="en-US" dirty="0"/>
          </a:p>
        </p:txBody>
      </p:sp>
      <p:sp>
        <p:nvSpPr>
          <p:cNvPr id="5" name="Date Placeholder 4">
            <a:extLst>
              <a:ext uri="{FF2B5EF4-FFF2-40B4-BE49-F238E27FC236}">
                <a16:creationId xmlns:a16="http://schemas.microsoft.com/office/drawing/2014/main" id="{72043D4D-FC56-A098-A855-8F9CD45836A0}"/>
              </a:ext>
            </a:extLst>
          </p:cNvPr>
          <p:cNvSpPr>
            <a:spLocks noGrp="1"/>
          </p:cNvSpPr>
          <p:nvPr>
            <p:ph type="dt" idx="1"/>
          </p:nvPr>
        </p:nvSpPr>
        <p:spPr/>
        <p:txBody>
          <a:bodyPr/>
          <a:lstStyle/>
          <a:p>
            <a:fld id="{F696A51A-9A6E-4DCB-BD6D-0E7A5DACA581}" type="datetime1">
              <a:rPr lang="en-US" smtClean="0"/>
              <a:t>11/5/2023</a:t>
            </a:fld>
            <a:endParaRPr lang="en-US" dirty="0"/>
          </a:p>
        </p:txBody>
      </p:sp>
      <p:sp>
        <p:nvSpPr>
          <p:cNvPr id="6" name="Footer Placeholder 5">
            <a:extLst>
              <a:ext uri="{FF2B5EF4-FFF2-40B4-BE49-F238E27FC236}">
                <a16:creationId xmlns:a16="http://schemas.microsoft.com/office/drawing/2014/main" id="{77D15957-9B85-76B6-3814-C2CAF2097D8C}"/>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D09DA5FC-F398-873F-97A4-720A933AF25D}"/>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408405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12763"/>
            <a:ext cx="5632450" cy="3168650"/>
          </a:xfrm>
        </p:spPr>
      </p:sp>
      <p:sp>
        <p:nvSpPr>
          <p:cNvPr id="3" name="Notes Placeholder 2"/>
          <p:cNvSpPr>
            <a:spLocks noGrp="1"/>
          </p:cNvSpPr>
          <p:nvPr>
            <p:ph type="body" idx="1"/>
          </p:nvPr>
        </p:nvSpPr>
        <p:spPr>
          <a:xfrm>
            <a:off x="369780" y="3823259"/>
            <a:ext cx="6339064" cy="4879564"/>
          </a:xfrm>
        </p:spPr>
        <p:txBody>
          <a:bodyPr/>
          <a:lstStyle/>
          <a:p>
            <a:pPr algn="just"/>
            <a:r>
              <a:rPr lang="en-US" b="0" i="0" dirty="0">
                <a:solidFill>
                  <a:srgbClr val="000000"/>
                </a:solidFill>
                <a:effectLst/>
                <a:latin typeface="verdana" panose="020B0604030504040204" pitchFamily="34" charset="0"/>
              </a:rPr>
              <a:t>On April 11, a grand jury indicted Harris and Blanck on seven counts, charging them with manslaughter in the second degree under section 80 of the Labor Code, which mandated that doors should not be locked during working hours.</a:t>
            </a:r>
            <a:endParaRPr lang="en-US" b="0" i="0" dirty="0">
              <a:effectLst/>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Following Harris and Blanck's acquittal, the two partners worked to rebuild their company. From a small factory on the corner of 16th Street and Fifth Avenue, Blanck acted as president and Harris as secretary. All of their revenue went into paying off their celebrity lawyer, and they were sued in early 1912 over their inability to pay a $206 water bill. </a:t>
            </a:r>
          </a:p>
          <a:p>
            <a:pPr algn="just"/>
            <a:r>
              <a:rPr lang="en-US" b="0" i="0" dirty="0">
                <a:effectLst/>
                <a:latin typeface="Arial" panose="020B0604020202020204" pitchFamily="34" charset="0"/>
                <a:cs typeface="Arial" panose="020B0604020202020204" pitchFamily="34" charset="0"/>
              </a:rPr>
              <a:t>In March of 1913, the two men reached a settlement with the victims' families in which the factory owners paid out a week's worth of wages for each worker</a:t>
            </a:r>
            <a:endParaRPr lang="en-US" dirty="0">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Despite these struggles, the two men ultimately collected a large chunk of insurance money -- $60,000 more than the fire had cost them in damages. </a:t>
            </a:r>
            <a:r>
              <a:rPr lang="en-US" b="0" i="0">
                <a:effectLst/>
                <a:latin typeface="Arial" panose="020B0604020202020204" pitchFamily="34" charset="0"/>
                <a:cs typeface="Arial" panose="020B0604020202020204" pitchFamily="34" charset="0"/>
              </a:rPr>
              <a:t>Harris &amp; </a:t>
            </a:r>
            <a:r>
              <a:rPr lang="en-US" b="0" i="0" dirty="0">
                <a:effectLst/>
                <a:latin typeface="Arial" panose="020B0604020202020204" pitchFamily="34" charset="0"/>
                <a:cs typeface="Arial" panose="020B0604020202020204" pitchFamily="34" charset="0"/>
              </a:rPr>
              <a:t>Blanck had made a profit from the fire of $400 per victim.</a:t>
            </a:r>
          </a:p>
          <a:p>
            <a:pPr algn="just"/>
            <a:r>
              <a:rPr lang="en-US" b="0" i="0" dirty="0">
                <a:effectLst/>
                <a:highlight>
                  <a:srgbClr val="FFFF00"/>
                </a:highlight>
                <a:latin typeface="Arial" panose="020B0604020202020204" pitchFamily="34" charset="0"/>
                <a:cs typeface="Arial" panose="020B0604020202020204" pitchFamily="34" charset="0"/>
              </a:rPr>
              <a:t>In 1913 Max Blanck faced legal action again after he locked a factory exit door during working hours. For this he paid a $20 fine  T</a:t>
            </a:r>
            <a:r>
              <a:rPr lang="en-US" b="0" i="0" dirty="0">
                <a:solidFill>
                  <a:srgbClr val="202122"/>
                </a:solidFill>
                <a:effectLst/>
                <a:latin typeface="Arial" panose="020B0604020202020204" pitchFamily="34" charset="0"/>
              </a:rPr>
              <a:t>hey were found liable of </a:t>
            </a:r>
            <a:r>
              <a:rPr lang="en-US" b="0" i="0" u="none" strike="noStrike" dirty="0">
                <a:solidFill>
                  <a:srgbClr val="0645AD"/>
                </a:solidFill>
                <a:effectLst/>
                <a:latin typeface="Arial" panose="020B0604020202020204" pitchFamily="34" charset="0"/>
                <a:hlinkClick r:id="rId3" tooltip="Wrongful death claim"/>
              </a:rPr>
              <a:t>wrongful death</a:t>
            </a:r>
            <a:r>
              <a:rPr lang="en-US" b="0" i="0" dirty="0">
                <a:solidFill>
                  <a:srgbClr val="202122"/>
                </a:solidFill>
                <a:effectLst/>
                <a:latin typeface="Arial" panose="020B0604020202020204" pitchFamily="34" charset="0"/>
              </a:rPr>
              <a:t> during a subsequent civil suit in 1913 in which plaintiffs were awarded $75 each.</a:t>
            </a:r>
            <a:endParaRPr lang="en-US" b="0" i="0" dirty="0">
              <a:effectLst/>
              <a:highlight>
                <a:srgbClr val="FFFF00"/>
              </a:highligh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In 1914, the two owners paid a final fine when they were caught sewing fake Consumer's League labels into their garments, labels certifying the items had been manufactured under good workplace conditions.</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a:t>
            </a:r>
            <a:r>
              <a:rPr lang="en-US" b="0" i="0" dirty="0">
                <a:effectLst/>
                <a:latin typeface="Arial" panose="020B0604020202020204" pitchFamily="34" charset="0"/>
                <a:cs typeface="Arial" panose="020B0604020202020204" pitchFamily="34" charset="0"/>
              </a:rPr>
              <a:t>he company never fully recovered from the fire and the controversy surrounding it, and in 1918, it closed its doors. </a:t>
            </a:r>
            <a:r>
              <a:rPr lang="en-US" b="0" i="0" dirty="0">
                <a:solidFill>
                  <a:srgbClr val="2A2A2A"/>
                </a:solidFill>
                <a:effectLst/>
                <a:latin typeface="georgia" panose="02040502050405020303" pitchFamily="18" charset="0"/>
              </a:rPr>
              <a:t>Harris was injured as he led workers to safety on the roof of an adjacent building. Both men lost relatives in the blaze.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pPr/>
              <a:t>13</a:t>
            </a:fld>
            <a:endParaRPr lang="en-US" dirty="0"/>
          </a:p>
        </p:txBody>
      </p:sp>
      <p:sp>
        <p:nvSpPr>
          <p:cNvPr id="5" name="Date Placeholder 4">
            <a:extLst>
              <a:ext uri="{FF2B5EF4-FFF2-40B4-BE49-F238E27FC236}">
                <a16:creationId xmlns:a16="http://schemas.microsoft.com/office/drawing/2014/main" id="{67B4FB95-01B9-45AC-B01F-EB573CB1DDD2}"/>
              </a:ext>
            </a:extLst>
          </p:cNvPr>
          <p:cNvSpPr>
            <a:spLocks noGrp="1"/>
          </p:cNvSpPr>
          <p:nvPr>
            <p:ph type="dt" idx="1"/>
          </p:nvPr>
        </p:nvSpPr>
        <p:spPr/>
        <p:txBody>
          <a:bodyPr/>
          <a:lstStyle/>
          <a:p>
            <a:fld id="{4020DCD1-5F26-40FB-B92F-DF2C772F7DC0}" type="datetime1">
              <a:rPr lang="en-US" smtClean="0"/>
              <a:t>11/5/2023</a:t>
            </a:fld>
            <a:endParaRPr lang="en-US" dirty="0"/>
          </a:p>
        </p:txBody>
      </p:sp>
      <p:sp>
        <p:nvSpPr>
          <p:cNvPr id="6" name="Footer Placeholder 5">
            <a:extLst>
              <a:ext uri="{FF2B5EF4-FFF2-40B4-BE49-F238E27FC236}">
                <a16:creationId xmlns:a16="http://schemas.microsoft.com/office/drawing/2014/main" id="{15693BFB-08EE-FF78-3BE9-68B18854C120}"/>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5646C7DF-AF9F-EF50-1726-7538879A4302}"/>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4230189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a:xfrm>
            <a:off x="524841" y="3967284"/>
            <a:ext cx="6126955" cy="4789188"/>
          </a:xfrm>
        </p:spPr>
        <p:txBody>
          <a:bodyPr/>
          <a:lstStyle/>
          <a:p>
            <a:pPr algn="just"/>
            <a:r>
              <a:rPr lang="en-US" b="0" i="0" dirty="0">
                <a:solidFill>
                  <a:srgbClr val="4D5156"/>
                </a:solidFill>
                <a:effectLst/>
                <a:latin typeface="Roboto" panose="02000000000000000000" pitchFamily="2" charset="0"/>
              </a:rPr>
              <a:t>A sweatshop or sweat factory is </a:t>
            </a:r>
            <a:r>
              <a:rPr lang="en-US" b="1" i="0" dirty="0">
                <a:solidFill>
                  <a:srgbClr val="5F6368"/>
                </a:solidFill>
                <a:effectLst/>
                <a:latin typeface="Roboto" panose="02000000000000000000" pitchFamily="2" charset="0"/>
              </a:rPr>
              <a:t>a crowded workplace with very poor, socially unacceptable or illegal working conditions</a:t>
            </a:r>
            <a:endParaRPr lang="en-US" b="0" i="0" dirty="0">
              <a:solidFill>
                <a:srgbClr val="000000"/>
              </a:solidFill>
              <a:effectLst/>
              <a:latin typeface="Arial" panose="020B0604020202020204" pitchFamily="34" charset="0"/>
              <a:cs typeface="Arial" panose="020B0604020202020204" pitchFamily="34" charset="0"/>
            </a:endParaRPr>
          </a:p>
          <a:p>
            <a:pPr algn="just"/>
            <a:r>
              <a:rPr lang="en-US" b="0" i="0" dirty="0">
                <a:solidFill>
                  <a:srgbClr val="000000"/>
                </a:solidFill>
                <a:effectLst/>
                <a:latin typeface="Arial" panose="020B0604020202020204" pitchFamily="34" charset="0"/>
                <a:cs typeface="Arial" panose="020B0604020202020204" pitchFamily="34" charset="0"/>
              </a:rPr>
              <a:t>As a result of the Triangle fire, the International Ladies’ Garment Workers Union (ILGWU), the union to which some of the Triangle workers belonged, stepped up its organizing efforts and fought to improve working conditions for garment workers. The role that strong unions could have in helping prevent such tragedies became clear. Workers organized in powerful unions would be more conscious of their rights and better able to obtain safe working conditions. </a:t>
            </a:r>
            <a:r>
              <a:rPr lang="en-US" b="0" i="0" dirty="0">
                <a:solidFill>
                  <a:srgbClr val="000000"/>
                </a:solidFill>
                <a:effectLst/>
                <a:latin typeface="verdana" panose="020B0604030504040204" pitchFamily="34" charset="0"/>
              </a:rPr>
              <a:t>The Union’s Executive Committee distributed weekly pensions, supervised and cared for the young workers and children placed in institutions of various kinds, and secured work and proper living arrangements for the workers after they recuperated from their injuries.</a:t>
            </a:r>
            <a:endParaRPr lang="en-US" b="0" i="0" dirty="0">
              <a:solidFill>
                <a:srgbClr val="202124"/>
              </a:solidFill>
              <a:effectLst/>
              <a:latin typeface="Arial" panose="020B0604020202020204" pitchFamily="34" charset="0"/>
              <a:cs typeface="Arial" panose="020B0604020202020204" pitchFamily="34" charset="0"/>
            </a:endParaRPr>
          </a:p>
          <a:p>
            <a:pPr algn="just"/>
            <a:endParaRPr lang="en-US" dirty="0">
              <a:solidFill>
                <a:srgbClr val="202124"/>
              </a:solidFill>
              <a:latin typeface="Arial" panose="020B0604020202020204" pitchFamily="34" charset="0"/>
              <a:cs typeface="Arial" panose="020B0604020202020204" pitchFamily="34" charset="0"/>
            </a:endParaRPr>
          </a:p>
          <a:p>
            <a:pPr algn="just"/>
            <a:r>
              <a:rPr lang="en-US" b="0" i="0" dirty="0">
                <a:solidFill>
                  <a:srgbClr val="202124"/>
                </a:solidFill>
                <a:effectLst/>
                <a:latin typeface="Arial" panose="020B0604020202020204" pitchFamily="34" charset="0"/>
                <a:cs typeface="Arial" panose="020B0604020202020204" pitchFamily="34" charset="0"/>
              </a:rPr>
              <a:t>The fire led to legislation that required improved safety conditions for workers in sweatshops and </a:t>
            </a:r>
            <a:r>
              <a:rPr lang="en-US" i="0" dirty="0">
                <a:solidFill>
                  <a:srgbClr val="202124"/>
                </a:solidFill>
                <a:effectLst/>
                <a:latin typeface="Arial" panose="020B0604020202020204" pitchFamily="34" charset="0"/>
                <a:cs typeface="Arial" panose="020B0604020202020204" pitchFamily="34" charset="0"/>
              </a:rPr>
              <a:t>contributed to the expansion of the International Ladies' Garment Workers' Union which has transformed into the </a:t>
            </a:r>
            <a:r>
              <a:rPr lang="en-US" b="1" i="0" dirty="0">
                <a:solidFill>
                  <a:srgbClr val="202124"/>
                </a:solidFill>
                <a:effectLst/>
                <a:latin typeface="Arial" panose="020B0604020202020204" pitchFamily="34" charset="0"/>
                <a:cs typeface="Arial" panose="020B0604020202020204" pitchFamily="34" charset="0"/>
              </a:rPr>
              <a:t>Union of Needle trades</a:t>
            </a:r>
            <a:r>
              <a:rPr lang="en-US" i="0" dirty="0">
                <a:solidFill>
                  <a:srgbClr val="202124"/>
                </a:solidFill>
                <a:effectLst/>
                <a:latin typeface="Arial" panose="020B0604020202020204" pitchFamily="34" charset="0"/>
                <a:cs typeface="Arial" panose="020B0604020202020204" pitchFamily="34" charset="0"/>
              </a:rPr>
              <a:t>, Industrial and Textile Employees. </a:t>
            </a:r>
            <a:r>
              <a:rPr lang="en-US" i="0" dirty="0">
                <a:effectLst/>
                <a:highlight>
                  <a:srgbClr val="FFFF00"/>
                </a:highlight>
                <a:latin typeface="Arial" panose="020B0604020202020204" pitchFamily="34" charset="0"/>
                <a:cs typeface="Arial" panose="020B0604020202020204" pitchFamily="34" charset="0"/>
              </a:rPr>
              <a:t>The shirtwaist makers’ story was so compelling because it brought attention to the events leading up to the fire. After the fire, their story inspired hundreds of activists across the state and the nation to push for fundamental reforms.</a:t>
            </a:r>
          </a:p>
          <a:p>
            <a:pPr algn="just"/>
            <a:endParaRPr lang="en-US" dirty="0">
              <a:highlight>
                <a:srgbClr val="FFFF00"/>
              </a:highlight>
              <a:latin typeface="Arial" panose="020B0604020202020204" pitchFamily="34" charset="0"/>
              <a:cs typeface="Arial" panose="020B0604020202020204" pitchFamily="34" charset="0"/>
            </a:endParaRPr>
          </a:p>
          <a:p>
            <a:pPr algn="just"/>
            <a:r>
              <a:rPr lang="en-US" b="0" i="0" dirty="0">
                <a:solidFill>
                  <a:srgbClr val="222222"/>
                </a:solidFill>
                <a:effectLst/>
                <a:latin typeface="Arial" panose="020B0604020202020204" pitchFamily="34" charset="0"/>
                <a:cs typeface="Arial" panose="020B0604020202020204" pitchFamily="34" charset="0"/>
              </a:rPr>
              <a:t>The precedent set by those lost in the Triangle Shirtwaist Factory fire allows public employees and industrial workers to ensure their rights in the workplace. </a:t>
            </a:r>
            <a:r>
              <a:rPr lang="en-US" b="0" i="0" dirty="0">
                <a:solidFill>
                  <a:srgbClr val="000000"/>
                </a:solidFill>
                <a:effectLst/>
                <a:latin typeface="Arial" panose="020B0604020202020204" pitchFamily="34" charset="0"/>
                <a:cs typeface="Arial" panose="020B0604020202020204" pitchFamily="34" charset="0"/>
              </a:rPr>
              <a:t>T he tragedy still dwells in the collective memory of the nation and of the international labor movement. The victims of the tragedy are still celebrated as martyrs at the hands of industrial greed.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pPr/>
              <a:t>14</a:t>
            </a:fld>
            <a:endParaRPr lang="en-US" dirty="0"/>
          </a:p>
        </p:txBody>
      </p:sp>
      <p:sp>
        <p:nvSpPr>
          <p:cNvPr id="5" name="Date Placeholder 4">
            <a:extLst>
              <a:ext uri="{FF2B5EF4-FFF2-40B4-BE49-F238E27FC236}">
                <a16:creationId xmlns:a16="http://schemas.microsoft.com/office/drawing/2014/main" id="{66ADE9D7-DF4C-212C-50F2-EEFDBBCE67C1}"/>
              </a:ext>
            </a:extLst>
          </p:cNvPr>
          <p:cNvSpPr>
            <a:spLocks noGrp="1"/>
          </p:cNvSpPr>
          <p:nvPr>
            <p:ph type="dt" idx="1"/>
          </p:nvPr>
        </p:nvSpPr>
        <p:spPr/>
        <p:txBody>
          <a:bodyPr/>
          <a:lstStyle/>
          <a:p>
            <a:fld id="{B16F52B1-C0EA-4375-A1A3-426F5C5BE8CA}" type="datetime1">
              <a:rPr lang="en-US" smtClean="0"/>
              <a:t>11/5/2023</a:t>
            </a:fld>
            <a:endParaRPr lang="en-US" dirty="0"/>
          </a:p>
        </p:txBody>
      </p:sp>
      <p:sp>
        <p:nvSpPr>
          <p:cNvPr id="6" name="Footer Placeholder 5">
            <a:extLst>
              <a:ext uri="{FF2B5EF4-FFF2-40B4-BE49-F238E27FC236}">
                <a16:creationId xmlns:a16="http://schemas.microsoft.com/office/drawing/2014/main" id="{89602E33-B7FD-65D8-063B-ABC76869A318}"/>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BA7B6C2C-B521-108C-B4F6-098B3EAC5E27}"/>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60109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p:txBody>
          <a:bodyPr/>
          <a:lstStyle/>
          <a:p>
            <a:pPr algn="just"/>
            <a:r>
              <a:rPr lang="en-US" b="0" i="0" dirty="0">
                <a:effectLst/>
                <a:latin typeface="Arial" panose="020B0604020202020204" pitchFamily="34" charset="0"/>
                <a:cs typeface="Arial" panose="020B0604020202020204" pitchFamily="34" charset="0"/>
              </a:rPr>
              <a:t>The members of the committee convinced Governor John Dix of the merits of their point of view, and he suggested they consult with Assemblyman Alfred Smith and Senate Majority Leader Robert F. Wagner, two Tammany Hall Democrats. The two politicians submitted a resolution to the legislature to appropriate funds for an investigative commission, and on June 30 1911 the resolution passed, approving the appropriation for establishing the Factory Investigative Commission (FIC).</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With the support of both Progressive reformers like Robert F. Wagner and Tammany Hall politicians like Al Smith, they passed thirty-eight new laws.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As we all know, among the people who witnessed the fire was Frances Perkins, who later became the U.S. Secretary of Labor. observed, “the New Deal was born that day, the day the Triangle burned.</a:t>
            </a:r>
          </a:p>
          <a:p>
            <a:pPr algn="just"/>
            <a:r>
              <a:rPr lang="en-US" b="0" i="0" dirty="0">
                <a:effectLst/>
                <a:latin typeface="Arial" panose="020B0604020202020204" pitchFamily="34" charset="0"/>
                <a:cs typeface="Arial" panose="020B0604020202020204" pitchFamily="34" charset="0"/>
              </a:rPr>
              <a:t>The Triangle Shirtwaist tragedy forever cemented the notion that that the state has responsibility for the welfare of all its members.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15</a:t>
            </a:fld>
            <a:endParaRPr lang="en-US" dirty="0"/>
          </a:p>
        </p:txBody>
      </p:sp>
      <p:sp>
        <p:nvSpPr>
          <p:cNvPr id="5" name="Date Placeholder 4">
            <a:extLst>
              <a:ext uri="{FF2B5EF4-FFF2-40B4-BE49-F238E27FC236}">
                <a16:creationId xmlns:a16="http://schemas.microsoft.com/office/drawing/2014/main" id="{ED1BD0E8-ECA5-A962-A30D-1188EA936B57}"/>
              </a:ext>
            </a:extLst>
          </p:cNvPr>
          <p:cNvSpPr>
            <a:spLocks noGrp="1"/>
          </p:cNvSpPr>
          <p:nvPr>
            <p:ph type="dt" idx="1"/>
          </p:nvPr>
        </p:nvSpPr>
        <p:spPr/>
        <p:txBody>
          <a:bodyPr/>
          <a:lstStyle/>
          <a:p>
            <a:fld id="{55C28AAE-BD87-4D86-BDCB-EBC3EE641055}" type="datetime1">
              <a:rPr lang="en-US" smtClean="0"/>
              <a:t>11/5/2023</a:t>
            </a:fld>
            <a:endParaRPr lang="en-US" dirty="0"/>
          </a:p>
        </p:txBody>
      </p:sp>
      <p:sp>
        <p:nvSpPr>
          <p:cNvPr id="6" name="Footer Placeholder 5">
            <a:extLst>
              <a:ext uri="{FF2B5EF4-FFF2-40B4-BE49-F238E27FC236}">
                <a16:creationId xmlns:a16="http://schemas.microsoft.com/office/drawing/2014/main" id="{DD4467CA-C873-46FF-CB8F-A702DB297169}"/>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B56038FE-FB28-AEAC-29C0-B8CC0F24F1BE}"/>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23669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The struggle for safety and health in the U.S. workplace has achieved progress. But it will not be finally won as long as our economic system gives employers an incentive to put profit before people, that is, to risk killing, maiming, and sickening workers in the interest of maximum corporate profit. </a:t>
            </a:r>
          </a:p>
          <a:p>
            <a:pPr algn="just"/>
            <a:r>
              <a:rPr lang="en-US" b="0" i="0" dirty="0">
                <a:solidFill>
                  <a:srgbClr val="000000"/>
                </a:solidFill>
                <a:effectLst/>
                <a:latin typeface="verdana" panose="020B0604030504040204" pitchFamily="34" charset="0"/>
              </a:rPr>
              <a:t>The Triangle Waist Company was to cease operations in 1918</a:t>
            </a:r>
          </a:p>
          <a:p>
            <a:pPr algn="just"/>
            <a:r>
              <a:rPr lang="en-US" b="1" i="0" dirty="0">
                <a:solidFill>
                  <a:srgbClr val="000000"/>
                </a:solidFill>
                <a:effectLst/>
                <a:latin typeface="Times New Roman" panose="02020603050405020304" pitchFamily="18" charset="0"/>
              </a:rPr>
              <a:t>T</a:t>
            </a:r>
            <a:r>
              <a:rPr lang="en-US" b="0" i="0" dirty="0">
                <a:solidFill>
                  <a:srgbClr val="000000"/>
                </a:solidFill>
                <a:effectLst/>
                <a:latin typeface="Times New Roman" panose="02020603050405020304" pitchFamily="18" charset="0"/>
              </a:rPr>
              <a:t>he </a:t>
            </a:r>
            <a:r>
              <a:rPr lang="en-US" b="0" i="0" dirty="0" err="1">
                <a:solidFill>
                  <a:srgbClr val="000000"/>
                </a:solidFill>
                <a:effectLst/>
                <a:latin typeface="Times New Roman" panose="02020603050405020304" pitchFamily="18" charset="0"/>
              </a:rPr>
              <a:t>Kheel</a:t>
            </a:r>
            <a:r>
              <a:rPr lang="en-US" b="0" i="0" dirty="0">
                <a:solidFill>
                  <a:srgbClr val="000000"/>
                </a:solidFill>
                <a:effectLst/>
                <a:latin typeface="Times New Roman" panose="02020603050405020304" pitchFamily="18" charset="0"/>
              </a:rPr>
              <a:t> Center for Labor-Management Documentation and Archives at Cornell University, in cooperation with the Union of </a:t>
            </a:r>
            <a:r>
              <a:rPr lang="en-US" b="0" i="0" dirty="0" err="1">
                <a:solidFill>
                  <a:srgbClr val="000000"/>
                </a:solidFill>
                <a:effectLst/>
                <a:latin typeface="Times New Roman" panose="02020603050405020304" pitchFamily="18" charset="0"/>
              </a:rPr>
              <a:t>Needletrades</a:t>
            </a:r>
            <a:r>
              <a:rPr lang="en-US" b="0" i="0" dirty="0">
                <a:solidFill>
                  <a:srgbClr val="000000"/>
                </a:solidFill>
                <a:effectLst/>
                <a:latin typeface="Times New Roman" panose="02020603050405020304" pitchFamily="18" charset="0"/>
              </a:rPr>
              <a:t>, Industrial and Textile Employees (UNITE), have created a Web site on the Triangle Shirtwaist Company fire at </a:t>
            </a:r>
            <a:r>
              <a:rPr lang="en-US" b="1" i="0" dirty="0">
                <a:effectLst/>
                <a:latin typeface="Times New Roman" panose="02020603050405020304" pitchFamily="18" charset="0"/>
                <a:hlinkClick r:id="rId3"/>
              </a:rPr>
              <a:t>http://www.ilr.cornell.edu/trianglefire</a:t>
            </a:r>
            <a:r>
              <a:rPr lang="en-US" b="0" i="0" dirty="0">
                <a:solidFill>
                  <a:srgbClr val="000000"/>
                </a:solidFill>
                <a:effectLst/>
                <a:latin typeface="Times New Roman" panose="02020603050405020304" pitchFamily="18"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16</a:t>
            </a:fld>
            <a:endParaRPr lang="en-US" dirty="0"/>
          </a:p>
        </p:txBody>
      </p:sp>
      <p:sp>
        <p:nvSpPr>
          <p:cNvPr id="5" name="Date Placeholder 4">
            <a:extLst>
              <a:ext uri="{FF2B5EF4-FFF2-40B4-BE49-F238E27FC236}">
                <a16:creationId xmlns:a16="http://schemas.microsoft.com/office/drawing/2014/main" id="{074316A9-A116-9E7C-6DCF-CDE5B542FF3C}"/>
              </a:ext>
            </a:extLst>
          </p:cNvPr>
          <p:cNvSpPr>
            <a:spLocks noGrp="1"/>
          </p:cNvSpPr>
          <p:nvPr>
            <p:ph type="dt" idx="1"/>
          </p:nvPr>
        </p:nvSpPr>
        <p:spPr/>
        <p:txBody>
          <a:bodyPr/>
          <a:lstStyle/>
          <a:p>
            <a:fld id="{A7A8158B-79C8-4DCF-B6D1-5D589347F691}" type="datetime1">
              <a:rPr lang="en-US" smtClean="0"/>
              <a:t>11/5/2023</a:t>
            </a:fld>
            <a:endParaRPr lang="en-US" dirty="0"/>
          </a:p>
        </p:txBody>
      </p:sp>
      <p:sp>
        <p:nvSpPr>
          <p:cNvPr id="6" name="Footer Placeholder 5">
            <a:extLst>
              <a:ext uri="{FF2B5EF4-FFF2-40B4-BE49-F238E27FC236}">
                <a16:creationId xmlns:a16="http://schemas.microsoft.com/office/drawing/2014/main" id="{8FE5C25A-0195-6344-3D0E-7E81625ACC48}"/>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814881DE-73CE-E424-57B8-6F29223400A0}"/>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154761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a:xfrm>
            <a:off x="649370" y="4077281"/>
            <a:ext cx="5742857" cy="3905147"/>
          </a:xfrm>
        </p:spPr>
        <p:txBody>
          <a:bodyPr/>
          <a:lstStyle/>
          <a:p>
            <a:pPr algn="just"/>
            <a:r>
              <a:rPr lang="en-US" dirty="0">
                <a:latin typeface="Arial" panose="020B0604020202020204" pitchFamily="34" charset="0"/>
                <a:cs typeface="Arial" panose="020B0604020202020204" pitchFamily="34" charset="0"/>
              </a:rPr>
              <a:t>The safety of citizenry, firefighters, and property should not be negotiable or sacrificed on the altar of budgetary considerations. If we have learned anything, if we are to honor the struggles of men and women in the labor movement, and to maintain improvements in working and living conditions, we cannot allow our elected leaders to put lives and property at risk.</a:t>
            </a:r>
          </a:p>
          <a:p>
            <a:pPr algn="just"/>
            <a:r>
              <a:rPr lang="en-US" dirty="0">
                <a:latin typeface="Arial" panose="020B0604020202020204" pitchFamily="34" charset="0"/>
                <a:cs typeface="Arial" panose="020B0604020202020204" pitchFamily="34" charset="0"/>
              </a:rPr>
              <a:t>Fire precautions and inspections were almost nonexistent at the time, so escape routes and secondary means of egress could be blocked or locked. Shortly after Triangle, building and fire codes such as the Fire Prevention Act of 1911 were enacted to ensure that a tragedy of this magnitude would never happen again. Latino immigrant workers face substantially higher risks than the population as a whole of injury and death on the job.</a:t>
            </a:r>
          </a:p>
          <a:p>
            <a:pPr algn="just"/>
            <a:r>
              <a:rPr lang="en-US" b="0" i="0" dirty="0">
                <a:effectLst/>
                <a:latin typeface="Arial" panose="020B0604020202020204" pitchFamily="34" charset="0"/>
                <a:cs typeface="Arial" panose="020B0604020202020204" pitchFamily="34" charset="0"/>
              </a:rPr>
              <a:t>Such historical disasters are unlikely to re‐occur if three simple lessons are heeded: </a:t>
            </a:r>
          </a:p>
          <a:p>
            <a:pPr algn="just"/>
            <a:r>
              <a:rPr lang="en-US" b="1" i="0" dirty="0">
                <a:effectLst/>
                <a:latin typeface="Arial" panose="020B0604020202020204" pitchFamily="34" charset="0"/>
                <a:cs typeface="Arial" panose="020B0604020202020204" pitchFamily="34" charset="0"/>
              </a:rPr>
              <a:t>first</a:t>
            </a:r>
            <a:r>
              <a:rPr lang="en-US" b="0" i="0" dirty="0">
                <a:effectLst/>
                <a:latin typeface="Arial" panose="020B0604020202020204" pitchFamily="34" charset="0"/>
                <a:cs typeface="Arial" panose="020B0604020202020204" pitchFamily="34" charset="0"/>
              </a:rPr>
              <a:t>, it is unfortunate that it has required major trauma or carnage to awaken the public to the realities of existing dangers; </a:t>
            </a:r>
          </a:p>
          <a:p>
            <a:pPr algn="just"/>
            <a:r>
              <a:rPr lang="en-US" b="1" i="0" dirty="0">
                <a:effectLst/>
                <a:latin typeface="Arial" panose="020B0604020202020204" pitchFamily="34" charset="0"/>
                <a:cs typeface="Arial" panose="020B0604020202020204" pitchFamily="34" charset="0"/>
              </a:rPr>
              <a:t>second</a:t>
            </a:r>
            <a:r>
              <a:rPr lang="en-US" b="0" i="0" dirty="0">
                <a:effectLst/>
                <a:latin typeface="Arial" panose="020B0604020202020204" pitchFamily="34" charset="0"/>
                <a:cs typeface="Arial" panose="020B0604020202020204" pitchFamily="34" charset="0"/>
              </a:rPr>
              <a:t>, mere compliance with existing statutes is often insufficient for protecting workers; and </a:t>
            </a:r>
          </a:p>
          <a:p>
            <a:pPr algn="just"/>
            <a:r>
              <a:rPr lang="en-US" b="1" i="0" dirty="0">
                <a:effectLst/>
                <a:latin typeface="Arial" panose="020B0604020202020204" pitchFamily="34" charset="0"/>
                <a:cs typeface="Arial" panose="020B0604020202020204" pitchFamily="34" charset="0"/>
              </a:rPr>
              <a:t>third</a:t>
            </a:r>
            <a:r>
              <a:rPr lang="en-US" b="0" i="0" dirty="0">
                <a:effectLst/>
                <a:latin typeface="Arial" panose="020B0604020202020204" pitchFamily="34" charset="0"/>
                <a:cs typeface="Arial" panose="020B0604020202020204" pitchFamily="34" charset="0"/>
              </a:rPr>
              <a:t>, organizations which fail to self‐monitor will often be subjected to external control and regulation.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17</a:t>
            </a:fld>
            <a:endParaRPr lang="en-US" dirty="0"/>
          </a:p>
        </p:txBody>
      </p:sp>
      <p:sp>
        <p:nvSpPr>
          <p:cNvPr id="5" name="Date Placeholder 4">
            <a:extLst>
              <a:ext uri="{FF2B5EF4-FFF2-40B4-BE49-F238E27FC236}">
                <a16:creationId xmlns:a16="http://schemas.microsoft.com/office/drawing/2014/main" id="{59A67FA7-2511-A6B0-AE4E-7A6965144FE7}"/>
              </a:ext>
            </a:extLst>
          </p:cNvPr>
          <p:cNvSpPr>
            <a:spLocks noGrp="1"/>
          </p:cNvSpPr>
          <p:nvPr>
            <p:ph type="dt" idx="1"/>
          </p:nvPr>
        </p:nvSpPr>
        <p:spPr/>
        <p:txBody>
          <a:bodyPr/>
          <a:lstStyle/>
          <a:p>
            <a:fld id="{1019F95E-C1DB-4272-9489-905213043882}" type="datetime1">
              <a:rPr lang="en-US" smtClean="0"/>
              <a:t>11/5/2023</a:t>
            </a:fld>
            <a:endParaRPr lang="en-US" dirty="0"/>
          </a:p>
        </p:txBody>
      </p:sp>
      <p:sp>
        <p:nvSpPr>
          <p:cNvPr id="6" name="Footer Placeholder 5">
            <a:extLst>
              <a:ext uri="{FF2B5EF4-FFF2-40B4-BE49-F238E27FC236}">
                <a16:creationId xmlns:a16="http://schemas.microsoft.com/office/drawing/2014/main" id="{3D6291C8-2D4E-11DB-0F2A-3523FF22AC66}"/>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C02A6318-3CB7-99DF-91BB-E245D153BD91}"/>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234386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a:xfrm>
            <a:off x="718805" y="4264403"/>
            <a:ext cx="5673422" cy="4086868"/>
          </a:xfrm>
        </p:spPr>
        <p:txBody>
          <a:bodyPr/>
          <a:lstStyle/>
          <a:p>
            <a:pPr algn="just"/>
            <a:r>
              <a:rPr lang="en-US" b="0" i="0" dirty="0">
                <a:solidFill>
                  <a:srgbClr val="202122"/>
                </a:solidFill>
                <a:effectLst/>
                <a:latin typeface="Arial" panose="020B0604020202020204" pitchFamily="34" charset="0"/>
              </a:rPr>
              <a:t> Frederick Brown later bought the building and subsequently donated it to the NYU in 1929,  </a:t>
            </a:r>
            <a:r>
              <a:rPr lang="en-US" b="0" i="0" dirty="0">
                <a:effectLst/>
                <a:highlight>
                  <a:srgbClr val="FFFF00"/>
                </a:highlight>
                <a:latin typeface="Arial" panose="020B0604020202020204" pitchFamily="34" charset="0"/>
                <a:cs typeface="Arial" panose="020B0604020202020204" pitchFamily="34" charset="0"/>
              </a:rPr>
              <a:t>The Asch Building (later called the Brown Building) became a national landmark in 1991.   </a:t>
            </a:r>
            <a:r>
              <a:rPr lang="en-US" b="0" i="0" dirty="0">
                <a:effectLst/>
                <a:latin typeface="Arial" panose="020B0604020202020204" pitchFamily="34" charset="0"/>
                <a:cs typeface="Arial" panose="020B0604020202020204" pitchFamily="34" charset="0"/>
              </a:rPr>
              <a:t>The long overdue Triangle fire permanent memorial is coming into focus! In honor of the victims, and in the name of social and economic justice, the Triangle Factory fire public memorial will be built. And, together, all of us will make it happen.</a:t>
            </a:r>
          </a:p>
          <a:p>
            <a:pPr algn="just"/>
            <a:r>
              <a:rPr lang="en-US" b="0" i="0" dirty="0">
                <a:effectLst/>
                <a:latin typeface="Arial" panose="020B0604020202020204" pitchFamily="34" charset="0"/>
                <a:cs typeface="Arial" panose="020B0604020202020204" pitchFamily="34" charset="0"/>
              </a:rPr>
              <a:t>The design of the memorial consists of a stainless-steel ribbon that cascades vertically down the corner of the Brown Building (23-29 Washington Place) from the window-sill of the 9th floor, marking the location where most of the victims of the Triangle fire died or jumped to their death. The steel ribbon is etched with patterns and textures from a 300-foot-long cloth ribbon, formed from individual pieces of fabric, donated and sewed together by hundreds of volunteers. At the cornice above the first floor, the steel ribbon splits into horizontal bands that run perpendicularly along the east and south facades of the building, floating twelve feet above the sidewalk. The names of all 146 workers who died will be laser-cut through these panels, allowing light to pass through. At street level, an angled panel made of stone glass at hip height will reflect the names overhead. Testimonies from survivors and witnesses will be inscribed in this reflective panel juxtaposing the names and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18</a:t>
            </a:fld>
            <a:endParaRPr lang="en-US" dirty="0"/>
          </a:p>
        </p:txBody>
      </p:sp>
      <p:sp>
        <p:nvSpPr>
          <p:cNvPr id="5" name="Date Placeholder 4">
            <a:extLst>
              <a:ext uri="{FF2B5EF4-FFF2-40B4-BE49-F238E27FC236}">
                <a16:creationId xmlns:a16="http://schemas.microsoft.com/office/drawing/2014/main" id="{E40403BD-5A6C-FF77-7488-CCD98953B52F}"/>
              </a:ext>
            </a:extLst>
          </p:cNvPr>
          <p:cNvSpPr>
            <a:spLocks noGrp="1"/>
          </p:cNvSpPr>
          <p:nvPr>
            <p:ph type="dt" idx="1"/>
          </p:nvPr>
        </p:nvSpPr>
        <p:spPr/>
        <p:txBody>
          <a:bodyPr/>
          <a:lstStyle/>
          <a:p>
            <a:fld id="{843DF2A2-CA62-46AA-B315-5932FE4B8693}" type="datetime1">
              <a:rPr lang="en-US" smtClean="0"/>
              <a:t>11/5/2023</a:t>
            </a:fld>
            <a:endParaRPr lang="en-US" dirty="0"/>
          </a:p>
        </p:txBody>
      </p:sp>
      <p:sp>
        <p:nvSpPr>
          <p:cNvPr id="6" name="Footer Placeholder 5">
            <a:extLst>
              <a:ext uri="{FF2B5EF4-FFF2-40B4-BE49-F238E27FC236}">
                <a16:creationId xmlns:a16="http://schemas.microsoft.com/office/drawing/2014/main" id="{7E71918F-F2D8-0A97-C92C-1B13B9E8996E}"/>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FE8A996F-6A12-BFA3-1E94-EAC5CC09B1C7}"/>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2437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a:xfrm>
            <a:off x="710248" y="4316804"/>
            <a:ext cx="5681980" cy="4168933"/>
          </a:xfrm>
        </p:spPr>
        <p:txBody>
          <a:bodyPr/>
          <a:lstStyle/>
          <a:p>
            <a:pPr algn="just"/>
            <a:r>
              <a:rPr lang="en-US" b="0" i="0" dirty="0">
                <a:effectLst/>
                <a:latin typeface="Arial" panose="020B0604020202020204" pitchFamily="34" charset="0"/>
                <a:cs typeface="Arial" panose="020B0604020202020204" pitchFamily="34" charset="0"/>
              </a:rPr>
              <a:t>At the turn of the 20th century, the most popular piece in a woman’s wardrobe was the shirtwaist. A gauzy blouse made of cotton or linen, it mimicked a man’s shirt, albeit one decorated with lace or embroidery, and often featured bell sleeves.</a:t>
            </a:r>
          </a:p>
          <a:p>
            <a:pPr algn="just"/>
            <a:r>
              <a:rPr lang="en-US" b="0" i="0" dirty="0">
                <a:effectLst/>
                <a:highlight>
                  <a:srgbClr val="FFFF00"/>
                </a:highlight>
                <a:latin typeface="Arial" panose="020B0604020202020204" pitchFamily="34" charset="0"/>
                <a:cs typeface="Arial" panose="020B0604020202020204" pitchFamily="34" charset="0"/>
              </a:rPr>
              <a:t>Harris and Blanck took advantage of new technology, installing mechanical sewing machines, which were five times faster than those run by a foot pedal. They priced their shirtwaists modestly, averaging about $3 each. </a:t>
            </a:r>
            <a:r>
              <a:rPr lang="en-US" b="0" i="0" dirty="0">
                <a:effectLst/>
                <a:latin typeface="Arial" panose="020B0604020202020204" pitchFamily="34" charset="0"/>
                <a:cs typeface="Arial" panose="020B0604020202020204" pitchFamily="34" charset="0"/>
              </a:rPr>
              <a:t>The partners expanded, opening shirtwaist factories in New York, New Jersey, and Pennsylvania. Blanck partnered with his brothers and opened more around the country.</a:t>
            </a:r>
          </a:p>
          <a:p>
            <a:pPr algn="just"/>
            <a:r>
              <a:rPr lang="en-US" b="0" i="0" dirty="0">
                <a:effectLst/>
                <a:latin typeface="Arial" panose="020B0604020202020204" pitchFamily="34" charset="0"/>
                <a:cs typeface="Arial" panose="020B0604020202020204" pitchFamily="34" charset="0"/>
              </a:rPr>
              <a:t>New York was a city of enormous wealth and wide disparities between rich and poor. New industries were booming — none more so than women’s and men’s clothing. The new age had created a demand for off-the-rack, mass-produced clothing that could be sold in department stores. </a:t>
            </a:r>
            <a:r>
              <a:rPr lang="en-US" b="0" i="0" dirty="0">
                <a:solidFill>
                  <a:srgbClr val="373A3C"/>
                </a:solidFill>
                <a:effectLst/>
                <a:highlight>
                  <a:srgbClr val="FFFF00"/>
                </a:highlight>
                <a:latin typeface="Helvetica Neue"/>
              </a:rPr>
              <a:t> No industry had more women than the garment industry, which in the first half of the 20</a:t>
            </a:r>
            <a:r>
              <a:rPr lang="en-US" b="0" i="0" baseline="30000" dirty="0">
                <a:solidFill>
                  <a:srgbClr val="373A3C"/>
                </a:solidFill>
                <a:effectLst/>
                <a:highlight>
                  <a:srgbClr val="FFFF00"/>
                </a:highlight>
                <a:latin typeface="Helvetica Neue"/>
              </a:rPr>
              <a:t>th</a:t>
            </a:r>
            <a:r>
              <a:rPr lang="en-US" b="0" i="0" dirty="0">
                <a:solidFill>
                  <a:srgbClr val="373A3C"/>
                </a:solidFill>
                <a:effectLst/>
                <a:highlight>
                  <a:srgbClr val="FFFF00"/>
                </a:highlight>
                <a:latin typeface="Helvetica Neue"/>
              </a:rPr>
              <a:t> century came to produce almost 90 percent of the nation’s clothing.</a:t>
            </a:r>
            <a:endParaRPr lang="en-US" b="0" i="0" dirty="0">
              <a:effectLst/>
              <a:highlight>
                <a:srgbClr val="FFFF00"/>
              </a:highlight>
              <a:latin typeface="Arial" panose="020B0604020202020204" pitchFamily="34" charset="0"/>
              <a:cs typeface="Arial" panose="020B0604020202020204" pitchFamily="34" charset="0"/>
            </a:endParaRPr>
          </a:p>
          <a:p>
            <a:pPr algn="just"/>
            <a:r>
              <a:rPr lang="en-US" dirty="0">
                <a:highlight>
                  <a:srgbClr val="FFFF00"/>
                </a:highlight>
                <a:latin typeface="Arial" panose="020B0604020202020204" pitchFamily="34" charset="0"/>
                <a:cs typeface="Arial" panose="020B0604020202020204" pitchFamily="34" charset="0"/>
              </a:rPr>
              <a:t>The term "shirtwaist," derived from "waist," the nineteenth-century term for what we would now call a blouse (in itself so-called because it bloused over the waistband as it was tucked into the skirt), </a:t>
            </a:r>
            <a:r>
              <a:rPr lang="en-US" dirty="0">
                <a:latin typeface="Arial" panose="020B0604020202020204" pitchFamily="34" charset="0"/>
                <a:cs typeface="Arial" panose="020B0604020202020204" pitchFamily="34" charset="0"/>
              </a:rPr>
              <a:t>was commonplace by the 1890s.</a:t>
            </a:r>
          </a:p>
        </p:txBody>
      </p:sp>
      <p:sp>
        <p:nvSpPr>
          <p:cNvPr id="4" name="Slide Number Placeholder 3"/>
          <p:cNvSpPr>
            <a:spLocks noGrp="1"/>
          </p:cNvSpPr>
          <p:nvPr>
            <p:ph type="sldNum" sz="quarter" idx="5"/>
          </p:nvPr>
        </p:nvSpPr>
        <p:spPr/>
        <p:txBody>
          <a:bodyPr/>
          <a:lstStyle/>
          <a:p>
            <a:fld id="{E7A86A58-D52A-4C89-BD06-DA6808179C8F}" type="slidenum">
              <a:rPr lang="en-US" smtClean="0"/>
              <a:t>2</a:t>
            </a:fld>
            <a:endParaRPr lang="en-US" dirty="0"/>
          </a:p>
        </p:txBody>
      </p:sp>
      <p:sp>
        <p:nvSpPr>
          <p:cNvPr id="5" name="Date Placeholder 4">
            <a:extLst>
              <a:ext uri="{FF2B5EF4-FFF2-40B4-BE49-F238E27FC236}">
                <a16:creationId xmlns:a16="http://schemas.microsoft.com/office/drawing/2014/main" id="{FFF91069-0336-2390-CEC5-B57924F280A4}"/>
              </a:ext>
            </a:extLst>
          </p:cNvPr>
          <p:cNvSpPr>
            <a:spLocks noGrp="1"/>
          </p:cNvSpPr>
          <p:nvPr>
            <p:ph type="dt" idx="1"/>
          </p:nvPr>
        </p:nvSpPr>
        <p:spPr/>
        <p:txBody>
          <a:bodyPr/>
          <a:lstStyle/>
          <a:p>
            <a:fld id="{102FDAE3-C836-4D93-AA39-2B569A0F177D}" type="datetime1">
              <a:rPr lang="en-US" smtClean="0"/>
              <a:t>11/5/2023</a:t>
            </a:fld>
            <a:endParaRPr lang="en-US" dirty="0"/>
          </a:p>
        </p:txBody>
      </p:sp>
      <p:sp>
        <p:nvSpPr>
          <p:cNvPr id="6" name="Footer Placeholder 5">
            <a:extLst>
              <a:ext uri="{FF2B5EF4-FFF2-40B4-BE49-F238E27FC236}">
                <a16:creationId xmlns:a16="http://schemas.microsoft.com/office/drawing/2014/main" id="{DBC7C46B-3C61-93C2-97A8-10BF03FC342F}"/>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01752EB5-7FFB-BC2B-B666-CCB1C878F155}"/>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355150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p:txBody>
          <a:bodyPr/>
          <a:lstStyle/>
          <a:p>
            <a:pPr algn="just"/>
            <a:r>
              <a:rPr lang="en-US" b="0" i="0" dirty="0">
                <a:effectLst/>
                <a:latin typeface="Arial" panose="020B0604020202020204" pitchFamily="34" charset="0"/>
                <a:cs typeface="Arial" panose="020B0604020202020204" pitchFamily="34" charset="0"/>
              </a:rPr>
              <a:t>They had brought with them ambition, hunger for knowledge, and a healthy appetite for dissent, long denied to them in their homelands</a:t>
            </a:r>
          </a:p>
          <a:p>
            <a:pPr algn="just"/>
            <a:r>
              <a:rPr lang="en-US" b="0" i="0" dirty="0">
                <a:effectLst/>
                <a:latin typeface="Arial" panose="020B0604020202020204" pitchFamily="34" charset="0"/>
                <a:cs typeface="Arial" panose="020B0604020202020204" pitchFamily="34" charset="0"/>
              </a:rPr>
              <a:t>Adding to the notoriety of the story was the fact that the dead were mostly women.  It was not widely known that a huge proportion of immigrant women had entered the workforce, propelled by the need for a wage.</a:t>
            </a:r>
          </a:p>
          <a:p>
            <a:pPr algn="just"/>
            <a:r>
              <a:rPr lang="en-US" dirty="0">
                <a:latin typeface="Arial" panose="020B0604020202020204" pitchFamily="34" charset="0"/>
                <a:cs typeface="Arial" panose="020B0604020202020204" pitchFamily="34" charset="0"/>
              </a:rPr>
              <a:t>The Jewish workers were forced to violate their beliefs about working on the sabbath</a:t>
            </a:r>
          </a:p>
          <a:p>
            <a:pPr algn="just"/>
            <a:r>
              <a:rPr lang="en-US" b="0" i="0" dirty="0">
                <a:solidFill>
                  <a:srgbClr val="000000"/>
                </a:solidFill>
                <a:effectLst/>
                <a:latin typeface="Arial" panose="020B0604020202020204" pitchFamily="34" charset="0"/>
                <a:cs typeface="Arial" panose="020B0604020202020204" pitchFamily="34" charset="0"/>
              </a:rPr>
              <a:t>The young workers had to submit to the indignity of a search when they left the shop. They had to line up and pass single file through the one door on the Greene Street side because the other was kept locked.</a:t>
            </a:r>
            <a:endParaRPr lang="en-US" b="0" i="0" dirty="0">
              <a:effectLs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New York papers were filled with stories about communism, socialism, anarchism, and the new labor organizations, all of which challenged the idea that Gilded Age prosperity was shared by all. Nowhere were the voices of protest more vocal than in New York.</a:t>
            </a:r>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dirty="0"/>
              <a:t>Remembering the Triangle Shirtwaist fire</a:t>
            </a:r>
          </a:p>
        </p:txBody>
      </p:sp>
      <p:sp>
        <p:nvSpPr>
          <p:cNvPr id="5" name="Date Placeholder 4"/>
          <p:cNvSpPr>
            <a:spLocks noGrp="1"/>
          </p:cNvSpPr>
          <p:nvPr>
            <p:ph type="dt" idx="1"/>
          </p:nvPr>
        </p:nvSpPr>
        <p:spPr/>
        <p:txBody>
          <a:bodyPr/>
          <a:lstStyle/>
          <a:p>
            <a:fld id="{8C52E19A-4A53-4000-A970-ED583B0509B0}" type="datetime1">
              <a:rPr lang="en-US" smtClean="0"/>
              <a:t>11/5/2023</a:t>
            </a:fld>
            <a:endParaRPr lang="en-US" dirty="0"/>
          </a:p>
        </p:txBody>
      </p:sp>
      <p:sp>
        <p:nvSpPr>
          <p:cNvPr id="6" name="Footer Placeholder 5"/>
          <p:cNvSpPr>
            <a:spLocks noGrp="1"/>
          </p:cNvSpPr>
          <p:nvPr>
            <p:ph type="ftr" sz="quarter" idx="4"/>
          </p:nvPr>
        </p:nvSpPr>
        <p:spPr/>
        <p:txBody>
          <a:bodyPr/>
          <a:lstStyle/>
          <a:p>
            <a:r>
              <a:rPr lang="en-US" dirty="0"/>
              <a:t>Notes prepared by: H.W. Spencer, CSP</a:t>
            </a:r>
          </a:p>
        </p:txBody>
      </p:sp>
      <p:sp>
        <p:nvSpPr>
          <p:cNvPr id="7" name="Slide Number Placeholder 6"/>
          <p:cNvSpPr>
            <a:spLocks noGrp="1"/>
          </p:cNvSpPr>
          <p:nvPr>
            <p:ph type="sldNum" sz="quarter" idx="5"/>
          </p:nvPr>
        </p:nvSpPr>
        <p:spPr/>
        <p:txBody>
          <a:bodyPr/>
          <a:lstStyle/>
          <a:p>
            <a:fld id="{E7A86A58-D52A-4C89-BD06-DA6808179C8F}" type="slidenum">
              <a:rPr lang="en-US" smtClean="0"/>
              <a:pPr/>
              <a:t>3</a:t>
            </a:fld>
            <a:endParaRPr lang="en-US" dirty="0"/>
          </a:p>
        </p:txBody>
      </p:sp>
    </p:spTree>
    <p:extLst>
      <p:ext uri="{BB962C8B-B14F-4D97-AF65-F5344CB8AC3E}">
        <p14:creationId xmlns:p14="http://schemas.microsoft.com/office/powerpoint/2010/main" val="75128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82613"/>
            <a:ext cx="5632450" cy="3168650"/>
          </a:xfrm>
        </p:spPr>
      </p:sp>
      <p:sp>
        <p:nvSpPr>
          <p:cNvPr id="3" name="Notes Placeholder 2"/>
          <p:cNvSpPr>
            <a:spLocks noGrp="1"/>
          </p:cNvSpPr>
          <p:nvPr>
            <p:ph type="body" idx="1"/>
          </p:nvPr>
        </p:nvSpPr>
        <p:spPr>
          <a:xfrm>
            <a:off x="649370" y="3936370"/>
            <a:ext cx="5742857" cy="4551138"/>
          </a:xfrm>
        </p:spPr>
        <p:txBody>
          <a:bodyPr/>
          <a:lstStyle/>
          <a:p>
            <a:pPr algn="just"/>
            <a:r>
              <a:rPr lang="en-US" dirty="0">
                <a:highlight>
                  <a:srgbClr val="FFFF00"/>
                </a:highlight>
                <a:latin typeface="Arial" panose="020B0604020202020204" pitchFamily="34" charset="0"/>
                <a:cs typeface="Arial" panose="020B0604020202020204" pitchFamily="34" charset="0"/>
              </a:rPr>
              <a:t>No political organization typified this corruption and party bossism as greatly as the Tammany Hall Democrats of New York City in the second half of the 19th century. </a:t>
            </a:r>
            <a:r>
              <a:rPr lang="en-US" dirty="0">
                <a:latin typeface="Arial" panose="020B0604020202020204" pitchFamily="34" charset="0"/>
                <a:cs typeface="Arial" panose="020B0604020202020204" pitchFamily="34" charset="0"/>
              </a:rPr>
              <a:t>Tammany Hall Boss William Tweed built the Hall into a political force after the culmination of the Civil War, and effectively established the model of urban bossism.  </a:t>
            </a:r>
            <a:r>
              <a:rPr lang="en-US" dirty="0">
                <a:highlight>
                  <a:srgbClr val="FFFF00"/>
                </a:highlight>
                <a:latin typeface="Arial" panose="020B0604020202020204" pitchFamily="34" charset="0"/>
                <a:cs typeface="Arial" panose="020B0604020202020204" pitchFamily="34" charset="0"/>
              </a:rPr>
              <a:t>However most of the new immigrants had an allegiance to Tammy so it was loosing power.   Tammany pushed the reforms to gain their support</a:t>
            </a:r>
            <a:endParaRPr lang="en-US" b="0" i="0" dirty="0">
              <a:effectLst/>
              <a:highlight>
                <a:srgbClr val="FFFF00"/>
              </a:highligh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The danger of fire in factories like the Triangle Shirtwaist was well-known, but high levels of corruption in both the garment industry and city government generally ensured that no useful precautions were taken to prevent fires.</a:t>
            </a:r>
          </a:p>
          <a:p>
            <a:pPr algn="just"/>
            <a:r>
              <a:rPr lang="en-US" b="0" i="0" dirty="0">
                <a:effectLst/>
                <a:highlight>
                  <a:srgbClr val="FFFF00"/>
                </a:highlight>
                <a:latin typeface="Arial" panose="020B0604020202020204" pitchFamily="34" charset="0"/>
                <a:cs typeface="Arial" panose="020B0604020202020204" pitchFamily="34" charset="0"/>
              </a:rPr>
              <a:t>Blanck and Harris already had a suspicious history of factory fires. The Triangle factory was twice scorched in 1902, while their Diamond Waist Company factory burned twice, in 1907 and in 1910. It seems that Blanck and Harris deliberately torched their workplaces before business hours in order to collect on the large fire-insurance policies they purchased</a:t>
            </a:r>
          </a:p>
          <a:p>
            <a:pPr algn="just"/>
            <a:r>
              <a:rPr lang="en-US" b="0" i="0" dirty="0">
                <a:effectLst/>
                <a:latin typeface="Arial" panose="020B0604020202020204" pitchFamily="34" charset="0"/>
                <a:cs typeface="Arial" panose="020B0604020202020204" pitchFamily="34" charset="0"/>
              </a:rPr>
              <a:t>There was no clear city agency responsibility to ensure the safety of workers and factories,” Greenwald says. “No one was responsible for building safety. There were no clear regulations for fire safety and no modern fire equipment.”</a:t>
            </a:r>
          </a:p>
          <a:p>
            <a:pPr algn="just"/>
            <a:r>
              <a:rPr lang="en-US" b="0" i="0" dirty="0">
                <a:effectLst/>
                <a:highlight>
                  <a:srgbClr val="FFFF00"/>
                </a:highlight>
                <a:latin typeface="Arial" panose="020B0604020202020204" pitchFamily="34" charset="0"/>
                <a:cs typeface="Arial" panose="020B0604020202020204" pitchFamily="34" charset="0"/>
              </a:rPr>
              <a:t>Workers could only leave through a single door, where they and their handbags were searched for stolen goods. </a:t>
            </a:r>
            <a:r>
              <a:rPr lang="en-US" b="0" i="0" dirty="0">
                <a:effectLst/>
                <a:latin typeface="Arial" panose="020B0604020202020204" pitchFamily="34" charset="0"/>
                <a:cs typeface="Arial" panose="020B0604020202020204" pitchFamily="34" charset="0"/>
              </a:rPr>
              <a:t>It was reported that three of the four elevators were taken out of commission due to security concerns, or blocked by the fire..</a:t>
            </a:r>
          </a:p>
          <a:p>
            <a:pPr algn="just"/>
            <a:endParaRPr lang="en-US" dirty="0">
              <a:highlight>
                <a:srgbClr val="FFFF00"/>
              </a:highligh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The fire began in a scrap bin belonging to a cloth “cutter” Isidore Abramowitz, who tried to extinguish the flames, but couldn’t,.</a:t>
            </a:r>
          </a:p>
          <a:p>
            <a:pPr algn="just"/>
            <a:endParaRPr lang="en-US" dirty="0">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4</a:t>
            </a:fld>
            <a:endParaRPr lang="en-US" dirty="0"/>
          </a:p>
        </p:txBody>
      </p:sp>
      <p:sp>
        <p:nvSpPr>
          <p:cNvPr id="5" name="Date Placeholder 4">
            <a:extLst>
              <a:ext uri="{FF2B5EF4-FFF2-40B4-BE49-F238E27FC236}">
                <a16:creationId xmlns:a16="http://schemas.microsoft.com/office/drawing/2014/main" id="{87889070-DE49-3934-1371-E886C702ED14}"/>
              </a:ext>
            </a:extLst>
          </p:cNvPr>
          <p:cNvSpPr>
            <a:spLocks noGrp="1"/>
          </p:cNvSpPr>
          <p:nvPr>
            <p:ph type="dt" idx="1"/>
          </p:nvPr>
        </p:nvSpPr>
        <p:spPr/>
        <p:txBody>
          <a:bodyPr/>
          <a:lstStyle/>
          <a:p>
            <a:fld id="{4A7E381F-D155-4599-B6A1-935958BAC83C}" type="datetime1">
              <a:rPr lang="en-US" smtClean="0"/>
              <a:t>11/5/2023</a:t>
            </a:fld>
            <a:endParaRPr lang="en-US" dirty="0"/>
          </a:p>
        </p:txBody>
      </p:sp>
      <p:sp>
        <p:nvSpPr>
          <p:cNvPr id="6" name="Footer Placeholder 5">
            <a:extLst>
              <a:ext uri="{FF2B5EF4-FFF2-40B4-BE49-F238E27FC236}">
                <a16:creationId xmlns:a16="http://schemas.microsoft.com/office/drawing/2014/main" id="{FE864EEE-394E-0A5B-8C77-F08A2BA52F7E}"/>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DAFDCC06-D4DE-9F64-45CB-A2C2D89CAAA3}"/>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272834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5013"/>
            <a:ext cx="5632450" cy="3168650"/>
          </a:xfrm>
        </p:spPr>
      </p:sp>
      <p:sp>
        <p:nvSpPr>
          <p:cNvPr id="3" name="Notes Placeholder 2"/>
          <p:cNvSpPr>
            <a:spLocks noGrp="1"/>
          </p:cNvSpPr>
          <p:nvPr>
            <p:ph type="body" idx="1"/>
          </p:nvPr>
        </p:nvSpPr>
        <p:spPr>
          <a:xfrm>
            <a:off x="369782" y="3903663"/>
            <a:ext cx="6421538" cy="4852809"/>
          </a:xfrm>
        </p:spPr>
        <p:txBody>
          <a:bodyPr/>
          <a:lstStyle/>
          <a:p>
            <a:pPr algn="just"/>
            <a:r>
              <a:rPr lang="en-US" b="0" i="0" dirty="0">
                <a:effectLst/>
                <a:latin typeface="Arial" panose="020B0604020202020204" pitchFamily="34" charset="0"/>
                <a:cs typeface="Arial" panose="020B0604020202020204" pitchFamily="34" charset="0"/>
              </a:rPr>
              <a:t>The other concerns in the building had dismissed their workers at 3 o'clock, and only the shirtwaist makers were continuing their work.  </a:t>
            </a:r>
            <a:r>
              <a:rPr lang="en-US" b="0" i="0" dirty="0">
                <a:effectLst/>
                <a:highlight>
                  <a:srgbClr val="FFFF00"/>
                </a:highlight>
                <a:latin typeface="Arial" panose="020B0604020202020204" pitchFamily="34" charset="0"/>
                <a:cs typeface="Arial" panose="020B0604020202020204" pitchFamily="34" charset="0"/>
              </a:rPr>
              <a:t>Saturday was pay day</a:t>
            </a:r>
            <a:r>
              <a:rPr lang="en-US" b="0" i="0" dirty="0">
                <a:effectLst/>
                <a:latin typeface="Arial" panose="020B0604020202020204" pitchFamily="34" charset="0"/>
                <a:cs typeface="Arial" panose="020B0604020202020204" pitchFamily="34" charset="0"/>
              </a:rPr>
              <a:t>.</a:t>
            </a:r>
          </a:p>
          <a:p>
            <a:pPr algn="just"/>
            <a:r>
              <a:rPr lang="en-US" b="0" i="0" dirty="0">
                <a:solidFill>
                  <a:srgbClr val="444444"/>
                </a:solidFill>
                <a:effectLst/>
                <a:latin typeface="Arial" panose="020B0604020202020204" pitchFamily="34" charset="0"/>
                <a:cs typeface="Arial" panose="020B0604020202020204" pitchFamily="34" charset="0"/>
              </a:rPr>
              <a:t>The Triangle Waist Company factory was located on the eighth, ninth, and tenth floors of the Asch Building. About five hundred people worked there. Most of them were young immigrant women and girls with roots in Southern and Eastern Europe. </a:t>
            </a:r>
            <a:r>
              <a:rPr lang="en-US" b="0" i="0" dirty="0">
                <a:solidFill>
                  <a:srgbClr val="444444"/>
                </a:solidFill>
                <a:effectLst/>
                <a:highlight>
                  <a:srgbClr val="FFFF00"/>
                </a:highlight>
                <a:latin typeface="Arial" panose="020B0604020202020204" pitchFamily="34" charset="0"/>
                <a:cs typeface="Arial" panose="020B0604020202020204" pitchFamily="34" charset="0"/>
              </a:rPr>
              <a:t>Many were </a:t>
            </a:r>
            <a:r>
              <a:rPr lang="en-US" b="1" i="0" dirty="0">
                <a:solidFill>
                  <a:srgbClr val="444444"/>
                </a:solidFill>
                <a:effectLst/>
                <a:highlight>
                  <a:srgbClr val="FFFF00"/>
                </a:highlight>
                <a:latin typeface="Arial" panose="020B0604020202020204" pitchFamily="34" charset="0"/>
                <a:cs typeface="Arial" panose="020B0604020202020204" pitchFamily="34" charset="0"/>
              </a:rPr>
              <a:t>Jewish</a:t>
            </a:r>
            <a:r>
              <a:rPr lang="en-US" b="0" i="0" dirty="0">
                <a:solidFill>
                  <a:srgbClr val="444444"/>
                </a:solidFill>
                <a:effectLst/>
                <a:highlight>
                  <a:srgbClr val="FFFF00"/>
                </a:highlight>
                <a:latin typeface="Arial" panose="020B0604020202020204" pitchFamily="34" charset="0"/>
                <a:cs typeface="Arial" panose="020B0604020202020204" pitchFamily="34" charset="0"/>
              </a:rPr>
              <a:t>. </a:t>
            </a:r>
            <a:r>
              <a:rPr lang="en-US" b="0" i="0" dirty="0">
                <a:solidFill>
                  <a:srgbClr val="000000"/>
                </a:solidFill>
                <a:effectLst/>
                <a:highlight>
                  <a:srgbClr val="FFFF00"/>
                </a:highlight>
                <a:latin typeface="Arial" panose="020B0604020202020204" pitchFamily="34" charset="0"/>
                <a:cs typeface="Arial" panose="020B0604020202020204" pitchFamily="34" charset="0"/>
              </a:rPr>
              <a:t>Most left traditional Jewish lifestyles and were forced to work on Shabbos. It was the great compromise of many Jewish immigrants, and it changed forever the landscape of religious Jewish identity. </a:t>
            </a:r>
            <a:r>
              <a:rPr lang="en-US" b="0" i="0" dirty="0">
                <a:solidFill>
                  <a:srgbClr val="444444"/>
                </a:solidFill>
                <a:effectLst/>
                <a:latin typeface="Arial" panose="020B0604020202020204" pitchFamily="34" charset="0"/>
                <a:cs typeface="Arial" panose="020B0604020202020204" pitchFamily="34" charset="0"/>
              </a:rPr>
              <a:t>They worked long hours sewing women’s blouses, or “shirtwaists.”</a:t>
            </a:r>
            <a:r>
              <a:rPr lang="en-US" b="0" i="0" dirty="0">
                <a:solidFill>
                  <a:srgbClr val="181818"/>
                </a:solidFill>
                <a:effectLst/>
                <a:latin typeface="Arial" panose="020B0604020202020204" pitchFamily="34" charset="0"/>
                <a:cs typeface="Arial" panose="020B0604020202020204" pitchFamily="34" charset="0"/>
              </a:rPr>
              <a:t> The danger of fire in factories like the Triangle Shirtwaist was well-known, but high levels of corruption in both the garment industry and city government generally ensured that no useful precautions were taken to prevent fires.</a:t>
            </a:r>
            <a:r>
              <a:rPr lang="en-US" b="0" i="0" dirty="0">
                <a:solidFill>
                  <a:srgbClr val="444444"/>
                </a:solidFill>
                <a:effectLst/>
                <a:latin typeface="Arial" panose="020B0604020202020204" pitchFamily="34" charset="0"/>
                <a:cs typeface="Arial" panose="020B0604020202020204" pitchFamily="34" charset="0"/>
              </a:rPr>
              <a:t> </a:t>
            </a:r>
          </a:p>
          <a:p>
            <a:pPr algn="just"/>
            <a:r>
              <a:rPr lang="en-US" b="0" i="0" dirty="0">
                <a:solidFill>
                  <a:srgbClr val="333333"/>
                </a:solidFill>
                <a:effectLst/>
                <a:latin typeface="Arial" panose="020B0604020202020204" pitchFamily="34" charset="0"/>
                <a:cs typeface="Arial" panose="020B0604020202020204" pitchFamily="34" charset="0"/>
              </a:rPr>
              <a:t>Triangle had experienced fires that were quickly extinguished with water from pre-filled buckets that hung on the walls. Neither the owners, nor the landlord, invested in extra firefighting systems like sprinklers. While the contents of the factory were highly combustible, the building itself was considered fireproof (and survived the fire without structural damage). Triangle dealt with fire hazards to their equipment and inventory by buying insurance.</a:t>
            </a:r>
          </a:p>
          <a:p>
            <a:pPr algn="just"/>
            <a:r>
              <a:rPr lang="en-US" dirty="0">
                <a:latin typeface="Arial" panose="020B0604020202020204" pitchFamily="34" charset="0"/>
                <a:cs typeface="Arial" panose="020B0604020202020204" pitchFamily="34" charset="0"/>
              </a:rPr>
              <a:t>Because it was only to be 135 feet tall, it was allowed to have wood floors, wood window frames, and trim, instead of the metal trim, metal  window frames, and stone or concrete floors that would have been required in a 150 feet tall building.</a:t>
            </a:r>
          </a:p>
          <a:p>
            <a:pPr algn="just"/>
            <a:r>
              <a:rPr lang="en-US" b="0" i="0" dirty="0">
                <a:effectLst/>
                <a:highlight>
                  <a:srgbClr val="FFFF00"/>
                </a:highlight>
                <a:latin typeface="Arial" panose="020B0604020202020204" pitchFamily="34" charset="0"/>
                <a:cs typeface="Arial" panose="020B0604020202020204" pitchFamily="34" charset="0"/>
              </a:rPr>
              <a:t>The fire escape was just m</a:t>
            </a:r>
            <a:r>
              <a:rPr lang="en-US" dirty="0">
                <a:highlight>
                  <a:srgbClr val="FFFF00"/>
                </a:highlight>
                <a:latin typeface="Arial" panose="020B0604020202020204" pitchFamily="34" charset="0"/>
                <a:cs typeface="Arial" panose="020B0604020202020204" pitchFamily="34" charset="0"/>
              </a:rPr>
              <a:t>ounted in the facing brick, not to the building structural steel, it collapsed.</a:t>
            </a:r>
            <a:endParaRPr lang="en-US" b="0" i="0" dirty="0">
              <a:effectLst/>
              <a:highlight>
                <a:srgbClr val="FFFF00"/>
              </a:highligh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Fire Commissioner Waldo had reported this place to the Building Department within the past three months as a building unsafe for use as a factory, since there were insufficient means of egress by stairways, and there were not sufficient fire escape facilities.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5</a:t>
            </a:fld>
            <a:endParaRPr lang="en-US" dirty="0"/>
          </a:p>
        </p:txBody>
      </p:sp>
      <p:sp>
        <p:nvSpPr>
          <p:cNvPr id="5" name="Date Placeholder 4">
            <a:extLst>
              <a:ext uri="{FF2B5EF4-FFF2-40B4-BE49-F238E27FC236}">
                <a16:creationId xmlns:a16="http://schemas.microsoft.com/office/drawing/2014/main" id="{6C37EAAF-4238-51BC-5420-D0F56E80025B}"/>
              </a:ext>
            </a:extLst>
          </p:cNvPr>
          <p:cNvSpPr>
            <a:spLocks noGrp="1"/>
          </p:cNvSpPr>
          <p:nvPr>
            <p:ph type="dt" idx="1"/>
          </p:nvPr>
        </p:nvSpPr>
        <p:spPr/>
        <p:txBody>
          <a:bodyPr/>
          <a:lstStyle/>
          <a:p>
            <a:fld id="{FB0EA9E0-470A-49A0-B201-2F7BA5F23C00}" type="datetime1">
              <a:rPr lang="en-US" smtClean="0"/>
              <a:t>11/5/2023</a:t>
            </a:fld>
            <a:endParaRPr lang="en-US" dirty="0"/>
          </a:p>
        </p:txBody>
      </p:sp>
      <p:sp>
        <p:nvSpPr>
          <p:cNvPr id="6" name="Footer Placeholder 5">
            <a:extLst>
              <a:ext uri="{FF2B5EF4-FFF2-40B4-BE49-F238E27FC236}">
                <a16:creationId xmlns:a16="http://schemas.microsoft.com/office/drawing/2014/main" id="{943D19D5-BA10-FC81-64A5-BBC6782BCF90}"/>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A79DDD9D-45F2-32B1-5F69-E959D3CB55D2}"/>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169913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a:xfrm>
            <a:off x="513432" y="4072110"/>
            <a:ext cx="6058497" cy="4517693"/>
          </a:xfrm>
        </p:spPr>
        <p:txBody>
          <a:bodyPr/>
          <a:lstStyle/>
          <a:p>
            <a:r>
              <a:rPr lang="en-US" b="0" i="0" dirty="0">
                <a:effectLst/>
                <a:latin typeface="Arial" panose="020B0604020202020204" pitchFamily="34" charset="0"/>
                <a:cs typeface="Arial" panose="020B0604020202020204" pitchFamily="34" charset="0"/>
              </a:rPr>
              <a:t>In 1900, Harris and Blanck founded the Triangle Waist Company and opened their first shop on Wooster Street.  In 1902, they moved their company to the ninth floor of the </a:t>
            </a:r>
            <a:r>
              <a:rPr lang="en-US" dirty="0">
                <a:latin typeface="Arial" panose="020B0604020202020204" pitchFamily="34" charset="0"/>
                <a:cs typeface="Arial" panose="020B0604020202020204" pitchFamily="34" charset="0"/>
              </a:rPr>
              <a:t>brand-new </a:t>
            </a:r>
            <a:r>
              <a:rPr lang="en-US" b="0" i="0" dirty="0">
                <a:effectLst/>
                <a:latin typeface="Arial" panose="020B0604020202020204" pitchFamily="34" charset="0"/>
                <a:cs typeface="Arial" panose="020B0604020202020204" pitchFamily="34" charset="0"/>
              </a:rPr>
              <a:t>Asch building on the corner of Washington Square in Greenwich Village.</a:t>
            </a:r>
          </a:p>
          <a:p>
            <a:r>
              <a:rPr lang="en-US" b="0" i="0" dirty="0">
                <a:solidFill>
                  <a:srgbClr val="000000"/>
                </a:solidFill>
                <a:effectLst/>
                <a:latin typeface="verdana" panose="020B0604030504040204" pitchFamily="34" charset="0"/>
              </a:rPr>
              <a:t>This building </a:t>
            </a:r>
            <a:r>
              <a:rPr lang="en-US" b="0" i="0">
                <a:solidFill>
                  <a:srgbClr val="000000"/>
                </a:solidFill>
                <a:effectLst/>
                <a:latin typeface="verdana" panose="020B0604030504040204" pitchFamily="34" charset="0"/>
              </a:rPr>
              <a:t>was designed to  </a:t>
            </a:r>
            <a:r>
              <a:rPr lang="en-US" b="0" i="0" dirty="0">
                <a:solidFill>
                  <a:srgbClr val="000000"/>
                </a:solidFill>
                <a:effectLst/>
                <a:latin typeface="verdana" panose="020B0604030504040204" pitchFamily="34" charset="0"/>
              </a:rPr>
              <a:t>be 10 floors Instead of 11. One more floor and the wooden windows would have had to be metal, the wooden floor would have had to be concrete.</a:t>
            </a:r>
            <a:endParaRPr lang="en-US" b="0" i="0" dirty="0">
              <a:effectLst/>
              <a:latin typeface="Arial" panose="020B0604020202020204" pitchFamily="34" charset="0"/>
              <a:cs typeface="Arial" panose="020B0604020202020204" pitchFamily="34" charset="0"/>
            </a:endParaRPr>
          </a:p>
          <a:p>
            <a:pPr indent="408980"/>
            <a:r>
              <a:rPr lang="en-US" b="0" i="0" dirty="0">
                <a:effectLst/>
                <a:latin typeface="Arial" panose="020B0604020202020204" pitchFamily="34" charset="0"/>
                <a:cs typeface="Arial" panose="020B0604020202020204" pitchFamily="34" charset="0"/>
              </a:rPr>
              <a:t> </a:t>
            </a:r>
            <a:r>
              <a:rPr lang="en-US" b="0" i="0" dirty="0">
                <a:effectLst/>
                <a:highlight>
                  <a:srgbClr val="FFFF00"/>
                </a:highlight>
                <a:latin typeface="Arial" panose="020B0604020202020204" pitchFamily="34" charset="0"/>
                <a:cs typeface="Arial" panose="020B0604020202020204" pitchFamily="34" charset="0"/>
              </a:rPr>
              <a:t>In 1906, the successful company expanded to the eighth floor. By 1908, sales at the Triangle Factory hit the $1 million mark. Harris and Blanck purchased the 10th floor of the Asch building for their administrative </a:t>
            </a:r>
            <a:r>
              <a:rPr lang="en-US" b="0" i="0" dirty="0">
                <a:effectLst/>
                <a:latin typeface="Arial" panose="020B0604020202020204" pitchFamily="34" charset="0"/>
                <a:cs typeface="Arial" panose="020B0604020202020204" pitchFamily="34" charset="0"/>
              </a:rPr>
              <a:t>offices. Producing more than 1,000 shirtwaists a day, the Triangle Factory had become the largest manufacturer of blouses in New York,</a:t>
            </a:r>
          </a:p>
          <a:p>
            <a:pPr indent="476053" algn="just"/>
            <a:r>
              <a:rPr lang="en-US" b="0" i="0" dirty="0">
                <a:solidFill>
                  <a:srgbClr val="202122"/>
                </a:solidFill>
                <a:effectLst/>
                <a:latin typeface="Arial" panose="020B0604020202020204" pitchFamily="34" charset="0"/>
                <a:cs typeface="Arial" panose="020B0604020202020204" pitchFamily="34" charset="0"/>
              </a:rPr>
              <a:t>The rooms on each floor were overcrowded because there was no limit at the time as to how many people could occupy one floor. </a:t>
            </a:r>
            <a:r>
              <a:rPr lang="en-US" b="0" i="0" dirty="0">
                <a:effectLst/>
                <a:latin typeface="Arial" panose="020B0604020202020204" pitchFamily="34" charset="0"/>
                <a:cs typeface="Arial" panose="020B0604020202020204" pitchFamily="34" charset="0"/>
              </a:rPr>
              <a:t>The floor plan of the Asch Building's 9th floor, on the corner of Greene Street and Washington Place, shows the layout of eight, long tables in relation to the cloak room, windows, fire escape, elevators, and stairs. Although innovations like fire stairs and sprinklers were available, the Asch Building did not have them. Nor did most other factories. A fire drill had never been conducted there.</a:t>
            </a:r>
          </a:p>
          <a:p>
            <a:pPr indent="408980" algn="just"/>
            <a:r>
              <a:rPr lang="en-US" b="0" i="0" dirty="0">
                <a:solidFill>
                  <a:srgbClr val="000000"/>
                </a:solidFill>
                <a:effectLst/>
                <a:latin typeface="Arial" panose="020B0604020202020204" pitchFamily="34" charset="0"/>
                <a:cs typeface="Arial" panose="020B0604020202020204" pitchFamily="34" charset="0"/>
              </a:rPr>
              <a:t>Customarily, the only way out for workers at quitting time was through an opening on the Green Street side, where all pocketbooks were inspected to prevent stealing. </a:t>
            </a:r>
            <a:endParaRPr lang="en-US" b="0" i="0"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pPr/>
              <a:t>6</a:t>
            </a:fld>
            <a:endParaRPr lang="en-US" dirty="0"/>
          </a:p>
        </p:txBody>
      </p:sp>
      <p:sp>
        <p:nvSpPr>
          <p:cNvPr id="5" name="Date Placeholder 4">
            <a:extLst>
              <a:ext uri="{FF2B5EF4-FFF2-40B4-BE49-F238E27FC236}">
                <a16:creationId xmlns:a16="http://schemas.microsoft.com/office/drawing/2014/main" id="{BD1658F2-B974-0341-290F-5595CF25D9A1}"/>
              </a:ext>
            </a:extLst>
          </p:cNvPr>
          <p:cNvSpPr>
            <a:spLocks noGrp="1"/>
          </p:cNvSpPr>
          <p:nvPr>
            <p:ph type="dt" idx="1"/>
          </p:nvPr>
        </p:nvSpPr>
        <p:spPr/>
        <p:txBody>
          <a:bodyPr/>
          <a:lstStyle/>
          <a:p>
            <a:fld id="{2855C197-3794-4D0F-B22A-27BC20735773}" type="datetime1">
              <a:rPr lang="en-US" smtClean="0"/>
              <a:t>11/5/2023</a:t>
            </a:fld>
            <a:endParaRPr lang="en-US" dirty="0"/>
          </a:p>
        </p:txBody>
      </p:sp>
      <p:sp>
        <p:nvSpPr>
          <p:cNvPr id="6" name="Footer Placeholder 5">
            <a:extLst>
              <a:ext uri="{FF2B5EF4-FFF2-40B4-BE49-F238E27FC236}">
                <a16:creationId xmlns:a16="http://schemas.microsoft.com/office/drawing/2014/main" id="{F37D292E-00C2-7476-B421-72727E4A49CA}"/>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9455E617-D56A-1646-C396-EA2281390E2A}"/>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87944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a:xfrm>
            <a:off x="414874" y="4178414"/>
            <a:ext cx="6466636" cy="4578058"/>
          </a:xfrm>
        </p:spPr>
        <p:txBody>
          <a:bodyPr/>
          <a:lstStyle/>
          <a:p>
            <a:pPr algn="just"/>
            <a:r>
              <a:rPr lang="en-US" b="0" i="0" dirty="0">
                <a:effectLst/>
                <a:latin typeface="Arial" panose="020B0604020202020204" pitchFamily="34" charset="0"/>
                <a:cs typeface="Arial" panose="020B0604020202020204" pitchFamily="34" charset="0"/>
              </a:rPr>
              <a:t>A bookkeeper on the 8th floor was able to warn employees on the 10th floor via telephone, but there was no audible alarm and no way to contact staff on the 9th floor  </a:t>
            </a:r>
          </a:p>
          <a:p>
            <a:pPr algn="just"/>
            <a:r>
              <a:rPr lang="en-US" b="0" i="0" dirty="0">
                <a:solidFill>
                  <a:srgbClr val="333333"/>
                </a:solidFill>
                <a:effectLst/>
                <a:latin typeface="Arial" panose="020B0604020202020204" pitchFamily="34" charset="0"/>
                <a:cs typeface="Arial" panose="020B0604020202020204" pitchFamily="34" charset="0"/>
              </a:rPr>
              <a:t>Workers on the ninth- floor lost precious minutes as </a:t>
            </a:r>
            <a:r>
              <a:rPr lang="en-US" b="0" i="0" dirty="0">
                <a:solidFill>
                  <a:srgbClr val="333333"/>
                </a:solidFill>
                <a:effectLst/>
                <a:highlight>
                  <a:srgbClr val="FFFF00"/>
                </a:highlight>
                <a:latin typeface="Arial" panose="020B0604020202020204" pitchFamily="34" charset="0"/>
                <a:cs typeface="Arial" panose="020B0604020202020204" pitchFamily="34" charset="0"/>
              </a:rPr>
              <a:t>a telephone operator fled rather than alert them to the fire, which they couldn’t yet see.</a:t>
            </a:r>
            <a:endParaRPr lang="en-US" dirty="0">
              <a:highlight>
                <a:srgbClr val="FFFF00"/>
              </a:highligh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The rest of those caught on the floor was only discernible as a mass of charred bones when the firemen, at last, worked their way up the staircase. </a:t>
            </a:r>
            <a:r>
              <a:rPr lang="en-US" b="0" i="0" dirty="0">
                <a:solidFill>
                  <a:srgbClr val="202124"/>
                </a:solidFill>
                <a:effectLst/>
                <a:latin typeface="Roboto" panose="02000000000000000000" pitchFamily="2" charset="0"/>
              </a:rPr>
              <a:t> </a:t>
            </a:r>
            <a:r>
              <a:rPr lang="en-US" b="0" i="0" dirty="0">
                <a:solidFill>
                  <a:srgbClr val="202124"/>
                </a:solidFill>
                <a:effectLst/>
                <a:highlight>
                  <a:srgbClr val="FFFF00"/>
                </a:highlight>
                <a:latin typeface="Roboto" panose="02000000000000000000" pitchFamily="2" charset="0"/>
              </a:rPr>
              <a:t>There was a </a:t>
            </a:r>
            <a:r>
              <a:rPr lang="en-US" b="1" i="0" dirty="0">
                <a:solidFill>
                  <a:srgbClr val="202124"/>
                </a:solidFill>
                <a:effectLst/>
                <a:highlight>
                  <a:srgbClr val="FFFF00"/>
                </a:highlight>
                <a:latin typeface="Roboto" panose="02000000000000000000" pitchFamily="2" charset="0"/>
              </a:rPr>
              <a:t>six-foot-high</a:t>
            </a:r>
            <a:r>
              <a:rPr lang="en-US" b="0" i="0" dirty="0">
                <a:solidFill>
                  <a:srgbClr val="202124"/>
                </a:solidFill>
                <a:effectLst/>
                <a:highlight>
                  <a:srgbClr val="FFFF00"/>
                </a:highlight>
                <a:latin typeface="Roboto" panose="02000000000000000000" pitchFamily="2" charset="0"/>
              </a:rPr>
              <a:t> pile of bodies jammed up against a door to the back stairway</a:t>
            </a:r>
            <a:endParaRPr lang="en-US" b="0" i="0" dirty="0">
              <a:effectLst/>
              <a:highlight>
                <a:srgbClr val="FFFF00"/>
              </a:highligh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Fifteen feet above the Asch building roof, Professor Frank Sommer was teaching his class at the NY University Law School when he saw dozens of hysterical Shirtwaist workers stumbling around on the roof below. Sommer and his students found ladders left by painters &amp; placed them to allow the escaping employees to climb to the school roof. Over 100 women &amp; 20 men escaped this way. Another hundred reached a building north of the burning one, whose roof was only five feet higher and could be reached without a ladder.</a:t>
            </a:r>
          </a:p>
          <a:p>
            <a:pPr algn="just"/>
            <a:r>
              <a:rPr lang="en-US" b="0" i="0" dirty="0">
                <a:effectLst/>
                <a:highlight>
                  <a:srgbClr val="FFFF00"/>
                </a:highlight>
                <a:latin typeface="Arial" panose="020B0604020202020204" pitchFamily="34" charset="0"/>
                <a:cs typeface="Arial" panose="020B0604020202020204" pitchFamily="34" charset="0"/>
              </a:rPr>
              <a:t>One of the elevator operators -- which one was not made clear in the various versions of the affair offered -- deserted his elevator and ran away, crying "Fire" as he ran. </a:t>
            </a:r>
            <a:r>
              <a:rPr lang="en-US" b="1" i="0" dirty="0">
                <a:effectLst/>
                <a:highlight>
                  <a:srgbClr val="FFFF00"/>
                </a:highlight>
                <a:latin typeface="Arial" panose="020B0604020202020204" pitchFamily="34" charset="0"/>
                <a:cs typeface="Arial" panose="020B0604020202020204" pitchFamily="34" charset="0"/>
              </a:rPr>
              <a:t>Max Steinberg</a:t>
            </a:r>
            <a:r>
              <a:rPr lang="en-US" b="0" i="0" dirty="0">
                <a:effectLst/>
                <a:highlight>
                  <a:srgbClr val="FFFF00"/>
                </a:highlight>
                <a:latin typeface="Arial" panose="020B0604020202020204" pitchFamily="34" charset="0"/>
                <a:cs typeface="Arial" panose="020B0604020202020204" pitchFamily="34" charset="0"/>
              </a:rPr>
              <a:t>, a New York University law student, saw him running through Washington Place, and at the same time saw a girl leap from an eighth-story window. He pulled a fire alarm box in Washington Square East &amp; then ran to the building, where he entered the deserted elevator and ran it for four more trips before the heating of the cables put it out of commission.</a:t>
            </a:r>
          </a:p>
          <a:p>
            <a:pPr algn="just"/>
            <a:r>
              <a:rPr lang="en-US" b="0" i="0" dirty="0">
                <a:solidFill>
                  <a:srgbClr val="2C3346"/>
                </a:solidFill>
                <a:effectLst/>
                <a:latin typeface="Arial" panose="020B0604020202020204" pitchFamily="34" charset="0"/>
                <a:cs typeface="Arial" panose="020B0604020202020204" pitchFamily="34" charset="0"/>
              </a:rPr>
              <a:t>On Greene Street, running along the eastern face of the building more people leaped to the pavement than on Washington Place to the south. The police stopper escapees from leaving the building for fear of being struck by jumpers.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7</a:t>
            </a:fld>
            <a:endParaRPr lang="en-US" dirty="0"/>
          </a:p>
        </p:txBody>
      </p:sp>
      <p:sp>
        <p:nvSpPr>
          <p:cNvPr id="5" name="Date Placeholder 4">
            <a:extLst>
              <a:ext uri="{FF2B5EF4-FFF2-40B4-BE49-F238E27FC236}">
                <a16:creationId xmlns:a16="http://schemas.microsoft.com/office/drawing/2014/main" id="{36076BDB-4928-DF21-8616-E5D26FDCD466}"/>
              </a:ext>
            </a:extLst>
          </p:cNvPr>
          <p:cNvSpPr>
            <a:spLocks noGrp="1"/>
          </p:cNvSpPr>
          <p:nvPr>
            <p:ph type="dt" idx="1"/>
          </p:nvPr>
        </p:nvSpPr>
        <p:spPr/>
        <p:txBody>
          <a:bodyPr/>
          <a:lstStyle/>
          <a:p>
            <a:fld id="{A8F9F6D7-93B5-4F3C-BC0D-1D46C663B918}" type="datetime1">
              <a:rPr lang="en-US" smtClean="0"/>
              <a:t>11/5/2023</a:t>
            </a:fld>
            <a:endParaRPr lang="en-US" dirty="0"/>
          </a:p>
        </p:txBody>
      </p:sp>
      <p:sp>
        <p:nvSpPr>
          <p:cNvPr id="6" name="Footer Placeholder 5">
            <a:extLst>
              <a:ext uri="{FF2B5EF4-FFF2-40B4-BE49-F238E27FC236}">
                <a16:creationId xmlns:a16="http://schemas.microsoft.com/office/drawing/2014/main" id="{C7281C31-3A5C-80EE-6D49-72C1630E0CC0}"/>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159F0ED4-C6C5-2B0F-5D1B-15D99B36C27B}"/>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205441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8513"/>
            <a:ext cx="5632450" cy="3168650"/>
          </a:xfrm>
        </p:spPr>
      </p:sp>
      <p:sp>
        <p:nvSpPr>
          <p:cNvPr id="3" name="Notes Placeholder 2"/>
          <p:cNvSpPr>
            <a:spLocks noGrp="1"/>
          </p:cNvSpPr>
          <p:nvPr>
            <p:ph type="body" idx="1"/>
          </p:nvPr>
        </p:nvSpPr>
        <p:spPr>
          <a:xfrm>
            <a:off x="502022" y="4173913"/>
            <a:ext cx="5890205" cy="4415890"/>
          </a:xfrm>
        </p:spPr>
        <p:txBody>
          <a:bodyPr/>
          <a:lstStyle/>
          <a:p>
            <a:pPr algn="just"/>
            <a:r>
              <a:rPr lang="en-US" b="0" i="0" dirty="0">
                <a:effectLst/>
                <a:highlight>
                  <a:srgbClr val="FFFF00"/>
                </a:highlight>
                <a:latin typeface="Arial" panose="020B0604020202020204" pitchFamily="34" charset="0"/>
                <a:cs typeface="Arial" panose="020B0604020202020204" pitchFamily="34" charset="0"/>
              </a:rPr>
              <a:t>In addition to the fire apparatus and firefighters Twenty-five police wagons from all the downtown precincts and 150 men came into the fire zone. </a:t>
            </a:r>
            <a:r>
              <a:rPr lang="en-US" b="0" i="0" dirty="0">
                <a:effectLst/>
                <a:latin typeface="Arial" panose="020B0604020202020204" pitchFamily="34" charset="0"/>
                <a:cs typeface="Arial" panose="020B0604020202020204" pitchFamily="34" charset="0"/>
              </a:rPr>
              <a:t>They made one line on Washington Square East, forcing the people to the west side of the street, another line at Broadway, and cross-street lines at Waverly Place and on Fourth </a:t>
            </a:r>
            <a:r>
              <a:rPr lang="en-US" b="0" i="0">
                <a:effectLst/>
                <a:latin typeface="Arial" panose="020B0604020202020204" pitchFamily="34" charset="0"/>
                <a:cs typeface="Arial" panose="020B0604020202020204" pitchFamily="34" charset="0"/>
              </a:rPr>
              <a:t>Street.</a:t>
            </a:r>
          </a:p>
          <a:p>
            <a:pPr algn="just"/>
            <a:endParaRPr lang="en-US" b="0" i="0" dirty="0">
              <a:effectLst/>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Trapped employees faced a classic “</a:t>
            </a:r>
            <a:r>
              <a:rPr lang="en-US" sz="1000" dirty="0">
                <a:latin typeface="Arial" panose="020B0604020202020204" pitchFamily="34" charset="0"/>
                <a:ea typeface="Calibri" panose="020F0502020204030204" pitchFamily="34" charset="0"/>
                <a:cs typeface="Times New Roman" panose="02020603050405020304" pitchFamily="18" charset="0"/>
                <a:hlinkClick r:id="rId3" tooltip="Morton's fork">
                  <a:extLst>
                    <a:ext uri="{A12FA001-AC4F-418D-AE19-62706E023703}">
                      <ahyp:hlinkClr xmlns:ahyp="http://schemas.microsoft.com/office/drawing/2018/hyperlinkcolor" val="tx"/>
                    </a:ext>
                  </a:extLst>
                </a:hlinkClick>
              </a:rPr>
              <a:t>Morton's fork</a:t>
            </a:r>
            <a:r>
              <a:rPr lang="en-US" sz="1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Choice” stay and be burned or jump and be crushed on the pavement.</a:t>
            </a:r>
          </a:p>
          <a:p>
            <a:pPr algn="just"/>
            <a:endParaRPr lang="en-US" b="0" i="0" dirty="0">
              <a:effectLst/>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available fire nets were designed to safely catch one person but tore on the combined weight of multiple jumpers.</a:t>
            </a:r>
          </a:p>
          <a:p>
            <a:pPr algn="just"/>
            <a:endParaRPr lang="en-US" b="0" i="0" dirty="0">
              <a:effectLs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One girl jumped into a horse blanket held by firemen and policemen. The blanket ripped like cheesecloth, and her body was mangled almost beyond recognition.</a:t>
            </a:r>
          </a:p>
          <a:p>
            <a:pPr algn="just"/>
            <a:r>
              <a:rPr lang="en-US" b="0" i="0" dirty="0">
                <a:effectLst/>
                <a:latin typeface="Arial" panose="020B0604020202020204" pitchFamily="34" charset="0"/>
                <a:cs typeface="Arial" panose="020B0604020202020204" pitchFamily="34" charset="0"/>
              </a:rPr>
              <a:t>Another dropped into a tarpaulin held by three men. Her weight tore it from their grasp, and she struck the street, breaking almost every bone in her body.</a:t>
            </a:r>
          </a:p>
          <a:p>
            <a:pPr algn="just"/>
            <a:endParaRPr lang="en-US" dirty="0">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The fire department had to also fight a fire in the basement as some of the burning jumpers broke through the glass sidewalk panels setting rabbits’ fur stored there on fire</a:t>
            </a:r>
          </a:p>
          <a:p>
            <a:pPr algn="just"/>
            <a:endParaRPr lang="en-US" b="0" i="0" dirty="0">
              <a:effectLst/>
              <a:latin typeface="Arial" panose="020B0604020202020204" pitchFamily="34" charset="0"/>
              <a:cs typeface="Arial" panose="020B0604020202020204" pitchFamily="34" charset="0"/>
            </a:endParaRPr>
          </a:p>
          <a:p>
            <a:pPr algn="just"/>
            <a:r>
              <a:rPr lang="en-US" b="0" i="0" dirty="0">
                <a:solidFill>
                  <a:srgbClr val="000000"/>
                </a:solidFill>
                <a:effectLst/>
                <a:latin typeface="verdana" panose="020B0604030504040204" pitchFamily="34" charset="0"/>
              </a:rPr>
              <a:t>The Triangle Fire tragically illustrated that fire inspections and precautions were woefully inadequate at the time.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8</a:t>
            </a:fld>
            <a:endParaRPr lang="en-US" dirty="0"/>
          </a:p>
        </p:txBody>
      </p:sp>
      <p:sp>
        <p:nvSpPr>
          <p:cNvPr id="5" name="Date Placeholder 4">
            <a:extLst>
              <a:ext uri="{FF2B5EF4-FFF2-40B4-BE49-F238E27FC236}">
                <a16:creationId xmlns:a16="http://schemas.microsoft.com/office/drawing/2014/main" id="{EF8F5492-2787-717C-7927-7270ECAA7389}"/>
              </a:ext>
            </a:extLst>
          </p:cNvPr>
          <p:cNvSpPr>
            <a:spLocks noGrp="1"/>
          </p:cNvSpPr>
          <p:nvPr>
            <p:ph type="dt" idx="1"/>
          </p:nvPr>
        </p:nvSpPr>
        <p:spPr/>
        <p:txBody>
          <a:bodyPr/>
          <a:lstStyle/>
          <a:p>
            <a:fld id="{63A9E5AC-EB39-4040-A1AD-71E072511233}" type="datetime1">
              <a:rPr lang="en-US" smtClean="0"/>
              <a:t>11/5/2023</a:t>
            </a:fld>
            <a:endParaRPr lang="en-US" dirty="0"/>
          </a:p>
        </p:txBody>
      </p:sp>
      <p:sp>
        <p:nvSpPr>
          <p:cNvPr id="6" name="Footer Placeholder 5">
            <a:extLst>
              <a:ext uri="{FF2B5EF4-FFF2-40B4-BE49-F238E27FC236}">
                <a16:creationId xmlns:a16="http://schemas.microsoft.com/office/drawing/2014/main" id="{080DA196-721B-7623-F330-D291CCF480EA}"/>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D51AFA0C-35CE-1C67-57F9-9932663A39D7}"/>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155774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9913"/>
            <a:ext cx="5632450" cy="3168650"/>
          </a:xfrm>
        </p:spPr>
      </p:sp>
      <p:sp>
        <p:nvSpPr>
          <p:cNvPr id="3" name="Notes Placeholder 2"/>
          <p:cNvSpPr>
            <a:spLocks noGrp="1"/>
          </p:cNvSpPr>
          <p:nvPr>
            <p:ph type="body" idx="1"/>
          </p:nvPr>
        </p:nvSpPr>
        <p:spPr>
          <a:xfrm>
            <a:off x="710247" y="3845114"/>
            <a:ext cx="5804633" cy="4627137"/>
          </a:xfrm>
        </p:spPr>
        <p:txBody>
          <a:bodyPr/>
          <a:lstStyle/>
          <a:p>
            <a:pPr algn="just"/>
            <a:r>
              <a:rPr lang="en-US" b="0" i="0" dirty="0">
                <a:solidFill>
                  <a:srgbClr val="202122"/>
                </a:solidFill>
                <a:effectLst/>
                <a:latin typeface="Arial" panose="020B0604020202020204" pitchFamily="34" charset="0"/>
                <a:cs typeface="Arial" panose="020B0604020202020204" pitchFamily="34" charset="0"/>
              </a:rPr>
              <a:t>Within three minutes, the Greene Street stairway became unusable in both directions. Terrified employees crowded onto the single exterior fire escape – which city officials had allowed Asch to erect instead of the required third staircase</a:t>
            </a:r>
            <a:r>
              <a:rPr lang="en-US" baseline="30000" dirty="0">
                <a:solidFill>
                  <a:srgbClr val="0645AD"/>
                </a:solidFill>
                <a:latin typeface="Arial" panose="020B0604020202020204" pitchFamily="34" charset="0"/>
                <a:cs typeface="Arial" panose="020B0604020202020204" pitchFamily="34" charset="0"/>
              </a:rPr>
              <a:t>[</a:t>
            </a:r>
            <a:r>
              <a:rPr lang="en-US" b="0" i="0" dirty="0">
                <a:solidFill>
                  <a:srgbClr val="202122"/>
                </a:solidFill>
                <a:effectLst/>
                <a:latin typeface="Arial" panose="020B0604020202020204" pitchFamily="34" charset="0"/>
                <a:cs typeface="Arial" panose="020B0604020202020204" pitchFamily="34" charset="0"/>
              </a:rPr>
              <a:t> – a flimsy and poorly anchored iron structure that may have been broken before the fire. It soon twisted &amp; collapsed from the heat and overload, spilling about 20 victims nearly 100 feet to their deaths on the concrete pavement below and </a:t>
            </a:r>
            <a:r>
              <a:rPr lang="en-US" b="0" i="0" dirty="0">
                <a:solidFill>
                  <a:srgbClr val="202122"/>
                </a:solidFill>
                <a:effectLst/>
                <a:highlight>
                  <a:srgbClr val="FFFF00"/>
                </a:highlight>
                <a:latin typeface="Arial" panose="020B0604020202020204" pitchFamily="34" charset="0"/>
                <a:cs typeface="Arial" panose="020B0604020202020204" pitchFamily="34" charset="0"/>
              </a:rPr>
              <a:t>landed as mangled, bloody pulp. </a:t>
            </a:r>
            <a:r>
              <a:rPr lang="en-US" dirty="0">
                <a:solidFill>
                  <a:srgbClr val="202122"/>
                </a:solidFill>
                <a:latin typeface="Arial" panose="020B0604020202020204" pitchFamily="34" charset="0"/>
                <a:cs typeface="Arial" panose="020B0604020202020204" pitchFamily="34" charset="0"/>
              </a:rPr>
              <a:t>9 stories are approximately 97 feet tall. </a:t>
            </a:r>
            <a:r>
              <a:rPr lang="en-US" b="0" i="0" dirty="0">
                <a:solidFill>
                  <a:srgbClr val="202122"/>
                </a:solidFill>
                <a:effectLst/>
                <a:latin typeface="Arial" panose="020B0604020202020204" pitchFamily="34" charset="0"/>
                <a:cs typeface="Arial" panose="020B0604020202020204" pitchFamily="34" charset="0"/>
              </a:rPr>
              <a:t>H</a:t>
            </a:r>
            <a:r>
              <a:rPr lang="en-US" b="0" i="0" dirty="0">
                <a:solidFill>
                  <a:srgbClr val="333333"/>
                </a:solidFill>
                <a:effectLst/>
                <a:latin typeface="Arial" panose="020B0604020202020204" pitchFamily="34" charset="0"/>
                <a:cs typeface="Arial" panose="020B0604020202020204" pitchFamily="34" charset="0"/>
              </a:rPr>
              <a:t>istorical reports suggest no patients are able to survive a fall greater than 50 ft.  (</a:t>
            </a:r>
            <a:r>
              <a:rPr lang="en-US" b="0" i="0" dirty="0">
                <a:solidFill>
                  <a:srgbClr val="232629"/>
                </a:solidFill>
                <a:effectLst/>
                <a:latin typeface="Arial" panose="020B0604020202020204" pitchFamily="34" charset="0"/>
                <a:cs typeface="Arial" panose="020B0604020202020204" pitchFamily="34" charset="0"/>
              </a:rPr>
              <a:t>90 feet of free fall, you are traveling over 50 mph)</a:t>
            </a:r>
            <a:endParaRPr lang="en-US" b="0" i="0" dirty="0">
              <a:solidFill>
                <a:srgbClr val="202122"/>
              </a:solidFill>
              <a:effectLst/>
              <a:latin typeface="Arial" panose="020B0604020202020204" pitchFamily="34" charset="0"/>
              <a:cs typeface="Arial" panose="020B0604020202020204" pitchFamily="34" charset="0"/>
            </a:endParaRPr>
          </a:p>
          <a:p>
            <a:pPr algn="just"/>
            <a:r>
              <a:rPr lang="en-US" b="0" i="0" dirty="0">
                <a:solidFill>
                  <a:srgbClr val="202122"/>
                </a:solidFill>
                <a:effectLst/>
                <a:highlight>
                  <a:srgbClr val="FFFF00"/>
                </a:highlight>
                <a:latin typeface="Arial" panose="020B0604020202020204" pitchFamily="34" charset="0"/>
                <a:cs typeface="Arial" panose="020B0604020202020204" pitchFamily="34" charset="0"/>
              </a:rPr>
              <a:t>Occasionally a girl who had hesitated too long was licked by pursuing flames and, screaming with clothing and hair ablaze, plunged like a living torch to the street</a:t>
            </a:r>
            <a:endParaRPr lang="en-US" b="0" i="0" dirty="0">
              <a:effectLst/>
              <a:highlight>
                <a:srgbClr val="FFFF00"/>
              </a:highligh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Out of the 200 workers on the floor, 146 perished. </a:t>
            </a:r>
            <a:r>
              <a:rPr lang="en-US" b="0" i="0" dirty="0">
                <a:solidFill>
                  <a:srgbClr val="202122"/>
                </a:solidFill>
                <a:effectLst/>
                <a:latin typeface="Arial" panose="020B0604020202020204" pitchFamily="34" charset="0"/>
                <a:cs typeface="Arial" panose="020B0604020202020204" pitchFamily="34" charset="0"/>
              </a:rPr>
              <a:t>T</a:t>
            </a:r>
            <a:r>
              <a:rPr lang="en-US" b="0" i="0" dirty="0">
                <a:solidFill>
                  <a:srgbClr val="000000"/>
                </a:solidFill>
                <a:effectLst/>
                <a:latin typeface="Arial" panose="020B0604020202020204" pitchFamily="34" charset="0"/>
                <a:cs typeface="Arial" panose="020B0604020202020204" pitchFamily="34" charset="0"/>
              </a:rPr>
              <a:t>he fire resulted in the fourth highest loss of life from an industrial accident in United States History.</a:t>
            </a:r>
          </a:p>
          <a:p>
            <a:pPr algn="just"/>
            <a:r>
              <a:rPr lang="en-US" b="0" i="0" dirty="0">
                <a:solidFill>
                  <a:srgbClr val="373A3C"/>
                </a:solidFill>
                <a:effectLst/>
                <a:latin typeface="Arial" panose="020B0604020202020204" pitchFamily="34" charset="0"/>
                <a:cs typeface="Arial" panose="020B0604020202020204" pitchFamily="34" charset="0"/>
              </a:rPr>
              <a:t>Some women were so poor their families could not afford their burial, and the </a:t>
            </a:r>
            <a:r>
              <a:rPr lang="en-US" b="1" i="0" dirty="0">
                <a:solidFill>
                  <a:srgbClr val="373A3C"/>
                </a:solidFill>
                <a:effectLst/>
                <a:latin typeface="Arial" panose="020B0604020202020204" pitchFamily="34" charset="0"/>
                <a:cs typeface="Arial" panose="020B0604020202020204" pitchFamily="34" charset="0"/>
              </a:rPr>
              <a:t>Hebrew Free Burial Association </a:t>
            </a:r>
            <a:r>
              <a:rPr lang="en-US" b="0" i="0" dirty="0">
                <a:solidFill>
                  <a:srgbClr val="373A3C"/>
                </a:solidFill>
                <a:effectLst/>
                <a:latin typeface="Arial" panose="020B0604020202020204" pitchFamily="34" charset="0"/>
                <a:cs typeface="Arial" panose="020B0604020202020204" pitchFamily="34" charset="0"/>
              </a:rPr>
              <a:t>provided free interments in their Staten Island cemetery</a:t>
            </a:r>
            <a:endParaRPr lang="en-US" b="0" i="0" dirty="0">
              <a:solidFill>
                <a:srgbClr val="181818"/>
              </a:solidFill>
              <a:effectLst/>
              <a:latin typeface="Arial" panose="020B0604020202020204" pitchFamily="34" charset="0"/>
              <a:cs typeface="Arial" panose="020B0604020202020204" pitchFamily="34" charset="0"/>
            </a:endParaRPr>
          </a:p>
          <a:p>
            <a:pPr algn="just"/>
            <a:r>
              <a:rPr lang="en-US" b="0" i="0" dirty="0">
                <a:solidFill>
                  <a:srgbClr val="181818"/>
                </a:solidFill>
                <a:effectLst/>
                <a:latin typeface="Arial" panose="020B0604020202020204" pitchFamily="34" charset="0"/>
                <a:cs typeface="Arial" panose="020B0604020202020204" pitchFamily="34" charset="0"/>
              </a:rPr>
              <a:t>A grand jury failed to indict them on manslaughter charges. To settle lawsuits against them, they eventually paid $75 in compensation to each victim’s family—a fraction of the $400 per death that they were paid by their insurer.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7A86A58-D52A-4C89-BD06-DA6808179C8F}" type="slidenum">
              <a:rPr lang="en-US" smtClean="0"/>
              <a:t>9</a:t>
            </a:fld>
            <a:endParaRPr lang="en-US" dirty="0"/>
          </a:p>
        </p:txBody>
      </p:sp>
      <p:sp>
        <p:nvSpPr>
          <p:cNvPr id="5" name="Date Placeholder 4">
            <a:extLst>
              <a:ext uri="{FF2B5EF4-FFF2-40B4-BE49-F238E27FC236}">
                <a16:creationId xmlns:a16="http://schemas.microsoft.com/office/drawing/2014/main" id="{FEC21F55-B91B-1DA9-8A7D-49675D4ECE40}"/>
              </a:ext>
            </a:extLst>
          </p:cNvPr>
          <p:cNvSpPr>
            <a:spLocks noGrp="1"/>
          </p:cNvSpPr>
          <p:nvPr>
            <p:ph type="dt" idx="1"/>
          </p:nvPr>
        </p:nvSpPr>
        <p:spPr/>
        <p:txBody>
          <a:bodyPr/>
          <a:lstStyle/>
          <a:p>
            <a:fld id="{EA72584A-0518-4E05-AB41-ED690DB140CD}" type="datetime1">
              <a:rPr lang="en-US" smtClean="0"/>
              <a:t>11/5/2023</a:t>
            </a:fld>
            <a:endParaRPr lang="en-US" dirty="0"/>
          </a:p>
        </p:txBody>
      </p:sp>
      <p:sp>
        <p:nvSpPr>
          <p:cNvPr id="6" name="Footer Placeholder 5">
            <a:extLst>
              <a:ext uri="{FF2B5EF4-FFF2-40B4-BE49-F238E27FC236}">
                <a16:creationId xmlns:a16="http://schemas.microsoft.com/office/drawing/2014/main" id="{07925ABB-4A12-1CEB-8E77-731EF9ED8F75}"/>
              </a:ext>
            </a:extLst>
          </p:cNvPr>
          <p:cNvSpPr>
            <a:spLocks noGrp="1"/>
          </p:cNvSpPr>
          <p:nvPr>
            <p:ph type="ftr" sz="quarter" idx="4"/>
          </p:nvPr>
        </p:nvSpPr>
        <p:spPr/>
        <p:txBody>
          <a:bodyPr/>
          <a:lstStyle/>
          <a:p>
            <a:r>
              <a:rPr lang="en-US" dirty="0"/>
              <a:t>Notes prepared by: H.W. Spencer, CSP</a:t>
            </a:r>
          </a:p>
        </p:txBody>
      </p:sp>
      <p:sp>
        <p:nvSpPr>
          <p:cNvPr id="7" name="Header Placeholder 6">
            <a:extLst>
              <a:ext uri="{FF2B5EF4-FFF2-40B4-BE49-F238E27FC236}">
                <a16:creationId xmlns:a16="http://schemas.microsoft.com/office/drawing/2014/main" id="{F02F2D76-F2D5-D702-8C36-6620D39B1E6E}"/>
              </a:ext>
            </a:extLst>
          </p:cNvPr>
          <p:cNvSpPr>
            <a:spLocks noGrp="1"/>
          </p:cNvSpPr>
          <p:nvPr>
            <p:ph type="hdr" sz="quarter"/>
          </p:nvPr>
        </p:nvSpPr>
        <p:spPr/>
        <p:txBody>
          <a:bodyPr/>
          <a:lstStyle/>
          <a:p>
            <a:r>
              <a:rPr lang="en-US" dirty="0"/>
              <a:t>Remembering the Triangle Shirtwaist fire</a:t>
            </a:r>
          </a:p>
        </p:txBody>
      </p:sp>
    </p:spTree>
    <p:extLst>
      <p:ext uri="{BB962C8B-B14F-4D97-AF65-F5344CB8AC3E}">
        <p14:creationId xmlns:p14="http://schemas.microsoft.com/office/powerpoint/2010/main" val="235060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A011-B9F3-0C24-D1FE-51FC7DB178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F4F66D-7DF8-9A90-F413-CE70799F1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54AE20-FB22-D9A4-F2C1-AAC30F7A0227}"/>
              </a:ext>
            </a:extLst>
          </p:cNvPr>
          <p:cNvSpPr>
            <a:spLocks noGrp="1"/>
          </p:cNvSpPr>
          <p:nvPr>
            <p:ph type="dt" sz="half" idx="10"/>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C779B5EF-32B3-408A-9390-A8593AE0A35D}" type="datetime1">
              <a:rPr lang="en-US" smtClean="0"/>
              <a:t>11/5/2023</a:t>
            </a:fld>
            <a:endParaRPr lang="en-US" dirty="0"/>
          </a:p>
        </p:txBody>
      </p:sp>
      <p:sp>
        <p:nvSpPr>
          <p:cNvPr id="5" name="Footer Placeholder 4">
            <a:extLst>
              <a:ext uri="{FF2B5EF4-FFF2-40B4-BE49-F238E27FC236}">
                <a16:creationId xmlns:a16="http://schemas.microsoft.com/office/drawing/2014/main" id="{77962289-1F0D-0965-20BA-8126C883466C}"/>
              </a:ext>
            </a:extLst>
          </p:cNvPr>
          <p:cNvSpPr>
            <a:spLocks noGrp="1"/>
          </p:cNvSpPr>
          <p:nvPr>
            <p:ph type="ftr" sz="quarter" idx="11"/>
          </p:nvPr>
        </p:nvSpPr>
        <p:spPr/>
        <p:txBody>
          <a:bodyPr/>
          <a:lstStyle>
            <a:lvl1pPr>
              <a:defRPr sz="1400">
                <a:solidFill>
                  <a:schemeClr val="tx1"/>
                </a:solidFill>
                <a:latin typeface="Arial" panose="020B0604020202020204" pitchFamily="34" charset="0"/>
                <a:cs typeface="Arial" panose="020B0604020202020204" pitchFamily="34" charset="0"/>
              </a:defRPr>
            </a:lvl1pPr>
          </a:lstStyle>
          <a:p>
            <a:r>
              <a:rPr lang="en-US" dirty="0"/>
              <a:t>The Triangle Shirtwaist Factor Fire</a:t>
            </a:r>
          </a:p>
        </p:txBody>
      </p:sp>
      <p:sp>
        <p:nvSpPr>
          <p:cNvPr id="6" name="Slide Number Placeholder 5">
            <a:extLst>
              <a:ext uri="{FF2B5EF4-FFF2-40B4-BE49-F238E27FC236}">
                <a16:creationId xmlns:a16="http://schemas.microsoft.com/office/drawing/2014/main" id="{EED0D895-5DD3-D529-DDD3-E52A704F7A20}"/>
              </a:ext>
            </a:extLst>
          </p:cNvPr>
          <p:cNvSpPr>
            <a:spLocks noGrp="1"/>
          </p:cNvSpPr>
          <p:nvPr>
            <p:ph type="sldNum" sz="quarter" idx="12"/>
          </p:nvPr>
        </p:nvSpPr>
        <p:spPr/>
        <p:txBody>
          <a:bodyPr/>
          <a:lstStyle>
            <a:lvl1pPr>
              <a:defRPr sz="1400" b="1"/>
            </a:lvl1pPr>
          </a:lstStyle>
          <a:p>
            <a:fld id="{BD10C032-AC90-4AD6-9D9E-EA93685B7341}" type="slidenum">
              <a:rPr lang="en-US" smtClean="0"/>
              <a:pPr/>
              <a:t>‹#›</a:t>
            </a:fld>
            <a:endParaRPr lang="en-US" dirty="0"/>
          </a:p>
        </p:txBody>
      </p:sp>
    </p:spTree>
    <p:extLst>
      <p:ext uri="{BB962C8B-B14F-4D97-AF65-F5344CB8AC3E}">
        <p14:creationId xmlns:p14="http://schemas.microsoft.com/office/powerpoint/2010/main" val="361653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6F17-042D-6D5A-819D-51FF522991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638F42-E909-7816-0ACF-390BB74D5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77257-F68D-C579-8FFA-B70F5BE384B7}"/>
              </a:ext>
            </a:extLst>
          </p:cNvPr>
          <p:cNvSpPr>
            <a:spLocks noGrp="1"/>
          </p:cNvSpPr>
          <p:nvPr>
            <p:ph type="dt" sz="half" idx="10"/>
          </p:nvPr>
        </p:nvSpPr>
        <p:spPr/>
        <p:txBody>
          <a:bodyPr/>
          <a:lstStyle/>
          <a:p>
            <a:fld id="{0BEAE7D8-0129-4CF5-8D94-26BB206CD599}" type="datetime1">
              <a:rPr lang="en-US" smtClean="0"/>
              <a:t>11/5/2023</a:t>
            </a:fld>
            <a:endParaRPr lang="en-US" dirty="0"/>
          </a:p>
        </p:txBody>
      </p:sp>
      <p:sp>
        <p:nvSpPr>
          <p:cNvPr id="5" name="Footer Placeholder 4">
            <a:extLst>
              <a:ext uri="{FF2B5EF4-FFF2-40B4-BE49-F238E27FC236}">
                <a16:creationId xmlns:a16="http://schemas.microsoft.com/office/drawing/2014/main" id="{8D0C058B-7013-E05C-94A8-684B54A04670}"/>
              </a:ext>
            </a:extLst>
          </p:cNvPr>
          <p:cNvSpPr>
            <a:spLocks noGrp="1"/>
          </p:cNvSpPr>
          <p:nvPr>
            <p:ph type="ftr" sz="quarter" idx="11"/>
          </p:nvPr>
        </p:nvSpPr>
        <p:spPr/>
        <p:txBody>
          <a:bodyPr/>
          <a:lstStyle/>
          <a:p>
            <a:r>
              <a:rPr lang="en-US" dirty="0"/>
              <a:t>The Triangle Shirtwaist Factor Fire</a:t>
            </a:r>
          </a:p>
        </p:txBody>
      </p:sp>
      <p:sp>
        <p:nvSpPr>
          <p:cNvPr id="6" name="Slide Number Placeholder 5">
            <a:extLst>
              <a:ext uri="{FF2B5EF4-FFF2-40B4-BE49-F238E27FC236}">
                <a16:creationId xmlns:a16="http://schemas.microsoft.com/office/drawing/2014/main" id="{4E876CE9-E7E4-A264-5686-4196B4EF0EE3}"/>
              </a:ext>
            </a:extLst>
          </p:cNvPr>
          <p:cNvSpPr>
            <a:spLocks noGrp="1"/>
          </p:cNvSpPr>
          <p:nvPr>
            <p:ph type="sldNum" sz="quarter" idx="12"/>
          </p:nvPr>
        </p:nvSpPr>
        <p:spPr/>
        <p:txBody>
          <a:bodyPr/>
          <a:lstStyle/>
          <a:p>
            <a:fld id="{BD10C032-AC90-4AD6-9D9E-EA93685B7341}" type="slidenum">
              <a:rPr lang="en-US" smtClean="0"/>
              <a:t>‹#›</a:t>
            </a:fld>
            <a:endParaRPr lang="en-US" dirty="0"/>
          </a:p>
        </p:txBody>
      </p:sp>
    </p:spTree>
    <p:extLst>
      <p:ext uri="{BB962C8B-B14F-4D97-AF65-F5344CB8AC3E}">
        <p14:creationId xmlns:p14="http://schemas.microsoft.com/office/powerpoint/2010/main" val="48061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E9A62-237C-FA4C-3CB2-6A430A83BD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8D10E-DB4A-95B3-7F96-13EB99AC2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A9616-D0FF-A706-FEF2-2DC9DA4EF365}"/>
              </a:ext>
            </a:extLst>
          </p:cNvPr>
          <p:cNvSpPr>
            <a:spLocks noGrp="1"/>
          </p:cNvSpPr>
          <p:nvPr>
            <p:ph type="dt" sz="half" idx="10"/>
          </p:nvPr>
        </p:nvSpPr>
        <p:spPr/>
        <p:txBody>
          <a:bodyPr/>
          <a:lstStyle/>
          <a:p>
            <a:fld id="{6C5E9ABC-F601-47B1-83C0-279C79D66DBE}" type="datetime1">
              <a:rPr lang="en-US" smtClean="0"/>
              <a:t>11/5/2023</a:t>
            </a:fld>
            <a:endParaRPr lang="en-US" dirty="0"/>
          </a:p>
        </p:txBody>
      </p:sp>
      <p:sp>
        <p:nvSpPr>
          <p:cNvPr id="5" name="Footer Placeholder 4">
            <a:extLst>
              <a:ext uri="{FF2B5EF4-FFF2-40B4-BE49-F238E27FC236}">
                <a16:creationId xmlns:a16="http://schemas.microsoft.com/office/drawing/2014/main" id="{5EB6930B-9AC9-7846-5A5F-32C4003ACF54}"/>
              </a:ext>
            </a:extLst>
          </p:cNvPr>
          <p:cNvSpPr>
            <a:spLocks noGrp="1"/>
          </p:cNvSpPr>
          <p:nvPr>
            <p:ph type="ftr" sz="quarter" idx="11"/>
          </p:nvPr>
        </p:nvSpPr>
        <p:spPr/>
        <p:txBody>
          <a:bodyPr/>
          <a:lstStyle/>
          <a:p>
            <a:r>
              <a:rPr lang="en-US" dirty="0"/>
              <a:t>The Triangle Shirtwaist Factor Fire</a:t>
            </a:r>
          </a:p>
        </p:txBody>
      </p:sp>
      <p:sp>
        <p:nvSpPr>
          <p:cNvPr id="6" name="Slide Number Placeholder 5">
            <a:extLst>
              <a:ext uri="{FF2B5EF4-FFF2-40B4-BE49-F238E27FC236}">
                <a16:creationId xmlns:a16="http://schemas.microsoft.com/office/drawing/2014/main" id="{59FE8704-D63A-D7D3-7051-EBFEAA5E8322}"/>
              </a:ext>
            </a:extLst>
          </p:cNvPr>
          <p:cNvSpPr>
            <a:spLocks noGrp="1"/>
          </p:cNvSpPr>
          <p:nvPr>
            <p:ph type="sldNum" sz="quarter" idx="12"/>
          </p:nvPr>
        </p:nvSpPr>
        <p:spPr/>
        <p:txBody>
          <a:bodyPr/>
          <a:lstStyle/>
          <a:p>
            <a:fld id="{BD10C032-AC90-4AD6-9D9E-EA93685B7341}" type="slidenum">
              <a:rPr lang="en-US" smtClean="0"/>
              <a:t>‹#›</a:t>
            </a:fld>
            <a:endParaRPr lang="en-US" dirty="0"/>
          </a:p>
        </p:txBody>
      </p:sp>
    </p:spTree>
    <p:extLst>
      <p:ext uri="{BB962C8B-B14F-4D97-AF65-F5344CB8AC3E}">
        <p14:creationId xmlns:p14="http://schemas.microsoft.com/office/powerpoint/2010/main" val="131620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2B21-6BAB-A0DD-002D-4370D4813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D643A-E824-4A73-ACD6-2E7C61AC3FF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931FE9-4306-99DF-5B8A-A3D9AAE17D99}"/>
              </a:ext>
            </a:extLst>
          </p:cNvPr>
          <p:cNvSpPr>
            <a:spLocks noGrp="1"/>
          </p:cNvSpPr>
          <p:nvPr>
            <p:ph type="dt" sz="half" idx="10"/>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9E9FB70C-0AF6-492E-AE4C-0DA7B94B92D9}" type="datetime1">
              <a:rPr lang="en-US" smtClean="0"/>
              <a:pPr/>
              <a:t>11/5/2023</a:t>
            </a:fld>
            <a:endParaRPr lang="en-US" dirty="0"/>
          </a:p>
        </p:txBody>
      </p:sp>
      <p:sp>
        <p:nvSpPr>
          <p:cNvPr id="5" name="Footer Placeholder 4">
            <a:extLst>
              <a:ext uri="{FF2B5EF4-FFF2-40B4-BE49-F238E27FC236}">
                <a16:creationId xmlns:a16="http://schemas.microsoft.com/office/drawing/2014/main" id="{D42D56BC-2504-44E5-B212-AA8B6FF00682}"/>
              </a:ext>
            </a:extLst>
          </p:cNvPr>
          <p:cNvSpPr>
            <a:spLocks noGrp="1"/>
          </p:cNvSpPr>
          <p:nvPr>
            <p:ph type="ftr" sz="quarter" idx="11"/>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The Triangle Shirtwaist Factor Fire</a:t>
            </a:r>
          </a:p>
        </p:txBody>
      </p:sp>
      <p:sp>
        <p:nvSpPr>
          <p:cNvPr id="6" name="Slide Number Placeholder 5">
            <a:extLst>
              <a:ext uri="{FF2B5EF4-FFF2-40B4-BE49-F238E27FC236}">
                <a16:creationId xmlns:a16="http://schemas.microsoft.com/office/drawing/2014/main" id="{F7802708-EAEB-3191-AB02-5C573AA04C15}"/>
              </a:ext>
            </a:extLst>
          </p:cNvPr>
          <p:cNvSpPr>
            <a:spLocks noGrp="1"/>
          </p:cNvSpPr>
          <p:nvPr>
            <p:ph type="sldNum" sz="quarter" idx="12"/>
          </p:nvPr>
        </p:nvSpPr>
        <p:spPr/>
        <p:txBody>
          <a:bodyPr/>
          <a:lstStyle>
            <a:lvl1pPr>
              <a:defRPr b="1">
                <a:solidFill>
                  <a:schemeClr val="tx1"/>
                </a:solidFill>
                <a:latin typeface="Arial" panose="020B0604020202020204" pitchFamily="34" charset="0"/>
                <a:cs typeface="Arial" panose="020B0604020202020204" pitchFamily="34" charset="0"/>
              </a:defRPr>
            </a:lvl1pPr>
          </a:lstStyle>
          <a:p>
            <a:fld id="{BD10C032-AC90-4AD6-9D9E-EA93685B7341}" type="slidenum">
              <a:rPr lang="en-US" smtClean="0"/>
              <a:pPr/>
              <a:t>‹#›</a:t>
            </a:fld>
            <a:endParaRPr lang="en-US" dirty="0"/>
          </a:p>
        </p:txBody>
      </p:sp>
    </p:spTree>
    <p:extLst>
      <p:ext uri="{BB962C8B-B14F-4D97-AF65-F5344CB8AC3E}">
        <p14:creationId xmlns:p14="http://schemas.microsoft.com/office/powerpoint/2010/main" val="214365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6E10-949A-8DAB-4633-2863DF18F1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86AEA-00AC-FE5F-C5FB-090CA1960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D5BF47-D0FB-925E-0FDD-FAD4B3156D5E}"/>
              </a:ext>
            </a:extLst>
          </p:cNvPr>
          <p:cNvSpPr>
            <a:spLocks noGrp="1"/>
          </p:cNvSpPr>
          <p:nvPr>
            <p:ph type="dt" sz="half" idx="10"/>
          </p:nvPr>
        </p:nvSpPr>
        <p:spPr/>
        <p:txBody>
          <a:bodyPr/>
          <a:lstStyle/>
          <a:p>
            <a:fld id="{35D405B6-BFC0-43A8-AEEC-522C4021D003}" type="datetime1">
              <a:rPr lang="en-US" smtClean="0"/>
              <a:t>11/5/2023</a:t>
            </a:fld>
            <a:endParaRPr lang="en-US" dirty="0"/>
          </a:p>
        </p:txBody>
      </p:sp>
      <p:sp>
        <p:nvSpPr>
          <p:cNvPr id="5" name="Footer Placeholder 4">
            <a:extLst>
              <a:ext uri="{FF2B5EF4-FFF2-40B4-BE49-F238E27FC236}">
                <a16:creationId xmlns:a16="http://schemas.microsoft.com/office/drawing/2014/main" id="{77B7DEEA-820C-3009-EBBB-F71AA7593EC7}"/>
              </a:ext>
            </a:extLst>
          </p:cNvPr>
          <p:cNvSpPr>
            <a:spLocks noGrp="1"/>
          </p:cNvSpPr>
          <p:nvPr>
            <p:ph type="ftr" sz="quarter" idx="11"/>
          </p:nvPr>
        </p:nvSpPr>
        <p:spPr/>
        <p:txBody>
          <a:bodyPr/>
          <a:lstStyle/>
          <a:p>
            <a:r>
              <a:rPr lang="en-US" dirty="0"/>
              <a:t>The Triangle Shirtwaist Factor Fire</a:t>
            </a:r>
          </a:p>
        </p:txBody>
      </p:sp>
      <p:sp>
        <p:nvSpPr>
          <p:cNvPr id="6" name="Slide Number Placeholder 5">
            <a:extLst>
              <a:ext uri="{FF2B5EF4-FFF2-40B4-BE49-F238E27FC236}">
                <a16:creationId xmlns:a16="http://schemas.microsoft.com/office/drawing/2014/main" id="{AE62A565-86F8-E949-AE6B-94FBDAFC0FF3}"/>
              </a:ext>
            </a:extLst>
          </p:cNvPr>
          <p:cNvSpPr>
            <a:spLocks noGrp="1"/>
          </p:cNvSpPr>
          <p:nvPr>
            <p:ph type="sldNum" sz="quarter" idx="12"/>
          </p:nvPr>
        </p:nvSpPr>
        <p:spPr/>
        <p:txBody>
          <a:bodyPr/>
          <a:lstStyle/>
          <a:p>
            <a:fld id="{BD10C032-AC90-4AD6-9D9E-EA93685B7341}" type="slidenum">
              <a:rPr lang="en-US" smtClean="0"/>
              <a:t>‹#›</a:t>
            </a:fld>
            <a:endParaRPr lang="en-US" dirty="0"/>
          </a:p>
        </p:txBody>
      </p:sp>
    </p:spTree>
    <p:extLst>
      <p:ext uri="{BB962C8B-B14F-4D97-AF65-F5344CB8AC3E}">
        <p14:creationId xmlns:p14="http://schemas.microsoft.com/office/powerpoint/2010/main" val="289693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57D5-450A-7081-A17D-A5B8D073E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4BEE7-1789-0090-6F65-73B6A1CFE1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3DD8BA-ECB1-2577-2D29-F4D60AE67B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9AE78-1932-29E0-4DF3-CEEE75A4EAA7}"/>
              </a:ext>
            </a:extLst>
          </p:cNvPr>
          <p:cNvSpPr>
            <a:spLocks noGrp="1"/>
          </p:cNvSpPr>
          <p:nvPr>
            <p:ph type="dt" sz="half" idx="10"/>
          </p:nvPr>
        </p:nvSpPr>
        <p:spPr/>
        <p:txBody>
          <a:bodyPr/>
          <a:lstStyle/>
          <a:p>
            <a:fld id="{AED43EA6-7894-41F2-9C7A-EF8B64E25957}" type="datetime1">
              <a:rPr lang="en-US" smtClean="0"/>
              <a:t>11/5/2023</a:t>
            </a:fld>
            <a:endParaRPr lang="en-US" dirty="0"/>
          </a:p>
        </p:txBody>
      </p:sp>
      <p:sp>
        <p:nvSpPr>
          <p:cNvPr id="6" name="Footer Placeholder 5">
            <a:extLst>
              <a:ext uri="{FF2B5EF4-FFF2-40B4-BE49-F238E27FC236}">
                <a16:creationId xmlns:a16="http://schemas.microsoft.com/office/drawing/2014/main" id="{6D0B282F-3BFC-9F1E-B7A3-3D147FE996FE}"/>
              </a:ext>
            </a:extLst>
          </p:cNvPr>
          <p:cNvSpPr>
            <a:spLocks noGrp="1"/>
          </p:cNvSpPr>
          <p:nvPr>
            <p:ph type="ftr" sz="quarter" idx="11"/>
          </p:nvPr>
        </p:nvSpPr>
        <p:spPr/>
        <p:txBody>
          <a:bodyPr/>
          <a:lstStyle/>
          <a:p>
            <a:r>
              <a:rPr lang="en-US" dirty="0"/>
              <a:t>The Triangle Shirtwaist Factor Fire</a:t>
            </a:r>
          </a:p>
        </p:txBody>
      </p:sp>
      <p:sp>
        <p:nvSpPr>
          <p:cNvPr id="7" name="Slide Number Placeholder 6">
            <a:extLst>
              <a:ext uri="{FF2B5EF4-FFF2-40B4-BE49-F238E27FC236}">
                <a16:creationId xmlns:a16="http://schemas.microsoft.com/office/drawing/2014/main" id="{2C81A0B3-BF68-772A-14B3-CF9F287C4C9F}"/>
              </a:ext>
            </a:extLst>
          </p:cNvPr>
          <p:cNvSpPr>
            <a:spLocks noGrp="1"/>
          </p:cNvSpPr>
          <p:nvPr>
            <p:ph type="sldNum" sz="quarter" idx="12"/>
          </p:nvPr>
        </p:nvSpPr>
        <p:spPr/>
        <p:txBody>
          <a:bodyPr/>
          <a:lstStyle/>
          <a:p>
            <a:fld id="{BD10C032-AC90-4AD6-9D9E-EA93685B7341}" type="slidenum">
              <a:rPr lang="en-US" smtClean="0"/>
              <a:t>‹#›</a:t>
            </a:fld>
            <a:endParaRPr lang="en-US" dirty="0"/>
          </a:p>
        </p:txBody>
      </p:sp>
    </p:spTree>
    <p:extLst>
      <p:ext uri="{BB962C8B-B14F-4D97-AF65-F5344CB8AC3E}">
        <p14:creationId xmlns:p14="http://schemas.microsoft.com/office/powerpoint/2010/main" val="119821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8333-C57A-DFE7-2A23-59AF344B17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99A8E-867F-308F-45D7-FD8800D27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7905A-CBD7-540A-3789-5F64BB3AB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2AAC2-8B4E-CE4C-C8BC-DE8448A8F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AA275C-02C0-EE1F-2447-9CA6F69D81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A56A8-FBF4-E6E4-93D7-33C780A21CE3}"/>
              </a:ext>
            </a:extLst>
          </p:cNvPr>
          <p:cNvSpPr>
            <a:spLocks noGrp="1"/>
          </p:cNvSpPr>
          <p:nvPr>
            <p:ph type="dt" sz="half" idx="10"/>
          </p:nvPr>
        </p:nvSpPr>
        <p:spPr/>
        <p:txBody>
          <a:bodyPr/>
          <a:lstStyle/>
          <a:p>
            <a:fld id="{5BDEA68D-1647-4EE3-9678-ED1BF7100FCB}" type="datetime1">
              <a:rPr lang="en-US" smtClean="0"/>
              <a:t>11/5/2023</a:t>
            </a:fld>
            <a:endParaRPr lang="en-US" dirty="0"/>
          </a:p>
        </p:txBody>
      </p:sp>
      <p:sp>
        <p:nvSpPr>
          <p:cNvPr id="8" name="Footer Placeholder 7">
            <a:extLst>
              <a:ext uri="{FF2B5EF4-FFF2-40B4-BE49-F238E27FC236}">
                <a16:creationId xmlns:a16="http://schemas.microsoft.com/office/drawing/2014/main" id="{F04A21FF-2F47-CED0-8E5B-68873D63C5FC}"/>
              </a:ext>
            </a:extLst>
          </p:cNvPr>
          <p:cNvSpPr>
            <a:spLocks noGrp="1"/>
          </p:cNvSpPr>
          <p:nvPr>
            <p:ph type="ftr" sz="quarter" idx="11"/>
          </p:nvPr>
        </p:nvSpPr>
        <p:spPr/>
        <p:txBody>
          <a:bodyPr/>
          <a:lstStyle/>
          <a:p>
            <a:r>
              <a:rPr lang="en-US" dirty="0"/>
              <a:t>The Triangle Shirtwaist Factor Fire</a:t>
            </a:r>
          </a:p>
        </p:txBody>
      </p:sp>
      <p:sp>
        <p:nvSpPr>
          <p:cNvPr id="9" name="Slide Number Placeholder 8">
            <a:extLst>
              <a:ext uri="{FF2B5EF4-FFF2-40B4-BE49-F238E27FC236}">
                <a16:creationId xmlns:a16="http://schemas.microsoft.com/office/drawing/2014/main" id="{077DBC7B-A995-2059-414B-F90D318740C5}"/>
              </a:ext>
            </a:extLst>
          </p:cNvPr>
          <p:cNvSpPr>
            <a:spLocks noGrp="1"/>
          </p:cNvSpPr>
          <p:nvPr>
            <p:ph type="sldNum" sz="quarter" idx="12"/>
          </p:nvPr>
        </p:nvSpPr>
        <p:spPr/>
        <p:txBody>
          <a:bodyPr/>
          <a:lstStyle/>
          <a:p>
            <a:fld id="{BD10C032-AC90-4AD6-9D9E-EA93685B7341}" type="slidenum">
              <a:rPr lang="en-US" smtClean="0"/>
              <a:t>‹#›</a:t>
            </a:fld>
            <a:endParaRPr lang="en-US" dirty="0"/>
          </a:p>
        </p:txBody>
      </p:sp>
    </p:spTree>
    <p:extLst>
      <p:ext uri="{BB962C8B-B14F-4D97-AF65-F5344CB8AC3E}">
        <p14:creationId xmlns:p14="http://schemas.microsoft.com/office/powerpoint/2010/main" val="400993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CDAC-54D9-C466-9255-F260F05CA6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1E5702-310F-E8A2-ADBB-96272B7BD2B2}"/>
              </a:ext>
            </a:extLst>
          </p:cNvPr>
          <p:cNvSpPr>
            <a:spLocks noGrp="1"/>
          </p:cNvSpPr>
          <p:nvPr>
            <p:ph type="dt" sz="half" idx="10"/>
          </p:nvPr>
        </p:nvSpPr>
        <p:spPr/>
        <p:txBody>
          <a:bodyPr/>
          <a:lstStyle/>
          <a:p>
            <a:fld id="{655E5AE9-898F-4C5B-A15A-EF1549EDBCDD}" type="datetime1">
              <a:rPr lang="en-US" smtClean="0"/>
              <a:t>11/5/2023</a:t>
            </a:fld>
            <a:endParaRPr lang="en-US" dirty="0"/>
          </a:p>
        </p:txBody>
      </p:sp>
      <p:sp>
        <p:nvSpPr>
          <p:cNvPr id="4" name="Footer Placeholder 3">
            <a:extLst>
              <a:ext uri="{FF2B5EF4-FFF2-40B4-BE49-F238E27FC236}">
                <a16:creationId xmlns:a16="http://schemas.microsoft.com/office/drawing/2014/main" id="{09A302D2-E98C-5908-1124-8CD0CC73C6DA}"/>
              </a:ext>
            </a:extLst>
          </p:cNvPr>
          <p:cNvSpPr>
            <a:spLocks noGrp="1"/>
          </p:cNvSpPr>
          <p:nvPr>
            <p:ph type="ftr" sz="quarter" idx="11"/>
          </p:nvPr>
        </p:nvSpPr>
        <p:spPr/>
        <p:txBody>
          <a:bodyPr/>
          <a:lstStyle/>
          <a:p>
            <a:r>
              <a:rPr lang="en-US" dirty="0"/>
              <a:t>The Triangle Shirtwaist Factor Fire</a:t>
            </a:r>
          </a:p>
        </p:txBody>
      </p:sp>
      <p:sp>
        <p:nvSpPr>
          <p:cNvPr id="5" name="Slide Number Placeholder 4">
            <a:extLst>
              <a:ext uri="{FF2B5EF4-FFF2-40B4-BE49-F238E27FC236}">
                <a16:creationId xmlns:a16="http://schemas.microsoft.com/office/drawing/2014/main" id="{0F05C548-F830-A966-0102-D1CA3463373F}"/>
              </a:ext>
            </a:extLst>
          </p:cNvPr>
          <p:cNvSpPr>
            <a:spLocks noGrp="1"/>
          </p:cNvSpPr>
          <p:nvPr>
            <p:ph type="sldNum" sz="quarter" idx="12"/>
          </p:nvPr>
        </p:nvSpPr>
        <p:spPr/>
        <p:txBody>
          <a:bodyPr/>
          <a:lstStyle/>
          <a:p>
            <a:fld id="{BD10C032-AC90-4AD6-9D9E-EA93685B7341}" type="slidenum">
              <a:rPr lang="en-US" smtClean="0"/>
              <a:t>‹#›</a:t>
            </a:fld>
            <a:endParaRPr lang="en-US" dirty="0"/>
          </a:p>
        </p:txBody>
      </p:sp>
    </p:spTree>
    <p:extLst>
      <p:ext uri="{BB962C8B-B14F-4D97-AF65-F5344CB8AC3E}">
        <p14:creationId xmlns:p14="http://schemas.microsoft.com/office/powerpoint/2010/main" val="159113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40A476-B140-2A00-1461-8272C35D7F91}"/>
              </a:ext>
            </a:extLst>
          </p:cNvPr>
          <p:cNvSpPr>
            <a:spLocks noGrp="1"/>
          </p:cNvSpPr>
          <p:nvPr>
            <p:ph type="dt" sz="half" idx="10"/>
          </p:nvPr>
        </p:nvSpPr>
        <p:spPr/>
        <p:txBody>
          <a:bodyPr/>
          <a:lstStyle/>
          <a:p>
            <a:fld id="{0208DFC2-F4D8-4428-85DE-95DE1635E114}" type="datetime1">
              <a:rPr lang="en-US" smtClean="0"/>
              <a:t>11/5/2023</a:t>
            </a:fld>
            <a:endParaRPr lang="en-US" dirty="0"/>
          </a:p>
        </p:txBody>
      </p:sp>
      <p:sp>
        <p:nvSpPr>
          <p:cNvPr id="3" name="Footer Placeholder 2">
            <a:extLst>
              <a:ext uri="{FF2B5EF4-FFF2-40B4-BE49-F238E27FC236}">
                <a16:creationId xmlns:a16="http://schemas.microsoft.com/office/drawing/2014/main" id="{289F1B7D-81BE-C89C-BA0C-78096C081A59}"/>
              </a:ext>
            </a:extLst>
          </p:cNvPr>
          <p:cNvSpPr>
            <a:spLocks noGrp="1"/>
          </p:cNvSpPr>
          <p:nvPr>
            <p:ph type="ftr" sz="quarter" idx="11"/>
          </p:nvPr>
        </p:nvSpPr>
        <p:spPr/>
        <p:txBody>
          <a:bodyPr/>
          <a:lstStyle/>
          <a:p>
            <a:r>
              <a:rPr lang="en-US" dirty="0"/>
              <a:t>The Triangle Shirtwaist Factor Fire</a:t>
            </a:r>
          </a:p>
        </p:txBody>
      </p:sp>
      <p:sp>
        <p:nvSpPr>
          <p:cNvPr id="4" name="Slide Number Placeholder 3">
            <a:extLst>
              <a:ext uri="{FF2B5EF4-FFF2-40B4-BE49-F238E27FC236}">
                <a16:creationId xmlns:a16="http://schemas.microsoft.com/office/drawing/2014/main" id="{64FB81AC-A633-BFF0-9BFA-44E0659B50F2}"/>
              </a:ext>
            </a:extLst>
          </p:cNvPr>
          <p:cNvSpPr>
            <a:spLocks noGrp="1"/>
          </p:cNvSpPr>
          <p:nvPr>
            <p:ph type="sldNum" sz="quarter" idx="12"/>
          </p:nvPr>
        </p:nvSpPr>
        <p:spPr/>
        <p:txBody>
          <a:bodyPr/>
          <a:lstStyle/>
          <a:p>
            <a:fld id="{BD10C032-AC90-4AD6-9D9E-EA93685B7341}" type="slidenum">
              <a:rPr lang="en-US" smtClean="0"/>
              <a:t>‹#›</a:t>
            </a:fld>
            <a:endParaRPr lang="en-US" dirty="0"/>
          </a:p>
        </p:txBody>
      </p:sp>
    </p:spTree>
    <p:extLst>
      <p:ext uri="{BB962C8B-B14F-4D97-AF65-F5344CB8AC3E}">
        <p14:creationId xmlns:p14="http://schemas.microsoft.com/office/powerpoint/2010/main" val="15759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860C-96EF-CFE6-CB2F-21DFC1129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8D7AC1-BD3D-B213-F48A-813834A33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B90389-6269-D871-6803-A2C47C24D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EA14B-1F60-177E-63D3-22D0D631B7FE}"/>
              </a:ext>
            </a:extLst>
          </p:cNvPr>
          <p:cNvSpPr>
            <a:spLocks noGrp="1"/>
          </p:cNvSpPr>
          <p:nvPr>
            <p:ph type="dt" sz="half" idx="10"/>
          </p:nvPr>
        </p:nvSpPr>
        <p:spPr/>
        <p:txBody>
          <a:bodyPr/>
          <a:lstStyle/>
          <a:p>
            <a:fld id="{BD9622A1-B60E-4804-982C-E181D97A0AB9}" type="datetime1">
              <a:rPr lang="en-US" smtClean="0"/>
              <a:t>11/5/2023</a:t>
            </a:fld>
            <a:endParaRPr lang="en-US" dirty="0"/>
          </a:p>
        </p:txBody>
      </p:sp>
      <p:sp>
        <p:nvSpPr>
          <p:cNvPr id="6" name="Footer Placeholder 5">
            <a:extLst>
              <a:ext uri="{FF2B5EF4-FFF2-40B4-BE49-F238E27FC236}">
                <a16:creationId xmlns:a16="http://schemas.microsoft.com/office/drawing/2014/main" id="{797529EB-6AAB-5E94-5412-0587BA09B2ED}"/>
              </a:ext>
            </a:extLst>
          </p:cNvPr>
          <p:cNvSpPr>
            <a:spLocks noGrp="1"/>
          </p:cNvSpPr>
          <p:nvPr>
            <p:ph type="ftr" sz="quarter" idx="11"/>
          </p:nvPr>
        </p:nvSpPr>
        <p:spPr/>
        <p:txBody>
          <a:bodyPr/>
          <a:lstStyle/>
          <a:p>
            <a:r>
              <a:rPr lang="en-US" dirty="0"/>
              <a:t>The Triangle Shirtwaist Factor Fire</a:t>
            </a:r>
          </a:p>
        </p:txBody>
      </p:sp>
      <p:sp>
        <p:nvSpPr>
          <p:cNvPr id="7" name="Slide Number Placeholder 6">
            <a:extLst>
              <a:ext uri="{FF2B5EF4-FFF2-40B4-BE49-F238E27FC236}">
                <a16:creationId xmlns:a16="http://schemas.microsoft.com/office/drawing/2014/main" id="{DCF4034C-4852-96C2-F317-F3E9D5E7E44B}"/>
              </a:ext>
            </a:extLst>
          </p:cNvPr>
          <p:cNvSpPr>
            <a:spLocks noGrp="1"/>
          </p:cNvSpPr>
          <p:nvPr>
            <p:ph type="sldNum" sz="quarter" idx="12"/>
          </p:nvPr>
        </p:nvSpPr>
        <p:spPr/>
        <p:txBody>
          <a:bodyPr/>
          <a:lstStyle/>
          <a:p>
            <a:fld id="{BD10C032-AC90-4AD6-9D9E-EA93685B7341}" type="slidenum">
              <a:rPr lang="en-US" smtClean="0"/>
              <a:t>‹#›</a:t>
            </a:fld>
            <a:endParaRPr lang="en-US" dirty="0"/>
          </a:p>
        </p:txBody>
      </p:sp>
    </p:spTree>
    <p:extLst>
      <p:ext uri="{BB962C8B-B14F-4D97-AF65-F5344CB8AC3E}">
        <p14:creationId xmlns:p14="http://schemas.microsoft.com/office/powerpoint/2010/main" val="266211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CBF0-464F-3A6C-A942-1F98040A9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DC14F-C144-180C-189F-4456545AB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377B92-AA6A-DD15-DB25-CEC7D5FAC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F7E38-12D6-D122-132C-F240EFAAE0C8}"/>
              </a:ext>
            </a:extLst>
          </p:cNvPr>
          <p:cNvSpPr>
            <a:spLocks noGrp="1"/>
          </p:cNvSpPr>
          <p:nvPr>
            <p:ph type="dt" sz="half" idx="10"/>
          </p:nvPr>
        </p:nvSpPr>
        <p:spPr/>
        <p:txBody>
          <a:bodyPr/>
          <a:lstStyle/>
          <a:p>
            <a:fld id="{B1563504-BC5D-46D0-AD55-5A71943700E9}" type="datetime1">
              <a:rPr lang="en-US" smtClean="0"/>
              <a:t>11/5/2023</a:t>
            </a:fld>
            <a:endParaRPr lang="en-US" dirty="0"/>
          </a:p>
        </p:txBody>
      </p:sp>
      <p:sp>
        <p:nvSpPr>
          <p:cNvPr id="6" name="Footer Placeholder 5">
            <a:extLst>
              <a:ext uri="{FF2B5EF4-FFF2-40B4-BE49-F238E27FC236}">
                <a16:creationId xmlns:a16="http://schemas.microsoft.com/office/drawing/2014/main" id="{379A1755-1427-DE19-C454-67D97894A5ED}"/>
              </a:ext>
            </a:extLst>
          </p:cNvPr>
          <p:cNvSpPr>
            <a:spLocks noGrp="1"/>
          </p:cNvSpPr>
          <p:nvPr>
            <p:ph type="ftr" sz="quarter" idx="11"/>
          </p:nvPr>
        </p:nvSpPr>
        <p:spPr/>
        <p:txBody>
          <a:bodyPr/>
          <a:lstStyle/>
          <a:p>
            <a:r>
              <a:rPr lang="en-US" dirty="0"/>
              <a:t>The Triangle Shirtwaist Factor Fire</a:t>
            </a:r>
          </a:p>
        </p:txBody>
      </p:sp>
      <p:sp>
        <p:nvSpPr>
          <p:cNvPr id="7" name="Slide Number Placeholder 6">
            <a:extLst>
              <a:ext uri="{FF2B5EF4-FFF2-40B4-BE49-F238E27FC236}">
                <a16:creationId xmlns:a16="http://schemas.microsoft.com/office/drawing/2014/main" id="{A63CB12E-EA47-11CD-EDBD-71A4A060AA4D}"/>
              </a:ext>
            </a:extLst>
          </p:cNvPr>
          <p:cNvSpPr>
            <a:spLocks noGrp="1"/>
          </p:cNvSpPr>
          <p:nvPr>
            <p:ph type="sldNum" sz="quarter" idx="12"/>
          </p:nvPr>
        </p:nvSpPr>
        <p:spPr/>
        <p:txBody>
          <a:bodyPr/>
          <a:lstStyle/>
          <a:p>
            <a:fld id="{BD10C032-AC90-4AD6-9D9E-EA93685B7341}" type="slidenum">
              <a:rPr lang="en-US" smtClean="0"/>
              <a:t>‹#›</a:t>
            </a:fld>
            <a:endParaRPr lang="en-US" dirty="0"/>
          </a:p>
        </p:txBody>
      </p:sp>
    </p:spTree>
    <p:extLst>
      <p:ext uri="{BB962C8B-B14F-4D97-AF65-F5344CB8AC3E}">
        <p14:creationId xmlns:p14="http://schemas.microsoft.com/office/powerpoint/2010/main" val="195140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AB657-CB98-ADE2-4A5E-D031377DE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BD43F5-3173-C7D0-6DF9-0EFB3A065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9A01C-5109-5CC8-83A3-6C3B9FDFEF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A5B48-0DB0-463E-B9B9-3C804AB1E41D}" type="datetime1">
              <a:rPr lang="en-US" smtClean="0"/>
              <a:t>11/5/2023</a:t>
            </a:fld>
            <a:endParaRPr lang="en-US" dirty="0"/>
          </a:p>
        </p:txBody>
      </p:sp>
      <p:sp>
        <p:nvSpPr>
          <p:cNvPr id="5" name="Footer Placeholder 4">
            <a:extLst>
              <a:ext uri="{FF2B5EF4-FFF2-40B4-BE49-F238E27FC236}">
                <a16:creationId xmlns:a16="http://schemas.microsoft.com/office/drawing/2014/main" id="{0FFF09AB-E1A6-789E-3A05-C49E6FD88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The Triangle Shirtwaist Factor Fire</a:t>
            </a:r>
          </a:p>
        </p:txBody>
      </p:sp>
      <p:sp>
        <p:nvSpPr>
          <p:cNvPr id="6" name="Slide Number Placeholder 5">
            <a:extLst>
              <a:ext uri="{FF2B5EF4-FFF2-40B4-BE49-F238E27FC236}">
                <a16:creationId xmlns:a16="http://schemas.microsoft.com/office/drawing/2014/main" id="{A60A928C-0A9E-DFF3-579C-6EE490046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0C032-AC90-4AD6-9D9E-EA93685B7341}" type="slidenum">
              <a:rPr lang="en-US" smtClean="0"/>
              <a:t>‹#›</a:t>
            </a:fld>
            <a:endParaRPr lang="en-US" dirty="0"/>
          </a:p>
        </p:txBody>
      </p:sp>
    </p:spTree>
    <p:extLst>
      <p:ext uri="{BB962C8B-B14F-4D97-AF65-F5344CB8AC3E}">
        <p14:creationId xmlns:p14="http://schemas.microsoft.com/office/powerpoint/2010/main" val="2085287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en.wikipedia.org/wiki/American_Society_of_Safety_Professional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trianglefire.ilr.cornell.edu/victimsWitnesses/unidentifiedVictims.html" TargetMode="External"/><Relationship Id="rId7" Type="http://schemas.openxmlformats.org/officeDocument/2006/relationships/hyperlink" Target="https://trianglefire.ilr.cornell.edu/victimsWitnesses/victimsList.html"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trianglefire.ilr.cornell.edu/victimsWitnesses/survivor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ilr.cornell.edu/trianglefir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loc.gov/exhibits/gibson-girls-america/index.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jwa.org/encyclopedia/article/uprising-of-20000-190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C8DCAD9-8D8C-26D7-2766-CD138F9C783D}"/>
              </a:ext>
            </a:extLst>
          </p:cNvPr>
          <p:cNvSpPr>
            <a:spLocks noGrp="1"/>
          </p:cNvSpPr>
          <p:nvPr>
            <p:ph type="ctrTitle"/>
          </p:nvPr>
        </p:nvSpPr>
        <p:spPr>
          <a:xfrm>
            <a:off x="537328" y="286276"/>
            <a:ext cx="5903991" cy="2783543"/>
          </a:xfrm>
        </p:spPr>
        <p:txBody>
          <a:bodyPr>
            <a:normAutofit fontScale="90000"/>
          </a:bodyPr>
          <a:lstStyle/>
          <a:p>
            <a:r>
              <a:rPr lang="en-US" sz="6700" dirty="0">
                <a:solidFill>
                  <a:schemeClr val="bg1"/>
                </a:solidFill>
                <a:effectLst>
                  <a:outerShdw blurRad="38100" dist="38100" dir="2700000" algn="tl">
                    <a:srgbClr val="000000">
                      <a:alpha val="43137"/>
                    </a:srgbClr>
                  </a:outerShdw>
                </a:effectLst>
                <a:latin typeface="Arial Black" panose="020B0A04020102020204" pitchFamily="34" charset="0"/>
              </a:rPr>
              <a:t>The Triangle Shirt Waist Fire</a:t>
            </a:r>
          </a:p>
        </p:txBody>
      </p:sp>
      <p:sp>
        <p:nvSpPr>
          <p:cNvPr id="5" name="Subtitle 4">
            <a:extLst>
              <a:ext uri="{FF2B5EF4-FFF2-40B4-BE49-F238E27FC236}">
                <a16:creationId xmlns:a16="http://schemas.microsoft.com/office/drawing/2014/main" id="{EB685BB3-2563-B79F-2107-7F3AF2C9052F}"/>
              </a:ext>
            </a:extLst>
          </p:cNvPr>
          <p:cNvSpPr>
            <a:spLocks noGrp="1"/>
          </p:cNvSpPr>
          <p:nvPr>
            <p:ph type="subTitle" idx="1"/>
          </p:nvPr>
        </p:nvSpPr>
        <p:spPr>
          <a:xfrm>
            <a:off x="537329" y="5587367"/>
            <a:ext cx="10982226" cy="459719"/>
          </a:xfrm>
        </p:spPr>
        <p:txBody>
          <a:bodyPr>
            <a:normAutofit lnSpcReduction="10000"/>
          </a:bodyPr>
          <a:lstStyle/>
          <a:p>
            <a:r>
              <a:rPr lang="en-US" sz="2800" dirty="0">
                <a:highlight>
                  <a:srgbClr val="FFFF00"/>
                </a:highlight>
                <a:latin typeface="Arial Black" panose="020B0A04020102020204" pitchFamily="34" charset="0"/>
              </a:rPr>
              <a:t>“ It is: The Fire that Changed America”.</a:t>
            </a:r>
            <a:r>
              <a:rPr lang="en-US" sz="2800" dirty="0">
                <a:solidFill>
                  <a:schemeClr val="bg1"/>
                </a:solidFill>
                <a:highlight>
                  <a:srgbClr val="FFFF00"/>
                </a:highlight>
                <a:latin typeface="Arial Black" panose="020B0A04020102020204" pitchFamily="34" charset="0"/>
              </a:rPr>
              <a:t>”</a:t>
            </a:r>
          </a:p>
        </p:txBody>
      </p:sp>
      <p:sp>
        <p:nvSpPr>
          <p:cNvPr id="73" name="Freeform: Shape 7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69322A72-12D3-A428-ADE7-C0A51CE518ED}"/>
              </a:ext>
            </a:extLst>
          </p:cNvPr>
          <p:cNvSpPr txBox="1"/>
          <p:nvPr/>
        </p:nvSpPr>
        <p:spPr>
          <a:xfrm>
            <a:off x="438715" y="4203932"/>
            <a:ext cx="6002605" cy="1015663"/>
          </a:xfrm>
          <a:prstGeom prst="rect">
            <a:avLst/>
          </a:prstGeom>
          <a:noFill/>
        </p:spPr>
        <p:txBody>
          <a:bodyPr wrap="square" rtlCol="0">
            <a:spAutoFit/>
          </a:bodyPr>
          <a:lstStyle/>
          <a:p>
            <a:pPr algn="just"/>
            <a:r>
              <a:rPr lang="en-US" sz="2000" b="1" i="0" dirty="0">
                <a:solidFill>
                  <a:schemeClr val="bg1"/>
                </a:solidFill>
                <a:effectLst/>
                <a:latin typeface="Arial" panose="020B0604020202020204" pitchFamily="34" charset="0"/>
                <a:cs typeface="Arial" panose="020B0604020202020204" pitchFamily="34" charset="0"/>
              </a:rPr>
              <a:t>On Saturday, March 25, 1911, was the deadliest disaster </a:t>
            </a:r>
            <a:r>
              <a:rPr lang="en-US" sz="2000" b="1" dirty="0">
                <a:solidFill>
                  <a:schemeClr val="bg1"/>
                </a:solidFill>
                <a:latin typeface="Arial" panose="020B0604020202020204" pitchFamily="34" charset="0"/>
                <a:cs typeface="Arial" panose="020B0604020202020204" pitchFamily="34" charset="0"/>
              </a:rPr>
              <a:t>b</a:t>
            </a:r>
            <a:r>
              <a:rPr lang="en-US" sz="2000" b="1" i="0" dirty="0">
                <a:solidFill>
                  <a:schemeClr val="bg1"/>
                </a:solidFill>
                <a:effectLst/>
                <a:latin typeface="Arial" panose="020B0604020202020204" pitchFamily="34" charset="0"/>
                <a:cs typeface="Arial" panose="020B0604020202020204" pitchFamily="34" charset="0"/>
              </a:rPr>
              <a:t>efore 9/11 in the history of NYC, &amp; one of the deadliest in U.S. history. </a:t>
            </a:r>
            <a:endParaRPr lang="en-US"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A951EE7-0E59-1394-3348-6B476020D6AE}"/>
              </a:ext>
            </a:extLst>
          </p:cNvPr>
          <p:cNvSpPr txBox="1"/>
          <p:nvPr/>
        </p:nvSpPr>
        <p:spPr>
          <a:xfrm>
            <a:off x="43138" y="6202392"/>
            <a:ext cx="12148862" cy="369332"/>
          </a:xfrm>
          <a:prstGeom prst="rect">
            <a:avLst/>
          </a:prstGeom>
          <a:noFill/>
        </p:spPr>
        <p:txBody>
          <a:bodyPr wrap="square" rtlCol="0">
            <a:spAutoFit/>
          </a:bodyPr>
          <a:lstStyle/>
          <a:p>
            <a:pPr algn="ctr"/>
            <a:r>
              <a:rPr lang="en-US" b="0" i="0" dirty="0">
                <a:solidFill>
                  <a:schemeClr val="bg1"/>
                </a:solidFill>
                <a:effectLst/>
                <a:latin typeface="Arial" panose="020B0604020202020204" pitchFamily="34" charset="0"/>
              </a:rPr>
              <a:t>As a result of the fire, the </a:t>
            </a:r>
            <a:r>
              <a:rPr lang="en-US" b="0" i="0" u="none" strike="noStrike" dirty="0">
                <a:solidFill>
                  <a:schemeClr val="bg1"/>
                </a:solidFill>
                <a:effectLst/>
                <a:latin typeface="Arial" panose="020B0604020202020204" pitchFamily="34" charset="0"/>
                <a:hlinkClick r:id="rId4" tooltip="American Society of Safety Professionals">
                  <a:extLst>
                    <a:ext uri="{A12FA001-AC4F-418D-AE19-62706E023703}">
                      <ahyp:hlinkClr xmlns:ahyp="http://schemas.microsoft.com/office/drawing/2018/hyperlinkcolor" val="tx"/>
                    </a:ext>
                  </a:extLst>
                </a:hlinkClick>
              </a:rPr>
              <a:t>American Society of Safety Professionals</a:t>
            </a:r>
            <a:r>
              <a:rPr lang="en-US" b="0" i="0" dirty="0">
                <a:solidFill>
                  <a:schemeClr val="bg1"/>
                </a:solidFill>
                <a:effectLst/>
                <a:latin typeface="Arial" panose="020B0604020202020204" pitchFamily="34" charset="0"/>
              </a:rPr>
              <a:t> was founded in NY City on October 14, 1911</a:t>
            </a:r>
            <a:endParaRPr lang="en-US" dirty="0">
              <a:solidFill>
                <a:schemeClr val="bg1"/>
              </a:solidFill>
            </a:endParaRPr>
          </a:p>
        </p:txBody>
      </p:sp>
      <p:sp>
        <p:nvSpPr>
          <p:cNvPr id="6" name="TextBox 5">
            <a:extLst>
              <a:ext uri="{FF2B5EF4-FFF2-40B4-BE49-F238E27FC236}">
                <a16:creationId xmlns:a16="http://schemas.microsoft.com/office/drawing/2014/main" id="{10C308B4-F0FB-BB73-80B5-916DA1E628D3}"/>
              </a:ext>
            </a:extLst>
          </p:cNvPr>
          <p:cNvSpPr txBox="1"/>
          <p:nvPr/>
        </p:nvSpPr>
        <p:spPr>
          <a:xfrm>
            <a:off x="537329" y="3366245"/>
            <a:ext cx="5903992" cy="923330"/>
          </a:xfrm>
          <a:prstGeom prst="rect">
            <a:avLst/>
          </a:prstGeom>
          <a:noFill/>
        </p:spPr>
        <p:txBody>
          <a:bodyPr wrap="square" rtlCol="0">
            <a:spAutoFit/>
          </a:bodyPr>
          <a:lstStyle/>
          <a:p>
            <a:r>
              <a:rPr lang="en-US" b="1" i="0" dirty="0">
                <a:solidFill>
                  <a:schemeClr val="bg1"/>
                </a:solidFill>
                <a:effectLst/>
                <a:latin typeface="Arial" panose="020B0604020202020204" pitchFamily="34" charset="0"/>
                <a:cs typeface="Arial" panose="020B0604020202020204" pitchFamily="34" charset="0"/>
              </a:rPr>
              <a:t>The Asch building was designed by architect John Woolley, for Joseph J. Asch</a:t>
            </a:r>
            <a:r>
              <a:rPr lang="en-US" b="1" dirty="0"/>
              <a:t> </a:t>
            </a:r>
            <a:r>
              <a:rPr lang="en-US" b="1" dirty="0">
                <a:solidFill>
                  <a:schemeClr val="bg1"/>
                </a:solidFill>
              </a:rPr>
              <a:t>and </a:t>
            </a:r>
            <a:r>
              <a:rPr lang="en-US" b="1" dirty="0">
                <a:solidFill>
                  <a:schemeClr val="bg1"/>
                </a:solidFill>
                <a:latin typeface="Arial" panose="020B0604020202020204" pitchFamily="34" charset="0"/>
                <a:cs typeface="Arial" panose="020B0604020202020204" pitchFamily="34" charset="0"/>
              </a:rPr>
              <a:t>constructed in 1900-01</a:t>
            </a:r>
          </a:p>
        </p:txBody>
      </p:sp>
      <p:grpSp>
        <p:nvGrpSpPr>
          <p:cNvPr id="8" name="Group 7">
            <a:extLst>
              <a:ext uri="{FF2B5EF4-FFF2-40B4-BE49-F238E27FC236}">
                <a16:creationId xmlns:a16="http://schemas.microsoft.com/office/drawing/2014/main" id="{D49542BD-72C8-75CC-F540-0EB65E8D6AB0}"/>
              </a:ext>
            </a:extLst>
          </p:cNvPr>
          <p:cNvGrpSpPr/>
          <p:nvPr/>
        </p:nvGrpSpPr>
        <p:grpSpPr>
          <a:xfrm>
            <a:off x="6522099" y="961053"/>
            <a:ext cx="4732354" cy="4471008"/>
            <a:chOff x="6522099" y="961053"/>
            <a:chExt cx="4732354" cy="4471008"/>
          </a:xfrm>
        </p:grpSpPr>
        <p:pic>
          <p:nvPicPr>
            <p:cNvPr id="1026" name="Picture 2" descr="Remembering the Triangle Shirtwaist Factory Fire, virtually and on-site |  amNewYork">
              <a:extLst>
                <a:ext uri="{FF2B5EF4-FFF2-40B4-BE49-F238E27FC236}">
                  <a16:creationId xmlns:a16="http://schemas.microsoft.com/office/drawing/2014/main" id="{FDEA5F7D-9D02-8162-A107-C70887A23B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551630" y="998829"/>
              <a:ext cx="4695036" cy="4433232"/>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4CFBCF0-BAF7-9746-2A68-93A819924E36}"/>
                </a:ext>
              </a:extLst>
            </p:cNvPr>
            <p:cNvSpPr txBox="1"/>
            <p:nvPr/>
          </p:nvSpPr>
          <p:spPr>
            <a:xfrm>
              <a:off x="6522099" y="961053"/>
              <a:ext cx="4732354" cy="338554"/>
            </a:xfrm>
            <a:prstGeom prst="rect">
              <a:avLst/>
            </a:prstGeom>
            <a:solidFill>
              <a:schemeClr val="accent5">
                <a:lumMod val="40000"/>
                <a:lumOff val="60000"/>
              </a:schemeClr>
            </a:solidFill>
          </p:spPr>
          <p:txBody>
            <a:bodyPr wrap="square" rtlCol="0">
              <a:spAutoFit/>
            </a:bodyPr>
            <a:lstStyle/>
            <a:p>
              <a:r>
                <a:rPr lang="en-US" sz="1600" dirty="0">
                  <a:latin typeface="Arial" panose="020B0604020202020204" pitchFamily="34" charset="0"/>
                  <a:cs typeface="Arial" panose="020B0604020202020204" pitchFamily="34" charset="0"/>
                </a:rPr>
                <a:t>March 25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1911, was the 1st sunny day that year</a:t>
              </a:r>
            </a:p>
          </p:txBody>
        </p:sp>
      </p:grpSp>
    </p:spTree>
    <p:extLst>
      <p:ext uri="{BB962C8B-B14F-4D97-AF65-F5344CB8AC3E}">
        <p14:creationId xmlns:p14="http://schemas.microsoft.com/office/powerpoint/2010/main" val="92575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750"/>
                            </p:stCondLst>
                            <p:childTnLst>
                              <p:par>
                                <p:cTn id="13" presetID="42" presetClass="entr" presetSubtype="0" fill="hold" grpId="0" nodeType="afterEffect">
                                  <p:stCondLst>
                                    <p:cond delay="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24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0" name="Rectangle 7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C568C5-457C-F92B-7694-5CDAA8D80E91}"/>
              </a:ext>
            </a:extLst>
          </p:cNvPr>
          <p:cNvSpPr>
            <a:spLocks noGrp="1"/>
          </p:cNvSpPr>
          <p:nvPr>
            <p:ph type="title"/>
          </p:nvPr>
        </p:nvSpPr>
        <p:spPr>
          <a:xfrm>
            <a:off x="-1" y="63057"/>
            <a:ext cx="7020497" cy="781046"/>
          </a:xfrm>
        </p:spPr>
        <p:txBody>
          <a:bodyPr vert="horz" lIns="91440" tIns="45720" rIns="91440" bIns="45720" rtlCol="0" anchor="ctr">
            <a:normAutofit/>
          </a:bodyPr>
          <a:lstStyle/>
          <a:p>
            <a:pPr algn="ctr"/>
            <a:r>
              <a:rPr lang="en-US" sz="3600" kern="1200" dirty="0">
                <a:solidFill>
                  <a:schemeClr val="tx1"/>
                </a:solidFill>
                <a:latin typeface="Arial Black" panose="020B0A04020102020204" pitchFamily="34" charset="0"/>
              </a:rPr>
              <a:t>Identifying the Victims</a:t>
            </a:r>
          </a:p>
        </p:txBody>
      </p:sp>
      <p:sp>
        <p:nvSpPr>
          <p:cNvPr id="4" name="Text Placeholder 3">
            <a:extLst>
              <a:ext uri="{FF2B5EF4-FFF2-40B4-BE49-F238E27FC236}">
                <a16:creationId xmlns:a16="http://schemas.microsoft.com/office/drawing/2014/main" id="{EB6974E5-9202-0694-B6A4-110EED55E9C0}"/>
              </a:ext>
            </a:extLst>
          </p:cNvPr>
          <p:cNvSpPr>
            <a:spLocks noGrp="1"/>
          </p:cNvSpPr>
          <p:nvPr>
            <p:ph type="body" sz="half" idx="2"/>
          </p:nvPr>
        </p:nvSpPr>
        <p:spPr>
          <a:xfrm>
            <a:off x="26583" y="777323"/>
            <a:ext cx="7020497" cy="5710950"/>
          </a:xfrm>
        </p:spPr>
        <p:txBody>
          <a:bodyPr vert="horz" lIns="91440" tIns="45720" rIns="91440" bIns="45720" rtlCol="0">
            <a:noAutofit/>
          </a:bodyPr>
          <a:lstStyle/>
          <a:p>
            <a:pPr marL="342900" indent="-342900" algn="just">
              <a:spcBef>
                <a:spcPts val="600"/>
              </a:spcBef>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A heap of corpses lay on the sidewalk for more than an hour. </a:t>
            </a:r>
            <a:endParaRPr lang="en-US" sz="1800" b="0" i="0" dirty="0">
              <a:effectLst/>
              <a:latin typeface="Arial" panose="020B0604020202020204" pitchFamily="34" charset="0"/>
              <a:cs typeface="Arial" panose="020B0604020202020204" pitchFamily="34" charset="0"/>
            </a:endParaRPr>
          </a:p>
          <a:p>
            <a:pPr marL="342900" indent="-342900" algn="just">
              <a:spcBef>
                <a:spcPts val="600"/>
              </a:spcBef>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Bodies of the victims were taken to Charities Pier located at 26th street &amp; the East River, adjacent to the morgue for identification by friends &amp; relatives </a:t>
            </a:r>
          </a:p>
          <a:p>
            <a:pPr marL="342900" indent="-342900" algn="just">
              <a:spcBef>
                <a:spcPts val="600"/>
              </a:spcBef>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But in the Morgue, they received the charred remnants with no more emotion than they ever display over anything. </a:t>
            </a:r>
            <a:r>
              <a:rPr lang="en-US" sz="1800" b="1" i="0" dirty="0">
                <a:solidFill>
                  <a:srgbClr val="000000"/>
                </a:solidFill>
                <a:effectLst/>
                <a:latin typeface="Arial" panose="020B0604020202020204" pitchFamily="34" charset="0"/>
                <a:cs typeface="Arial" panose="020B0604020202020204" pitchFamily="34" charset="0"/>
              </a:rPr>
              <a:t>Fifty-six</a:t>
            </a:r>
            <a:r>
              <a:rPr lang="en-US" sz="1800" b="0" i="0" dirty="0">
                <a:solidFill>
                  <a:srgbClr val="000000"/>
                </a:solidFill>
                <a:effectLst/>
                <a:latin typeface="Arial" panose="020B0604020202020204" pitchFamily="34" charset="0"/>
                <a:cs typeface="Arial" panose="020B0604020202020204" pitchFamily="34" charset="0"/>
              </a:rPr>
              <a:t> of these were </a:t>
            </a:r>
            <a:r>
              <a:rPr lang="en-US" sz="1800" b="0" i="0" u="sng" dirty="0">
                <a:solidFill>
                  <a:srgbClr val="000000"/>
                </a:solidFill>
                <a:effectLst/>
                <a:latin typeface="Arial" panose="020B0604020202020204" pitchFamily="34" charset="0"/>
                <a:cs typeface="Arial" panose="020B0604020202020204" pitchFamily="34" charset="0"/>
              </a:rPr>
              <a:t>burned beyond all but a human semblance</a:t>
            </a:r>
          </a:p>
          <a:p>
            <a:pPr marL="342900" indent="-342900" algn="just">
              <a:spcBef>
                <a:spcPts val="600"/>
              </a:spcBef>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Family looked around with an air of frightened bewilderment at the ghastly array of dead, &amp; then, one by one, looking down at the nearest box at their feet, where the mangled bodies lay, with heads propped up on boards </a:t>
            </a:r>
            <a:endParaRPr lang="en-US" sz="1800" b="0" i="0" dirty="0">
              <a:effectLst/>
              <a:latin typeface="Arial" panose="020B0604020202020204" pitchFamily="34" charset="0"/>
              <a:cs typeface="Arial" panose="020B0604020202020204" pitchFamily="34" charset="0"/>
            </a:endParaRPr>
          </a:p>
          <a:p>
            <a:pPr marL="342900" indent="-342900" algn="just">
              <a:spcBef>
                <a:spcPts val="600"/>
              </a:spcBef>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Victims were interred in </a:t>
            </a:r>
            <a:r>
              <a:rPr lang="en-US" sz="1800" b="1" i="0" u="sng" dirty="0">
                <a:effectLst/>
                <a:latin typeface="Arial" panose="020B0604020202020204" pitchFamily="34" charset="0"/>
                <a:cs typeface="Arial" panose="020B0604020202020204" pitchFamily="34" charset="0"/>
              </a:rPr>
              <a:t>16</a:t>
            </a:r>
            <a:r>
              <a:rPr lang="en-US" sz="1800" b="0" i="0" u="sng" dirty="0">
                <a:effectLst/>
                <a:latin typeface="Arial" panose="020B0604020202020204" pitchFamily="34" charset="0"/>
                <a:cs typeface="Arial" panose="020B0604020202020204" pitchFamily="34" charset="0"/>
              </a:rPr>
              <a:t> different cemeteries</a:t>
            </a:r>
            <a:r>
              <a:rPr lang="en-US" sz="1800" b="0" i="0" dirty="0">
                <a:effectLst/>
                <a:latin typeface="Arial" panose="020B0604020202020204" pitchFamily="34" charset="0"/>
                <a:cs typeface="Arial" panose="020B0604020202020204" pitchFamily="34" charset="0"/>
              </a:rPr>
              <a:t>. 22 victims of the fire were buried for free by the </a:t>
            </a:r>
            <a:r>
              <a:rPr lang="en-US" sz="1800" b="0" i="1" u="none" strike="noStrike" dirty="0">
                <a:effectLst/>
                <a:latin typeface="Arial" panose="020B0604020202020204" pitchFamily="34" charset="0"/>
                <a:cs typeface="Arial" panose="020B0604020202020204" pitchFamily="34" charset="0"/>
              </a:rPr>
              <a:t>Hebrew Free Burial Association </a:t>
            </a:r>
            <a:r>
              <a:rPr lang="en-US" sz="1800" b="0" u="none" strike="noStrike" dirty="0">
                <a:effectLst/>
                <a:latin typeface="Arial" panose="020B0604020202020204" pitchFamily="34" charset="0"/>
                <a:cs typeface="Arial" panose="020B0604020202020204" pitchFamily="34" charset="0"/>
              </a:rPr>
              <a:t>now called </a:t>
            </a:r>
            <a:r>
              <a:rPr lang="en-US" sz="1800" b="0" i="1" u="none" strike="noStrike" dirty="0">
                <a:effectLst/>
                <a:latin typeface="Arial" panose="020B0604020202020204" pitchFamily="34" charset="0"/>
                <a:cs typeface="Arial" panose="020B0604020202020204" pitchFamily="34" charset="0"/>
              </a:rPr>
              <a:t>The Workers Circle</a:t>
            </a:r>
          </a:p>
          <a:p>
            <a:pPr marL="342900" indent="-342900" algn="just">
              <a:spcBef>
                <a:spcPts val="600"/>
              </a:spcBef>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It took several days for family members to identify the victims,. </a:t>
            </a:r>
            <a:r>
              <a:rPr lang="en-US" sz="1800" b="0" i="0" u="sng" dirty="0">
                <a:effectLst/>
                <a:highlight>
                  <a:srgbClr val="FFFF00"/>
                </a:highlight>
                <a:latin typeface="Arial" panose="020B0604020202020204" pitchFamily="34" charset="0"/>
                <a:cs typeface="Arial" panose="020B0604020202020204" pitchFamily="34" charset="0"/>
              </a:rPr>
              <a:t>Six of the victims</a:t>
            </a:r>
            <a:r>
              <a:rPr lang="en-US" sz="1800" b="0" i="0" dirty="0">
                <a:effectLst/>
                <a:highlight>
                  <a:srgbClr val="FFFF00"/>
                </a:highlight>
                <a:latin typeface="Arial" panose="020B0604020202020204" pitchFamily="34" charset="0"/>
                <a:cs typeface="Arial" panose="020B0604020202020204" pitchFamily="34" charset="0"/>
              </a:rPr>
              <a:t>, all interred under a monument in a New York City cemetery, were not identified until </a:t>
            </a:r>
            <a:r>
              <a:rPr lang="en-US" sz="2000" b="1" i="0" dirty="0">
                <a:effectLst/>
                <a:highlight>
                  <a:srgbClr val="FFFF00"/>
                </a:highlight>
                <a:latin typeface="Arial" panose="020B0604020202020204" pitchFamily="34" charset="0"/>
                <a:cs typeface="Arial" panose="020B0604020202020204" pitchFamily="34" charset="0"/>
              </a:rPr>
              <a:t>2011</a:t>
            </a:r>
            <a:r>
              <a:rPr lang="en-US" sz="2000" b="1" i="0" dirty="0">
                <a:solidFill>
                  <a:srgbClr val="FF0000"/>
                </a:solidFill>
                <a:effectLst/>
                <a:highlight>
                  <a:srgbClr val="FFFF00"/>
                </a:highlight>
                <a:latin typeface="Arial" panose="020B0604020202020204" pitchFamily="34" charset="0"/>
                <a:cs typeface="Arial" panose="020B0604020202020204" pitchFamily="34" charset="0"/>
              </a:rPr>
              <a:t>!</a:t>
            </a:r>
          </a:p>
          <a:p>
            <a:pPr marL="800100" lvl="1" indent="-342900" algn="just">
              <a:spcBef>
                <a:spcPts val="600"/>
              </a:spcBef>
              <a:buFont typeface="Arial" panose="020B0604020202020204" pitchFamily="34" charset="0"/>
              <a:buChar char="•"/>
            </a:pPr>
            <a:r>
              <a:rPr lang="en-US" sz="1200" b="1" dirty="0">
                <a:solidFill>
                  <a:srgbClr val="FF0000"/>
                </a:solidFill>
                <a:latin typeface="Arial" panose="020B0604020202020204" pitchFamily="34" charset="0"/>
                <a:cs typeface="Arial" panose="020B0604020202020204" pitchFamily="34" charset="0"/>
                <a:hlinkClick r:id="rId3"/>
              </a:rPr>
              <a:t>https://trianglefire.ilr.cornell.edu/victimsWitnesses/unidentifiedVictims.html</a:t>
            </a:r>
            <a:endParaRPr lang="en-US" sz="1200" b="1" i="0" dirty="0">
              <a:solidFill>
                <a:srgbClr val="FF0000"/>
              </a:solidFill>
              <a:effectLst/>
              <a:highlight>
                <a:srgbClr val="FFFF00"/>
              </a:highlight>
              <a:latin typeface="Arial" panose="020B0604020202020204" pitchFamily="34" charset="0"/>
              <a:cs typeface="Arial" panose="020B0604020202020204" pitchFamily="34" charset="0"/>
            </a:endParaRPr>
          </a:p>
          <a:p>
            <a:pPr marL="342900" indent="-342900" algn="just">
              <a:spcBef>
                <a:spcPts val="600"/>
              </a:spcBef>
              <a:buFont typeface="Arial" panose="020B0604020202020204" pitchFamily="34" charset="0"/>
              <a:buChar char="•"/>
            </a:pPr>
            <a:r>
              <a:rPr lang="en-US" sz="2000" b="0" i="0" dirty="0">
                <a:effectLst/>
                <a:latin typeface="Akkurat"/>
              </a:rPr>
              <a:t>More than 350,000 people participated in the funeral procession for the Triangle victims.</a:t>
            </a:r>
            <a:endParaRPr lang="en-US" sz="1800" dirty="0">
              <a:highlight>
                <a:srgbClr val="FFFF00"/>
              </a:highlight>
              <a:latin typeface="Arial" panose="020B0604020202020204" pitchFamily="34" charset="0"/>
              <a:cs typeface="Arial" panose="020B0604020202020204" pitchFamily="34" charset="0"/>
            </a:endParaRPr>
          </a:p>
        </p:txBody>
      </p:sp>
      <p:pic>
        <p:nvPicPr>
          <p:cNvPr id="6146" name="Picture 2" descr="Doors Leading Out Of The Factory From Staircases Were Locked">
            <a:extLst>
              <a:ext uri="{FF2B5EF4-FFF2-40B4-BE49-F238E27FC236}">
                <a16:creationId xmlns:a16="http://schemas.microsoft.com/office/drawing/2014/main" id="{97A3F482-7A85-A56C-4EFA-ADCF1CB1F519}"/>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5603" r="35813" b="20424"/>
          <a:stretch/>
        </p:blipFill>
        <p:spPr bwMode="auto">
          <a:xfrm>
            <a:off x="7568596" y="76811"/>
            <a:ext cx="4796309"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FD4D1B07-C9CE-974E-B6CC-99A1524CD391}"/>
              </a:ext>
            </a:extLst>
          </p:cNvPr>
          <p:cNvSpPr>
            <a:spLocks noGrp="1"/>
          </p:cNvSpPr>
          <p:nvPr>
            <p:ph type="dt" sz="half" idx="10"/>
          </p:nvPr>
        </p:nvSpPr>
        <p:spPr>
          <a:xfrm>
            <a:off x="838200" y="6476300"/>
            <a:ext cx="1766454" cy="379399"/>
          </a:xfrm>
        </p:spPr>
        <p:txBody>
          <a:bodyPr/>
          <a:lstStyle/>
          <a:p>
            <a:fld id="{BB7FF2D8-A1AA-4A73-A436-FFF3757A538A}" type="datetime1">
              <a:rPr lang="en-US" smtClean="0">
                <a:solidFill>
                  <a:schemeClr val="tx1"/>
                </a:solidFill>
              </a:rPr>
              <a:t>11/5/2023</a:t>
            </a:fld>
            <a:endParaRPr lang="en-US" dirty="0">
              <a:solidFill>
                <a:schemeClr val="tx1"/>
              </a:solidFill>
            </a:endParaRPr>
          </a:p>
        </p:txBody>
      </p:sp>
      <p:sp>
        <p:nvSpPr>
          <p:cNvPr id="5" name="Footer Placeholder 4">
            <a:extLst>
              <a:ext uri="{FF2B5EF4-FFF2-40B4-BE49-F238E27FC236}">
                <a16:creationId xmlns:a16="http://schemas.microsoft.com/office/drawing/2014/main" id="{34A45D1C-2687-DD53-D7C4-D860F1E05269}"/>
              </a:ext>
            </a:extLst>
          </p:cNvPr>
          <p:cNvSpPr>
            <a:spLocks noGrp="1"/>
          </p:cNvSpPr>
          <p:nvPr>
            <p:ph type="ftr" sz="quarter" idx="11"/>
          </p:nvPr>
        </p:nvSpPr>
        <p:spPr>
          <a:xfrm>
            <a:off x="2577352" y="6490574"/>
            <a:ext cx="4114800" cy="365125"/>
          </a:xfrm>
        </p:spPr>
        <p:txBody>
          <a:bodyPr/>
          <a:lstStyle/>
          <a:p>
            <a:r>
              <a:rPr lang="en-US" dirty="0">
                <a:solidFill>
                  <a:schemeClr val="tx1"/>
                </a:solidFill>
                <a:latin typeface="Arial" panose="020B0604020202020204" pitchFamily="34" charset="0"/>
                <a:cs typeface="Arial" panose="020B0604020202020204" pitchFamily="34" charset="0"/>
              </a:rPr>
              <a:t>The Triangle Shirtwaist Factory Fire</a:t>
            </a:r>
          </a:p>
        </p:txBody>
      </p:sp>
      <p:sp>
        <p:nvSpPr>
          <p:cNvPr id="6" name="Slide Number Placeholder 5">
            <a:extLst>
              <a:ext uri="{FF2B5EF4-FFF2-40B4-BE49-F238E27FC236}">
                <a16:creationId xmlns:a16="http://schemas.microsoft.com/office/drawing/2014/main" id="{AC9B4852-EFBC-4C57-4526-97AC92D9F32C}"/>
              </a:ext>
            </a:extLst>
          </p:cNvPr>
          <p:cNvSpPr>
            <a:spLocks noGrp="1"/>
          </p:cNvSpPr>
          <p:nvPr>
            <p:ph type="sldNum" sz="quarter" idx="12"/>
          </p:nvPr>
        </p:nvSpPr>
        <p:spPr>
          <a:xfrm>
            <a:off x="10757646" y="6356350"/>
            <a:ext cx="596153" cy="365125"/>
          </a:xfrm>
        </p:spPr>
        <p:txBody>
          <a:bodyPr/>
          <a:lstStyle/>
          <a:p>
            <a:fld id="{BD10C032-AC90-4AD6-9D9E-EA93685B7341}" type="slidenum">
              <a:rPr lang="en-US" smtClean="0">
                <a:solidFill>
                  <a:schemeClr val="bg1"/>
                </a:solidFill>
                <a:latin typeface="Arial Black" panose="020B0A04020102020204" pitchFamily="34" charset="0"/>
              </a:rPr>
              <a:t>10</a:t>
            </a:fld>
            <a:endParaRPr lang="en-US" dirty="0">
              <a:solidFill>
                <a:schemeClr val="bg1"/>
              </a:solidFill>
              <a:latin typeface="Arial Black" panose="020B0A04020102020204" pitchFamily="34" charset="0"/>
            </a:endParaRPr>
          </a:p>
        </p:txBody>
      </p:sp>
      <p:pic>
        <p:nvPicPr>
          <p:cNvPr id="6148" name="Picture 4">
            <a:extLst>
              <a:ext uri="{FF2B5EF4-FFF2-40B4-BE49-F238E27FC236}">
                <a16:creationId xmlns:a16="http://schemas.microsoft.com/office/drawing/2014/main" id="{5F2C596C-6343-122F-1322-09F02B2846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0" t="36692" r="23887" b="8355"/>
          <a:stretch/>
        </p:blipFill>
        <p:spPr bwMode="auto">
          <a:xfrm>
            <a:off x="7047080" y="3086817"/>
            <a:ext cx="5106452"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6B2EB3D-1D0D-FDEC-836E-8ABACAC7BB7F}"/>
              </a:ext>
            </a:extLst>
          </p:cNvPr>
          <p:cNvSpPr txBox="1"/>
          <p:nvPr/>
        </p:nvSpPr>
        <p:spPr>
          <a:xfrm>
            <a:off x="7192003" y="2690007"/>
            <a:ext cx="4942635" cy="1077218"/>
          </a:xfrm>
          <a:prstGeom prst="rect">
            <a:avLst/>
          </a:prstGeom>
          <a:solidFill>
            <a:srgbClr val="FFFF00"/>
          </a:solidFill>
        </p:spPr>
        <p:txBody>
          <a:bodyPr wrap="square" rtlCol="0">
            <a:spAutoFit/>
          </a:bodyPr>
          <a:lstStyle/>
          <a:p>
            <a:r>
              <a:rPr lang="en-US" sz="1600" b="0" i="0" dirty="0">
                <a:solidFill>
                  <a:srgbClr val="2C3346"/>
                </a:solidFill>
                <a:effectLst/>
                <a:latin typeface="Arial" panose="020B0604020202020204" pitchFamily="34" charset="0"/>
                <a:cs typeface="Arial" panose="020B0604020202020204" pitchFamily="34" charset="0"/>
              </a:rPr>
              <a:t>"I saw the Slocum disaster, (</a:t>
            </a:r>
            <a:r>
              <a:rPr lang="en-US" sz="1600" b="0" i="0" dirty="0">
                <a:solidFill>
                  <a:srgbClr val="4D5156"/>
                </a:solidFill>
                <a:effectLst/>
                <a:latin typeface="Roboto" panose="02000000000000000000" pitchFamily="2" charset="0"/>
              </a:rPr>
              <a:t>6/15</a:t>
            </a:r>
            <a:r>
              <a:rPr lang="en-US" sz="1600" dirty="0">
                <a:solidFill>
                  <a:srgbClr val="4D5156"/>
                </a:solidFill>
                <a:latin typeface="Roboto" panose="02000000000000000000" pitchFamily="2" charset="0"/>
              </a:rPr>
              <a:t>/</a:t>
            </a:r>
            <a:r>
              <a:rPr lang="en-US" sz="1600" b="0" i="0" dirty="0">
                <a:solidFill>
                  <a:srgbClr val="4D5156"/>
                </a:solidFill>
                <a:effectLst/>
                <a:latin typeface="Roboto" panose="02000000000000000000" pitchFamily="2" charset="0"/>
              </a:rPr>
              <a:t>1904), </a:t>
            </a:r>
            <a:r>
              <a:rPr lang="en-US" sz="1600" b="0" i="0" dirty="0">
                <a:solidFill>
                  <a:srgbClr val="2C3346"/>
                </a:solidFill>
                <a:effectLst/>
                <a:latin typeface="Arial" panose="020B0604020202020204" pitchFamily="34" charset="0"/>
                <a:cs typeface="Arial" panose="020B0604020202020204" pitchFamily="34" charset="0"/>
              </a:rPr>
              <a:t>but it was nothing to this." "Is it a man or a woman?" asked the reporter. "It's human, that's all you can tell," answered the policeman.</a:t>
            </a: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2CE7616-C761-31E3-2CE1-7C302D2AD476}"/>
              </a:ext>
            </a:extLst>
          </p:cNvPr>
          <p:cNvSpPr txBox="1"/>
          <p:nvPr/>
        </p:nvSpPr>
        <p:spPr>
          <a:xfrm>
            <a:off x="7210896" y="3800211"/>
            <a:ext cx="4942636" cy="923330"/>
          </a:xfrm>
          <a:prstGeom prst="rect">
            <a:avLst/>
          </a:prstGeom>
          <a:solidFill>
            <a:srgbClr val="FFFF00"/>
          </a:solidFill>
        </p:spPr>
        <p:txBody>
          <a:bodyPr wrap="square" rtlCol="0">
            <a:spAutoFit/>
          </a:bodyPr>
          <a:lstStyle/>
          <a:p>
            <a:r>
              <a:rPr lang="en-US" b="0" i="0" dirty="0">
                <a:solidFill>
                  <a:srgbClr val="2C3346"/>
                </a:solidFill>
                <a:effectLst/>
                <a:latin typeface="Arial" panose="020B0604020202020204" pitchFamily="34" charset="0"/>
                <a:cs typeface="Arial" panose="020B0604020202020204" pitchFamily="34" charset="0"/>
              </a:rPr>
              <a:t>The victims included at least one 11-year-old, two 14-year-olds, three 15-year-olds, sixteen 16- year-olds, &amp; fourteen 17-year-olds</a:t>
            </a:r>
            <a:r>
              <a:rPr lang="en-US" sz="1600" b="0" i="0" dirty="0">
                <a:solidFill>
                  <a:srgbClr val="2C3346"/>
                </a:solidFill>
                <a:effectLst/>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CEBC4B88-0F7F-858E-A5EF-CEB6370CB94C}"/>
              </a:ext>
            </a:extLst>
          </p:cNvPr>
          <p:cNvGrpSpPr/>
          <p:nvPr/>
        </p:nvGrpSpPr>
        <p:grpSpPr>
          <a:xfrm>
            <a:off x="10025837" y="178483"/>
            <a:ext cx="1996967" cy="1550585"/>
            <a:chOff x="10025837" y="178483"/>
            <a:chExt cx="1996967" cy="1550585"/>
          </a:xfrm>
        </p:grpSpPr>
        <p:pic>
          <p:nvPicPr>
            <p:cNvPr id="3074" name="Picture 2" descr="100 YEARS AGO: the Triangle Factory Fire">
              <a:extLst>
                <a:ext uri="{FF2B5EF4-FFF2-40B4-BE49-F238E27FC236}">
                  <a16:creationId xmlns:a16="http://schemas.microsoft.com/office/drawing/2014/main" id="{E3C4AECA-632A-1994-48B5-4CDAE05BB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5838" y="178483"/>
              <a:ext cx="1996966" cy="1550585"/>
            </a:xfrm>
            <a:prstGeom prst="rect">
              <a:avLst/>
            </a:prstGeom>
            <a:noFill/>
            <a:ln w="44450">
              <a:solidFill>
                <a:schemeClr val="bg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BD19F1-1BE7-2496-7EB7-E34FB7BD82A3}"/>
                </a:ext>
              </a:extLst>
            </p:cNvPr>
            <p:cNvSpPr txBox="1"/>
            <p:nvPr/>
          </p:nvSpPr>
          <p:spPr>
            <a:xfrm>
              <a:off x="10025837" y="447693"/>
              <a:ext cx="1996967" cy="369332"/>
            </a:xfrm>
            <a:prstGeom prst="rect">
              <a:avLst/>
            </a:prstGeom>
            <a:solidFill>
              <a:schemeClr val="bg1">
                <a:lumMod val="85000"/>
                <a:alpha val="75000"/>
              </a:schemeClr>
            </a:solidFill>
          </p:spPr>
          <p:txBody>
            <a:bodyPr wrap="square" rtlCol="0">
              <a:spAutoFit/>
            </a:bodyPr>
            <a:lstStyle/>
            <a:p>
              <a:pPr algn="ctr"/>
              <a:r>
                <a:rPr lang="en-US" dirty="0">
                  <a:latin typeface="Arial" panose="020B0604020202020204" pitchFamily="34" charset="0"/>
                  <a:cs typeface="Arial" panose="020B0604020202020204" pitchFamily="34" charset="0"/>
                </a:rPr>
                <a:t>Skylight</a:t>
              </a:r>
            </a:p>
          </p:txBody>
        </p:sp>
      </p:grpSp>
      <p:sp useBgFill="1">
        <p:nvSpPr>
          <p:cNvPr id="11" name="TextBox 10">
            <a:extLst>
              <a:ext uri="{FF2B5EF4-FFF2-40B4-BE49-F238E27FC236}">
                <a16:creationId xmlns:a16="http://schemas.microsoft.com/office/drawing/2014/main" id="{033323BA-E885-E3FF-43CA-09F6788F6D2E}"/>
              </a:ext>
            </a:extLst>
          </p:cNvPr>
          <p:cNvSpPr txBox="1"/>
          <p:nvPr/>
        </p:nvSpPr>
        <p:spPr>
          <a:xfrm>
            <a:off x="6686131" y="6238212"/>
            <a:ext cx="5446684" cy="584775"/>
          </a:xfrm>
          <a:prstGeom prst="rect">
            <a:avLst/>
          </a:prstGeom>
        </p:spPr>
        <p:txBody>
          <a:bodyPr wrap="none" rtlCol="0">
            <a:spAutoFit/>
          </a:bodyPr>
          <a:lstStyle/>
          <a:p>
            <a:pPr algn="ctr"/>
            <a:r>
              <a:rPr lang="en-US" sz="1600" b="1" dirty="0">
                <a:latin typeface="Arial" panose="020B0604020202020204" pitchFamily="34" charset="0"/>
                <a:cs typeface="Arial" panose="020B0604020202020204" pitchFamily="34" charset="0"/>
                <a:hlinkClick r:id="rId7"/>
              </a:rPr>
              <a:t>Learn the names of the victims</a:t>
            </a:r>
          </a:p>
          <a:p>
            <a:r>
              <a:rPr lang="en-US" sz="1600" dirty="0">
                <a:latin typeface="Arial" panose="020B0604020202020204" pitchFamily="34" charset="0"/>
                <a:cs typeface="Arial" panose="020B0604020202020204" pitchFamily="34" charset="0"/>
                <a:hlinkClick r:id="rId7"/>
              </a:rPr>
              <a:t>Cornell University - ILR School - The Triangle Factory Fire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00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749"/>
                                          </p:stCondLst>
                                        </p:cTn>
                                        <p:tgtEl>
                                          <p:spTgt spid="9"/>
                                        </p:tgtEl>
                                        <p:attrNameLst>
                                          <p:attrName>style.visibility</p:attrName>
                                        </p:attrNameLst>
                                      </p:cBhvr>
                                      <p:to>
                                        <p:strVal val="visible"/>
                                      </p:to>
                                    </p:se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A395-24D0-432E-DAA1-C49E52973DB8}"/>
              </a:ext>
            </a:extLst>
          </p:cNvPr>
          <p:cNvSpPr>
            <a:spLocks noGrp="1"/>
          </p:cNvSpPr>
          <p:nvPr>
            <p:ph type="title"/>
          </p:nvPr>
        </p:nvSpPr>
        <p:spPr>
          <a:xfrm>
            <a:off x="0" y="2"/>
            <a:ext cx="12192000" cy="691098"/>
          </a:xfrm>
        </p:spPr>
        <p:txBody>
          <a:bodyPr>
            <a:normAutofit/>
          </a:bodyPr>
          <a:lstStyle/>
          <a:p>
            <a:pPr algn="ctr"/>
            <a:r>
              <a:rPr lang="en-US" sz="3600" dirty="0">
                <a:latin typeface="Arial Black" panose="020B0A04020102020204" pitchFamily="34" charset="0"/>
              </a:rPr>
              <a:t>Who was Saved?</a:t>
            </a:r>
          </a:p>
        </p:txBody>
      </p:sp>
      <p:sp>
        <p:nvSpPr>
          <p:cNvPr id="3" name="Content Placeholder 2">
            <a:extLst>
              <a:ext uri="{FF2B5EF4-FFF2-40B4-BE49-F238E27FC236}">
                <a16:creationId xmlns:a16="http://schemas.microsoft.com/office/drawing/2014/main" id="{FB7F5A00-FC9B-07FB-821C-B23929BD0801}"/>
              </a:ext>
            </a:extLst>
          </p:cNvPr>
          <p:cNvSpPr>
            <a:spLocks noGrp="1"/>
          </p:cNvSpPr>
          <p:nvPr>
            <p:ph idx="1"/>
          </p:nvPr>
        </p:nvSpPr>
        <p:spPr>
          <a:xfrm>
            <a:off x="107004" y="587229"/>
            <a:ext cx="11770467" cy="5853011"/>
          </a:xfrm>
        </p:spPr>
        <p:txBody>
          <a:bodyPr>
            <a:noAutofit/>
          </a:bodyPr>
          <a:lstStyle/>
          <a:p>
            <a:r>
              <a:rPr lang="en-US" sz="2000" b="0" i="0" dirty="0">
                <a:solidFill>
                  <a:srgbClr val="000000"/>
                </a:solidFill>
                <a:effectLst/>
                <a:latin typeface="Arial" panose="020B0604020202020204" pitchFamily="34" charset="0"/>
                <a:cs typeface="Arial" panose="020B0604020202020204" pitchFamily="34" charset="0"/>
              </a:rPr>
              <a:t>The 10</a:t>
            </a:r>
            <a:r>
              <a:rPr lang="en-US" sz="2000" b="0" i="0" baseline="30000" dirty="0">
                <a:solidFill>
                  <a:srgbClr val="000000"/>
                </a:solidFill>
                <a:effectLst/>
                <a:latin typeface="Arial" panose="020B0604020202020204" pitchFamily="34" charset="0"/>
                <a:cs typeface="Arial" panose="020B0604020202020204" pitchFamily="34" charset="0"/>
              </a:rPr>
              <a:t>Th</a:t>
            </a:r>
            <a:r>
              <a:rPr lang="en-US" sz="2000" b="0" i="0" dirty="0">
                <a:solidFill>
                  <a:srgbClr val="000000"/>
                </a:solidFill>
                <a:effectLst/>
                <a:latin typeface="Arial" panose="020B0604020202020204" pitchFamily="34" charset="0"/>
                <a:cs typeface="Arial" panose="020B0604020202020204" pitchFamily="34" charset="0"/>
              </a:rPr>
              <a:t> floor of the factory housed the offices of executives, the switchboard, 40 garment pressers, inspectors &amp; the packing &amp; shipping room. After a warning call from a worker on the eighth floor, most were able to escape over the roof to the adjacent NY University building with the aid of faculty members &amp; students. Of the 70 people on that floor, all were saved but two. </a:t>
            </a:r>
            <a:r>
              <a:rPr lang="en-US" sz="1400" dirty="0">
                <a:effectLst/>
              </a:rPr>
              <a:t> </a:t>
            </a:r>
            <a:r>
              <a:rPr lang="en-US" sz="2000" b="0"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Clotilde Terranova</a:t>
            </a:r>
            <a:r>
              <a:rPr lang="en-US" sz="2000" b="0" i="0" dirty="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died when she jumped from the tenth floor.</a:t>
            </a:r>
            <a:endParaRPr lang="en-US" sz="2000" b="0" i="0" dirty="0">
              <a:solidFill>
                <a:srgbClr val="000000"/>
              </a:solidFill>
              <a:effectLst/>
              <a:latin typeface="Arial" panose="020B0604020202020204" pitchFamily="34" charset="0"/>
              <a:cs typeface="Arial" panose="020B0604020202020204" pitchFamily="34" charset="0"/>
            </a:endParaRPr>
          </a:p>
          <a:p>
            <a:pPr algn="just"/>
            <a:r>
              <a:rPr lang="en-US" sz="2000" b="0" i="0" dirty="0">
                <a:solidFill>
                  <a:srgbClr val="202122"/>
                </a:solidFill>
                <a:effectLst/>
                <a:latin typeface="Arial" panose="020B0604020202020204" pitchFamily="34" charset="0"/>
              </a:rPr>
              <a:t>Some employees on the 9</a:t>
            </a:r>
            <a:r>
              <a:rPr lang="en-US" sz="2000" b="0" i="0" baseline="30000" dirty="0">
                <a:solidFill>
                  <a:srgbClr val="202122"/>
                </a:solidFill>
                <a:effectLst/>
                <a:latin typeface="Arial" panose="020B0604020202020204" pitchFamily="34" charset="0"/>
              </a:rPr>
              <a:t>th</a:t>
            </a:r>
            <a:r>
              <a:rPr lang="en-US" sz="2000" b="0" i="0" dirty="0">
                <a:solidFill>
                  <a:srgbClr val="202122"/>
                </a:solidFill>
                <a:effectLst/>
                <a:latin typeface="Arial" panose="020B0604020202020204" pitchFamily="34" charset="0"/>
              </a:rPr>
              <a:t> floor escaped the fire by going up the Greene Street stairway to the roof. </a:t>
            </a:r>
            <a:r>
              <a:rPr lang="en-US" sz="2000" b="0" i="0" dirty="0">
                <a:effectLst/>
                <a:latin typeface="Arial" panose="020B0604020202020204" pitchFamily="34" charset="0"/>
                <a:cs typeface="Arial" panose="020B0604020202020204" pitchFamily="34" charset="0"/>
              </a:rPr>
              <a:t>Approximately a 100 reached a building north of the burning one, whose roof was only 5 feet higher &amp; could be reached without a ladder.</a:t>
            </a:r>
            <a:r>
              <a:rPr lang="en-US" sz="2000" b="0" i="0" dirty="0">
                <a:effectLst/>
                <a:latin typeface="Arial" panose="020B0604020202020204" pitchFamily="34" charset="0"/>
              </a:rPr>
              <a:t> Flames prevented workers from </a:t>
            </a:r>
            <a:r>
              <a:rPr lang="en-US" sz="2000" b="0" i="1" u="sng" dirty="0">
                <a:effectLst/>
                <a:latin typeface="Arial" panose="020B0604020202020204" pitchFamily="34" charset="0"/>
              </a:rPr>
              <a:t>descending</a:t>
            </a:r>
            <a:r>
              <a:rPr lang="en-US" sz="2000" b="0" i="0" dirty="0">
                <a:effectLst/>
                <a:latin typeface="Arial" panose="020B0604020202020204" pitchFamily="34" charset="0"/>
              </a:rPr>
              <a:t> the Greene Street stairway.</a:t>
            </a:r>
            <a:endParaRPr lang="en-US" sz="2000" b="0" i="0" dirty="0">
              <a:effectLst/>
              <a:latin typeface="Arial" panose="020B0604020202020204" pitchFamily="34" charset="0"/>
              <a:cs typeface="Arial" panose="020B0604020202020204" pitchFamily="34" charset="0"/>
            </a:endParaRPr>
          </a:p>
          <a:p>
            <a:pPr algn="just"/>
            <a:r>
              <a:rPr lang="en-US" sz="2000" b="1" i="0" dirty="0">
                <a:effectLst/>
                <a:highlight>
                  <a:srgbClr val="FFFF00"/>
                </a:highlight>
                <a:latin typeface="Arial" panose="020B0604020202020204" pitchFamily="34" charset="0"/>
                <a:cs typeface="Arial" panose="020B0604020202020204" pitchFamily="34" charset="0"/>
              </a:rPr>
              <a:t>Found Alive After the Fire</a:t>
            </a:r>
            <a:r>
              <a:rPr lang="en-US" sz="2000" b="0" i="0" dirty="0">
                <a:effectLst/>
                <a:highlight>
                  <a:srgbClr val="FFFF00"/>
                </a:highlight>
                <a:latin typeface="Arial" panose="020B0604020202020204" pitchFamily="34" charset="0"/>
                <a:cs typeface="Arial" panose="020B0604020202020204" pitchFamily="34" charset="0"/>
              </a:rPr>
              <a:t>. The first living victim, </a:t>
            </a:r>
            <a:r>
              <a:rPr lang="en-US" sz="2000" b="0" i="1" dirty="0">
                <a:solidFill>
                  <a:schemeClr val="accent1">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Hyman Meshel </a:t>
            </a:r>
            <a:r>
              <a:rPr lang="en-US" sz="2000" b="0" i="0" dirty="0">
                <a:effectLst/>
                <a:highlight>
                  <a:srgbClr val="FFFF00"/>
                </a:highlight>
                <a:latin typeface="Arial" panose="020B0604020202020204" pitchFamily="34" charset="0"/>
                <a:cs typeface="Arial" panose="020B0604020202020204" pitchFamily="34" charset="0"/>
              </a:rPr>
              <a:t>of 322 E. 15th Street, was taken from the ruins 4 hours after the fire. He was found paralyzed with fear &amp; whimpering like a wounded animal in the basement, immersed in water to his neck, &amp; with his head just below the elevator.</a:t>
            </a:r>
          </a:p>
          <a:p>
            <a:pPr algn="just"/>
            <a:r>
              <a:rPr lang="en-US" sz="2000" b="0" i="0" dirty="0">
                <a:solidFill>
                  <a:srgbClr val="2C3346"/>
                </a:solidFill>
                <a:effectLst/>
                <a:latin typeface="Arial" panose="020B0604020202020204" pitchFamily="34" charset="0"/>
                <a:cs typeface="Arial" panose="020B0604020202020204" pitchFamily="34" charset="0"/>
              </a:rPr>
              <a:t>All that those who escaped seemed to remember, was that there was a flash of flames, leaping first among the girls in the southeast corner of the 8</a:t>
            </a:r>
            <a:r>
              <a:rPr lang="en-US" sz="2000" b="0" i="0" baseline="30000" dirty="0">
                <a:solidFill>
                  <a:srgbClr val="2C3346"/>
                </a:solidFill>
                <a:effectLst/>
                <a:latin typeface="Arial" panose="020B0604020202020204" pitchFamily="34" charset="0"/>
                <a:cs typeface="Arial" panose="020B0604020202020204" pitchFamily="34" charset="0"/>
              </a:rPr>
              <a:t>th</a:t>
            </a:r>
            <a:r>
              <a:rPr lang="en-US" sz="2000" b="0" i="0" dirty="0">
                <a:solidFill>
                  <a:srgbClr val="2C3346"/>
                </a:solidFill>
                <a:effectLst/>
                <a:latin typeface="Arial" panose="020B0604020202020204" pitchFamily="34" charset="0"/>
                <a:cs typeface="Arial" panose="020B0604020202020204" pitchFamily="34" charset="0"/>
              </a:rPr>
              <a:t> floor &amp; then suddenly over the entire room, spreading through the linens &amp; cotton with which the girls were working. The girls on the 9</a:t>
            </a:r>
            <a:r>
              <a:rPr lang="en-US" sz="2000" b="0" i="0" baseline="30000" dirty="0">
                <a:solidFill>
                  <a:srgbClr val="2C3346"/>
                </a:solidFill>
                <a:effectLst/>
                <a:latin typeface="Arial" panose="020B0604020202020204" pitchFamily="34" charset="0"/>
                <a:cs typeface="Arial" panose="020B0604020202020204" pitchFamily="34" charset="0"/>
              </a:rPr>
              <a:t>th</a:t>
            </a:r>
            <a:r>
              <a:rPr lang="en-US" sz="2000" b="0" i="0" dirty="0">
                <a:solidFill>
                  <a:srgbClr val="2C3346"/>
                </a:solidFill>
                <a:effectLst/>
                <a:latin typeface="Arial" panose="020B0604020202020204" pitchFamily="34" charset="0"/>
                <a:cs typeface="Arial" panose="020B0604020202020204" pitchFamily="34" charset="0"/>
              </a:rPr>
              <a:t> floor caught sight of the flames through the windows, up the stairway, &amp; up the elevator shaft.</a:t>
            </a:r>
          </a:p>
          <a:p>
            <a:pPr algn="just"/>
            <a:r>
              <a:rPr lang="en-US" sz="2000" dirty="0">
                <a:latin typeface="Arial" panose="020B0604020202020204" pitchFamily="34" charset="0"/>
                <a:cs typeface="Arial" panose="020B0604020202020204" pitchFamily="34" charset="0"/>
              </a:rPr>
              <a:t>Based on an estimated 600 occupants It is believed that </a:t>
            </a:r>
            <a:r>
              <a:rPr lang="en-US" sz="2000" b="1" dirty="0">
                <a:latin typeface="Arial" panose="020B0604020202020204" pitchFamily="34" charset="0"/>
                <a:cs typeface="Arial" panose="020B0604020202020204" pitchFamily="34" charset="0"/>
              </a:rPr>
              <a:t>456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people escaped </a:t>
            </a:r>
            <a:r>
              <a:rPr lang="en-US" sz="2000" dirty="0">
                <a:latin typeface="Arial" panose="020B0604020202020204" pitchFamily="34" charset="0"/>
                <a:cs typeface="Arial" panose="020B0604020202020204" pitchFamily="34" charset="0"/>
              </a:rPr>
              <a:t>but </a:t>
            </a:r>
            <a:r>
              <a:rPr lang="en-US" sz="2000" b="1" dirty="0">
                <a:solidFill>
                  <a:srgbClr val="FF0000"/>
                </a:solidFill>
                <a:latin typeface="Arial" panose="020B0604020202020204" pitchFamily="34" charset="0"/>
                <a:cs typeface="Arial" panose="020B0604020202020204" pitchFamily="34" charset="0"/>
              </a:rPr>
              <a:t>200</a:t>
            </a:r>
            <a:r>
              <a:rPr lang="en-US" sz="2000" dirty="0">
                <a:latin typeface="Arial" panose="020B0604020202020204" pitchFamily="34" charset="0"/>
                <a:cs typeface="Arial" panose="020B0604020202020204" pitchFamily="34" charset="0"/>
              </a:rPr>
              <a:t> of those </a:t>
            </a:r>
            <a:r>
              <a:rPr lang="en-US" sz="2000" b="0" i="0" dirty="0">
                <a:effectLst/>
                <a:latin typeface="Arial" panose="020B0604020202020204" pitchFamily="34" charset="0"/>
                <a:cs typeface="Arial" panose="020B0604020202020204" pitchFamily="34" charset="0"/>
              </a:rPr>
              <a:t>survived with critical burns &amp; broken limbs.  </a:t>
            </a:r>
          </a:p>
          <a:p>
            <a:pPr algn="just"/>
            <a:r>
              <a:rPr lang="en-US" sz="2000" b="0" i="0" dirty="0">
                <a:effectLst/>
                <a:latin typeface="Arial" panose="020B0604020202020204" pitchFamily="34" charset="0"/>
                <a:cs typeface="Arial" panose="020B0604020202020204" pitchFamily="34" charset="0"/>
              </a:rPr>
              <a:t>Learn the names of the survivors.  </a:t>
            </a:r>
            <a:r>
              <a:rPr lang="en-US" sz="1800" b="0" i="0" dirty="0">
                <a:effectLst/>
                <a:latin typeface="Arial" panose="020B0604020202020204" pitchFamily="34" charset="0"/>
                <a:cs typeface="Arial" panose="020B0604020202020204" pitchFamily="34" charset="0"/>
                <a:hlinkClick r:id="rId3"/>
              </a:rPr>
              <a:t>https://trianglefire.ilr.cornell.edu/victimsWitnesses/survivors.html</a:t>
            </a:r>
            <a:endParaRPr lang="en-US" sz="1800" b="0" i="0" dirty="0">
              <a:effectLst/>
              <a:latin typeface="Arial" panose="020B0604020202020204" pitchFamily="34" charset="0"/>
              <a:cs typeface="Arial" panose="020B0604020202020204" pitchFamily="34" charset="0"/>
            </a:endParaRPr>
          </a:p>
          <a:p>
            <a:pPr algn="just"/>
            <a:endParaRPr lang="en-US" sz="2000" b="0" i="0" dirty="0">
              <a:effectLst/>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C94136D-E122-BA98-918F-18AAB0BE0261}"/>
              </a:ext>
            </a:extLst>
          </p:cNvPr>
          <p:cNvSpPr>
            <a:spLocks noGrp="1"/>
          </p:cNvSpPr>
          <p:nvPr>
            <p:ph type="dt" sz="half" idx="10"/>
          </p:nvPr>
        </p:nvSpPr>
        <p:spPr>
          <a:xfrm>
            <a:off x="838200" y="6440240"/>
            <a:ext cx="2743200" cy="365125"/>
          </a:xfrm>
        </p:spPr>
        <p:txBody>
          <a:bodyPr/>
          <a:lstStyle/>
          <a:p>
            <a:fld id="{9E9FB70C-0AF6-492E-AE4C-0DA7B94B92D9}" type="datetime1">
              <a:rPr lang="en-US" smtClean="0"/>
              <a:t>11/5/2023</a:t>
            </a:fld>
            <a:endParaRPr lang="en-US" dirty="0"/>
          </a:p>
        </p:txBody>
      </p:sp>
      <p:sp>
        <p:nvSpPr>
          <p:cNvPr id="5" name="Footer Placeholder 4">
            <a:extLst>
              <a:ext uri="{FF2B5EF4-FFF2-40B4-BE49-F238E27FC236}">
                <a16:creationId xmlns:a16="http://schemas.microsoft.com/office/drawing/2014/main" id="{B6EB8874-434B-F3E6-8B80-9417E699C499}"/>
              </a:ext>
            </a:extLst>
          </p:cNvPr>
          <p:cNvSpPr>
            <a:spLocks noGrp="1"/>
          </p:cNvSpPr>
          <p:nvPr>
            <p:ph type="ftr" sz="quarter" idx="11"/>
          </p:nvPr>
        </p:nvSpPr>
        <p:spPr>
          <a:xfrm>
            <a:off x="4038600" y="6482185"/>
            <a:ext cx="4114800" cy="365125"/>
          </a:xfrm>
        </p:spPr>
        <p:txBody>
          <a:bodyPr/>
          <a:lstStyle/>
          <a:p>
            <a:r>
              <a:rPr lang="en-US" dirty="0"/>
              <a:t>The Triangle Shirtwaist Factory Fire</a:t>
            </a:r>
          </a:p>
        </p:txBody>
      </p:sp>
      <p:sp>
        <p:nvSpPr>
          <p:cNvPr id="6" name="Slide Number Placeholder 5">
            <a:extLst>
              <a:ext uri="{FF2B5EF4-FFF2-40B4-BE49-F238E27FC236}">
                <a16:creationId xmlns:a16="http://schemas.microsoft.com/office/drawing/2014/main" id="{D6EA4FA9-0702-BF07-5974-CF4C3F7D0773}"/>
              </a:ext>
            </a:extLst>
          </p:cNvPr>
          <p:cNvSpPr>
            <a:spLocks noGrp="1"/>
          </p:cNvSpPr>
          <p:nvPr>
            <p:ph type="sldNum" sz="quarter" idx="12"/>
          </p:nvPr>
        </p:nvSpPr>
        <p:spPr/>
        <p:txBody>
          <a:bodyPr/>
          <a:lstStyle/>
          <a:p>
            <a:fld id="{BD10C032-AC90-4AD6-9D9E-EA93685B7341}" type="slidenum">
              <a:rPr lang="en-US" smtClean="0"/>
              <a:t>11</a:t>
            </a:fld>
            <a:endParaRPr lang="en-US" dirty="0"/>
          </a:p>
        </p:txBody>
      </p:sp>
    </p:spTree>
    <p:extLst>
      <p:ext uri="{BB962C8B-B14F-4D97-AF65-F5344CB8AC3E}">
        <p14:creationId xmlns:p14="http://schemas.microsoft.com/office/powerpoint/2010/main" val="132958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BF482D-A8D1-0380-2048-88F3192ED0D1}"/>
              </a:ext>
            </a:extLst>
          </p:cNvPr>
          <p:cNvSpPr>
            <a:spLocks noGrp="1"/>
          </p:cNvSpPr>
          <p:nvPr>
            <p:ph type="title"/>
          </p:nvPr>
        </p:nvSpPr>
        <p:spPr>
          <a:xfrm>
            <a:off x="0" y="1"/>
            <a:ext cx="12192000" cy="1056442"/>
          </a:xfrm>
        </p:spPr>
        <p:txBody>
          <a:bodyPr/>
          <a:lstStyle/>
          <a:p>
            <a:pPr algn="ctr"/>
            <a:r>
              <a:rPr lang="en-US" dirty="0">
                <a:latin typeface="Arial Black" panose="020B0A04020102020204" pitchFamily="34" charset="0"/>
              </a:rPr>
              <a:t>Workers Compensation</a:t>
            </a:r>
          </a:p>
        </p:txBody>
      </p:sp>
      <p:sp>
        <p:nvSpPr>
          <p:cNvPr id="6" name="Content Placeholder 5">
            <a:extLst>
              <a:ext uri="{FF2B5EF4-FFF2-40B4-BE49-F238E27FC236}">
                <a16:creationId xmlns:a16="http://schemas.microsoft.com/office/drawing/2014/main" id="{C1F34684-7857-262B-DBD8-3A65329ADC4C}"/>
              </a:ext>
            </a:extLst>
          </p:cNvPr>
          <p:cNvSpPr>
            <a:spLocks noGrp="1"/>
          </p:cNvSpPr>
          <p:nvPr>
            <p:ph sz="half" idx="1"/>
          </p:nvPr>
        </p:nvSpPr>
        <p:spPr>
          <a:xfrm>
            <a:off x="594804" y="1162974"/>
            <a:ext cx="11026066" cy="4913975"/>
          </a:xfrm>
        </p:spPr>
        <p:txBody>
          <a:bodyPr>
            <a:normAutofit/>
          </a:bodyPr>
          <a:lstStyle/>
          <a:p>
            <a:pPr algn="just"/>
            <a:r>
              <a:rPr lang="en-US" sz="2000" dirty="0">
                <a:latin typeface="Arial" panose="020B0604020202020204" pitchFamily="34" charset="0"/>
                <a:cs typeface="Arial" panose="020B0604020202020204" pitchFamily="34" charset="0"/>
              </a:rPr>
              <a:t>In 1900 no state in the Union had a workers’ compensation law. By 1915 every highly industrialized state had passed an act for some form of compensation. </a:t>
            </a:r>
          </a:p>
          <a:p>
            <a:pPr algn="just"/>
            <a:r>
              <a:rPr lang="en-US" sz="2000" b="0" i="0" dirty="0">
                <a:effectLst/>
                <a:latin typeface="Arial" panose="020B0604020202020204" pitchFamily="34" charset="0"/>
                <a:cs typeface="Arial" panose="020B0604020202020204" pitchFamily="34" charset="0"/>
              </a:rPr>
              <a:t>Before the 1911 Wisconsin Law, the only way an employee injured at work could receive any compensation was to sue his or her employer for negligence; an expensive &amp; lengthy process. </a:t>
            </a:r>
          </a:p>
          <a:p>
            <a:pPr algn="just"/>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day before the tragic &amp; preventable catastrophe </a:t>
            </a:r>
            <a:r>
              <a:rPr lang="en-US" sz="2000" dirty="0">
                <a:latin typeface="Arial" panose="020B0604020202020204" pitchFamily="34" charset="0"/>
                <a:cs typeface="Arial" panose="020B0604020202020204" pitchFamily="34" charset="0"/>
              </a:rPr>
              <a:t>at Triangle, the NY State Court of Appeals struck down a new “</a:t>
            </a:r>
            <a:r>
              <a:rPr lang="en-US" sz="2000" i="1" dirty="0">
                <a:latin typeface="Arial" panose="020B0604020202020204" pitchFamily="34" charset="0"/>
                <a:cs typeface="Arial" panose="020B0604020202020204" pitchFamily="34" charset="0"/>
              </a:rPr>
              <a:t>workmen’s compensation</a:t>
            </a:r>
            <a:r>
              <a:rPr lang="en-US" sz="2000" dirty="0">
                <a:latin typeface="Arial" panose="020B0604020202020204" pitchFamily="34" charset="0"/>
                <a:cs typeface="Arial" panose="020B0604020202020204" pitchFamily="34" charset="0"/>
              </a:rPr>
              <a:t>” law as unconstitutional, as it interfered with the “</a:t>
            </a:r>
            <a:r>
              <a:rPr lang="en-US" sz="2000" i="1" dirty="0">
                <a:latin typeface="Arial" panose="020B0604020202020204" pitchFamily="34" charset="0"/>
                <a:cs typeface="Arial" panose="020B0604020202020204" pitchFamily="34" charset="0"/>
              </a:rPr>
              <a:t>due process</a:t>
            </a:r>
            <a:r>
              <a:rPr lang="en-US" sz="2000" dirty="0">
                <a:latin typeface="Arial" panose="020B0604020202020204" pitchFamily="34" charset="0"/>
                <a:cs typeface="Arial" panose="020B0604020202020204" pitchFamily="34" charset="0"/>
              </a:rPr>
              <a:t>” rights of employers to have their liability adjudicated in court.</a:t>
            </a:r>
          </a:p>
          <a:p>
            <a:pPr algn="just"/>
            <a:r>
              <a:rPr lang="en-US" sz="2000" dirty="0">
                <a:latin typeface="Arial" panose="020B0604020202020204" pitchFamily="34" charset="0"/>
                <a:cs typeface="Arial" panose="020B0604020202020204" pitchFamily="34" charset="0"/>
              </a:rPr>
              <a:t>New York amended its constitution, a new workers’ compensation law was adopted in 1914, and the United States Supreme Court upheld it in 1917.</a:t>
            </a:r>
          </a:p>
          <a:p>
            <a:pPr algn="just"/>
            <a:r>
              <a:rPr lang="en-US" sz="2000" b="0" i="0" dirty="0">
                <a:effectLst/>
                <a:latin typeface="Arial" panose="020B0604020202020204" pitchFamily="34" charset="0"/>
                <a:cs typeface="Arial" panose="020B0604020202020204" pitchFamily="34" charset="0"/>
              </a:rPr>
              <a:t>By taking out insurance policies to guard against dangers to their employees, employers had to acknowledge that they could be held accountable for injury/death of people on their payroll.</a:t>
            </a:r>
          </a:p>
          <a:p>
            <a:pPr algn="just"/>
            <a:r>
              <a:rPr lang="en-US" sz="1400" b="0" i="0" dirty="0">
                <a:solidFill>
                  <a:srgbClr val="2A2A2A"/>
                </a:solidFill>
                <a:effectLst/>
                <a:latin typeface="georgia" panose="02040502050405020303" pitchFamily="18" charset="0"/>
              </a:rPr>
              <a:t> </a:t>
            </a:r>
            <a:r>
              <a:rPr lang="en-US" sz="2000" b="0" i="0" dirty="0">
                <a:effectLst/>
                <a:latin typeface="Arial" panose="020B0604020202020204" pitchFamily="34" charset="0"/>
                <a:cs typeface="Arial" panose="020B0604020202020204" pitchFamily="34" charset="0"/>
              </a:rPr>
              <a:t>Before WC, the insurance industry in New York had rigged regulations in such a way that brokers profited from higher risk, so </a:t>
            </a:r>
            <a:r>
              <a:rPr lang="en-US" sz="2000" b="0" i="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arson was one of the city’s growth businesses</a:t>
            </a:r>
            <a:r>
              <a:rPr lang="en-US" sz="2000" b="0" i="0" dirty="0">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D89B473A-3808-D047-8E0B-B1FD42778324}"/>
              </a:ext>
            </a:extLst>
          </p:cNvPr>
          <p:cNvSpPr>
            <a:spLocks noGrp="1"/>
          </p:cNvSpPr>
          <p:nvPr>
            <p:ph type="dt" sz="half" idx="10"/>
          </p:nvPr>
        </p:nvSpPr>
        <p:spPr/>
        <p:txBody>
          <a:bodyPr/>
          <a:lstStyle/>
          <a:p>
            <a:fld id="{5325DCF0-1411-4780-86F9-6AAF7A9709E3}" type="datetime1">
              <a:rPr lang="en-US" smtClean="0">
                <a:solidFill>
                  <a:schemeClr val="tx1"/>
                </a:solidFill>
                <a:latin typeface="Arial" panose="020B0604020202020204" pitchFamily="34" charset="0"/>
                <a:cs typeface="Arial" panose="020B0604020202020204" pitchFamily="34" charset="0"/>
              </a:rPr>
              <a:t>11/5/2023</a:t>
            </a:fld>
            <a:endParaRPr lang="en-US" dirty="0">
              <a:solidFill>
                <a:schemeClr val="tx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3BE5CB4-72AA-A16D-3F05-F3F6003A817F}"/>
              </a:ext>
            </a:extLst>
          </p:cNvPr>
          <p:cNvSpPr>
            <a:spLocks noGrp="1"/>
          </p:cNvSpPr>
          <p:nvPr>
            <p:ph type="ftr" sz="quarter" idx="11"/>
          </p:nvPr>
        </p:nvSpPr>
        <p:spPr/>
        <p:txBody>
          <a:bodyPr/>
          <a:lstStyle/>
          <a:p>
            <a:r>
              <a:rPr lang="en-US" dirty="0">
                <a:solidFill>
                  <a:schemeClr val="tx1"/>
                </a:solidFill>
              </a:rPr>
              <a:t>The Triangle Shirtwaist Factory Fire</a:t>
            </a:r>
          </a:p>
        </p:txBody>
      </p:sp>
      <p:sp>
        <p:nvSpPr>
          <p:cNvPr id="4" name="Slide Number Placeholder 3">
            <a:extLst>
              <a:ext uri="{FF2B5EF4-FFF2-40B4-BE49-F238E27FC236}">
                <a16:creationId xmlns:a16="http://schemas.microsoft.com/office/drawing/2014/main" id="{416C886E-4318-392A-C00A-F4DFB0C92FF9}"/>
              </a:ext>
            </a:extLst>
          </p:cNvPr>
          <p:cNvSpPr>
            <a:spLocks noGrp="1"/>
          </p:cNvSpPr>
          <p:nvPr>
            <p:ph type="sldNum" sz="quarter" idx="12"/>
          </p:nvPr>
        </p:nvSpPr>
        <p:spPr/>
        <p:txBody>
          <a:bodyPr/>
          <a:lstStyle/>
          <a:p>
            <a:fld id="{BD10C032-AC90-4AD6-9D9E-EA93685B7341}" type="slidenum">
              <a:rPr lang="en-US" smtClean="0"/>
              <a:t>12</a:t>
            </a:fld>
            <a:endParaRPr lang="en-US" dirty="0"/>
          </a:p>
        </p:txBody>
      </p:sp>
    </p:spTree>
    <p:extLst>
      <p:ext uri="{BB962C8B-B14F-4D97-AF65-F5344CB8AC3E}">
        <p14:creationId xmlns:p14="http://schemas.microsoft.com/office/powerpoint/2010/main" val="408152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D61E8-8AF7-F61E-D864-7018A7BAC25B}"/>
              </a:ext>
            </a:extLst>
          </p:cNvPr>
          <p:cNvSpPr>
            <a:spLocks noGrp="1"/>
          </p:cNvSpPr>
          <p:nvPr>
            <p:ph type="title"/>
          </p:nvPr>
        </p:nvSpPr>
        <p:spPr>
          <a:xfrm>
            <a:off x="99443" y="1"/>
            <a:ext cx="7274479" cy="646331"/>
          </a:xfrm>
        </p:spPr>
        <p:txBody>
          <a:bodyPr vert="horz" lIns="91440" tIns="45720" rIns="91440" bIns="45720" rtlCol="0" anchor="ctr">
            <a:normAutofit/>
          </a:bodyPr>
          <a:lstStyle/>
          <a:p>
            <a:pPr algn="ctr"/>
            <a:r>
              <a:rPr lang="en-US" sz="3600" dirty="0">
                <a:latin typeface="Arial Black" panose="020B0A04020102020204" pitchFamily="34" charset="0"/>
              </a:rPr>
              <a:t>Action in the Courts</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18A461B-82AE-4C6E-7D99-9EB3CD613832}"/>
              </a:ext>
            </a:extLst>
          </p:cNvPr>
          <p:cNvSpPr>
            <a:spLocks noGrp="1"/>
          </p:cNvSpPr>
          <p:nvPr>
            <p:ph sz="half" idx="1"/>
          </p:nvPr>
        </p:nvSpPr>
        <p:spPr>
          <a:xfrm>
            <a:off x="45932" y="587953"/>
            <a:ext cx="7327989" cy="3162508"/>
          </a:xfrm>
        </p:spPr>
        <p:txBody>
          <a:bodyPr vert="horz" lIns="91440" tIns="45720" rIns="91440" bIns="45720" rtlCol="0">
            <a:noAutofit/>
          </a:bodyPr>
          <a:lstStyle/>
          <a:p>
            <a:pPr algn="just"/>
            <a:r>
              <a:rPr lang="en-US" sz="1800" b="0" i="0" dirty="0">
                <a:solidFill>
                  <a:srgbClr val="000000"/>
                </a:solidFill>
                <a:effectLst/>
                <a:latin typeface="Arial" panose="020B0604020202020204" pitchFamily="34" charset="0"/>
                <a:cs typeface="Arial" panose="020B0604020202020204" pitchFamily="34" charset="0"/>
              </a:rPr>
              <a:t>On April 11, Harris &amp; Blanck were indicted on 7 counts of manslaughter in the 1st &amp; 2nd degree,</a:t>
            </a:r>
            <a:r>
              <a:rPr lang="en-US" sz="1800" b="0" i="0" dirty="0">
                <a:solidFill>
                  <a:srgbClr val="000000"/>
                </a:solidFill>
                <a:effectLst/>
                <a:latin typeface="verdana" panose="020B0604030504040204" pitchFamily="34" charset="0"/>
              </a:rPr>
              <a:t> </a:t>
            </a:r>
            <a:r>
              <a:rPr lang="en-US" sz="1800" b="0" i="0" dirty="0">
                <a:solidFill>
                  <a:srgbClr val="000000"/>
                </a:solidFill>
                <a:effectLst/>
                <a:latin typeface="Arial" panose="020B0604020202020204" pitchFamily="34" charset="0"/>
                <a:cs typeface="Arial" panose="020B0604020202020204" pitchFamily="34" charset="0"/>
              </a:rPr>
              <a:t>under section 80 of the Labor Code, which mandated that doors should not be locked during working hours.</a:t>
            </a:r>
            <a:endParaRPr lang="en-US" sz="1800" dirty="0">
              <a:latin typeface="Arial" panose="020B0604020202020204" pitchFamily="34" charset="0"/>
              <a:cs typeface="Arial" panose="020B0604020202020204" pitchFamily="34" charset="0"/>
            </a:endParaRPr>
          </a:p>
          <a:p>
            <a:pPr algn="just"/>
            <a:r>
              <a:rPr lang="en-US" sz="1800" b="0" i="0" dirty="0">
                <a:effectLst/>
                <a:latin typeface="Arial" panose="020B0604020202020204" pitchFamily="34" charset="0"/>
                <a:cs typeface="Arial" panose="020B0604020202020204" pitchFamily="34" charset="0"/>
              </a:rPr>
              <a:t>The trial of Harris and Blanck began on December 4, 1911, in the courtroom of Judge Thomas Crain. </a:t>
            </a:r>
          </a:p>
          <a:p>
            <a:pPr algn="just"/>
            <a:r>
              <a:rPr lang="en-US" sz="1800" b="0" i="0" dirty="0">
                <a:effectLst/>
                <a:latin typeface="Arial" panose="020B0604020202020204" pitchFamily="34" charset="0"/>
                <a:cs typeface="Arial" panose="020B0604020202020204" pitchFamily="34" charset="0"/>
              </a:rPr>
              <a:t>Harris &amp; Blanck were defended by a giant of the New York legal establishment, 41-year-old </a:t>
            </a:r>
            <a:r>
              <a:rPr lang="en-US" sz="18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Max D. Steuer</a:t>
            </a:r>
            <a:r>
              <a:rPr lang="en-US" sz="1800" b="0" i="0" dirty="0">
                <a:effectLst/>
                <a:latin typeface="Arial" panose="020B0604020202020204" pitchFamily="34" charset="0"/>
                <a:cs typeface="Arial" panose="020B0604020202020204" pitchFamily="34" charset="0"/>
              </a:rPr>
              <a:t>. Heading up the prosecution team was Assistant DA </a:t>
            </a:r>
            <a:r>
              <a:rPr lang="en-US" sz="18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Charles S. Bostwick</a:t>
            </a:r>
            <a:r>
              <a:rPr lang="en-US" sz="1800" b="0" i="0" dirty="0">
                <a:effectLst/>
                <a:latin typeface="Arial" panose="020B0604020202020204" pitchFamily="34" charset="0"/>
                <a:cs typeface="Arial" panose="020B0604020202020204" pitchFamily="34" charset="0"/>
              </a:rPr>
              <a:t>.</a:t>
            </a:r>
          </a:p>
          <a:p>
            <a:pPr algn="just"/>
            <a:r>
              <a:rPr lang="en-US" sz="1800" b="0" i="0" dirty="0">
                <a:solidFill>
                  <a:srgbClr val="333333"/>
                </a:solidFill>
                <a:effectLst/>
                <a:latin typeface="Arial" panose="020B0604020202020204" pitchFamily="34" charset="0"/>
                <a:cs typeface="Arial" panose="020B0604020202020204" pitchFamily="34" charset="0"/>
              </a:rPr>
              <a:t>More than </a:t>
            </a:r>
            <a:r>
              <a:rPr lang="en-US" sz="1800" b="1" i="0" dirty="0">
                <a:solidFill>
                  <a:srgbClr val="333333"/>
                </a:solidFill>
                <a:effectLst/>
                <a:latin typeface="Arial" panose="020B0604020202020204" pitchFamily="34" charset="0"/>
                <a:cs typeface="Arial" panose="020B0604020202020204" pitchFamily="34" charset="0"/>
              </a:rPr>
              <a:t>100 witnesses </a:t>
            </a:r>
            <a:r>
              <a:rPr lang="en-US" sz="1800" b="0" i="0" dirty="0">
                <a:solidFill>
                  <a:srgbClr val="333333"/>
                </a:solidFill>
                <a:effectLst/>
                <a:latin typeface="Arial" panose="020B0604020202020204" pitchFamily="34" charset="0"/>
                <a:cs typeface="Arial" panose="020B0604020202020204" pitchFamily="34" charset="0"/>
              </a:rPr>
              <a:t>testified at the 3-week </a:t>
            </a:r>
            <a:r>
              <a:rPr lang="en-US" sz="1800" b="0" i="0" u="sng" dirty="0">
                <a:solidFill>
                  <a:srgbClr val="333333"/>
                </a:solidFill>
                <a:effectLst/>
                <a:latin typeface="Arial" panose="020B0604020202020204" pitchFamily="34" charset="0"/>
                <a:cs typeface="Arial" panose="020B0604020202020204" pitchFamily="34" charset="0"/>
              </a:rPr>
              <a:t>criminal</a:t>
            </a:r>
            <a:r>
              <a:rPr lang="en-US" sz="1800" b="0" i="0" dirty="0">
                <a:solidFill>
                  <a:srgbClr val="333333"/>
                </a:solidFill>
                <a:effectLst/>
                <a:latin typeface="Arial" panose="020B0604020202020204" pitchFamily="34" charset="0"/>
                <a:cs typeface="Arial" panose="020B0604020202020204" pitchFamily="34" charset="0"/>
              </a:rPr>
              <a:t> trial.</a:t>
            </a:r>
            <a:endParaRPr lang="en-US" sz="1800" dirty="0">
              <a:latin typeface="Arial" panose="020B0604020202020204" pitchFamily="34" charset="0"/>
              <a:cs typeface="Arial" panose="020B0604020202020204" pitchFamily="34" charset="0"/>
            </a:endParaRPr>
          </a:p>
          <a:p>
            <a:pPr marL="0" indent="0" algn="just">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1026" name="Picture 2" descr="blankharris">
            <a:extLst>
              <a:ext uri="{FF2B5EF4-FFF2-40B4-BE49-F238E27FC236}">
                <a16:creationId xmlns:a16="http://schemas.microsoft.com/office/drawing/2014/main" id="{7902CEAB-53FB-2406-D57B-89BCDC204E3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9562" t="1" r="10631" b="36655"/>
          <a:stretch/>
        </p:blipFill>
        <p:spPr bwMode="auto">
          <a:xfrm>
            <a:off x="7373923" y="0"/>
            <a:ext cx="4853527" cy="48768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EE8DF1-7152-CEF8-F201-E43854F078C6}"/>
              </a:ext>
            </a:extLst>
          </p:cNvPr>
          <p:cNvSpPr txBox="1"/>
          <p:nvPr/>
        </p:nvSpPr>
        <p:spPr>
          <a:xfrm>
            <a:off x="0" y="3691739"/>
            <a:ext cx="8541218" cy="1200329"/>
          </a:xfrm>
          <a:prstGeom prst="rect">
            <a:avLst/>
          </a:prstGeom>
          <a:noFill/>
        </p:spPr>
        <p:txBody>
          <a:bodyPr wrap="square" rtlCol="0">
            <a:spAutoFit/>
          </a:bodyPr>
          <a:lstStyle/>
          <a:p>
            <a:pPr marL="285750" indent="-285750" algn="just">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After deliberating for just under </a:t>
            </a:r>
            <a:r>
              <a:rPr lang="en-US" sz="1800" b="1" i="0" dirty="0">
                <a:effectLst/>
                <a:latin typeface="Arial" panose="020B0604020202020204" pitchFamily="34" charset="0"/>
                <a:cs typeface="Arial" panose="020B0604020202020204" pitchFamily="34" charset="0"/>
              </a:rPr>
              <a:t>2 hours</a:t>
            </a:r>
            <a:r>
              <a:rPr lang="en-US" sz="1800" b="0" i="0" dirty="0">
                <a:effectLst/>
                <a:latin typeface="Arial" panose="020B0604020202020204" pitchFamily="34" charset="0"/>
                <a:cs typeface="Arial" panose="020B0604020202020204" pitchFamily="34" charset="0"/>
              </a:rPr>
              <a:t>, the jury returned a verdict of </a:t>
            </a:r>
            <a:r>
              <a:rPr lang="en-US" sz="1800" b="1" i="1" dirty="0">
                <a:solidFill>
                  <a:srgbClr val="FF0000"/>
                </a:solidFill>
                <a:effectLst/>
                <a:latin typeface="Arial" panose="020B0604020202020204" pitchFamily="34" charset="0"/>
                <a:cs typeface="Arial" panose="020B0604020202020204" pitchFamily="34" charset="0"/>
              </a:rPr>
              <a:t>not</a:t>
            </a:r>
            <a:r>
              <a:rPr lang="en-US" sz="1800" b="0" i="0" dirty="0">
                <a:effectLst/>
                <a:latin typeface="Arial" panose="020B0604020202020204" pitchFamily="34" charset="0"/>
                <a:cs typeface="Arial" panose="020B0604020202020204" pitchFamily="34" charset="0"/>
              </a:rPr>
              <a:t> guilty. After the verdict, one juror, Victor Steinman declared, </a:t>
            </a:r>
            <a:r>
              <a:rPr lang="en-US" sz="1800" b="0" i="0" dirty="0">
                <a:solidFill>
                  <a:schemeClr val="accent2">
                    <a:lumMod val="75000"/>
                  </a:schemeClr>
                </a:solidFill>
                <a:effectLst/>
                <a:latin typeface="Arial" panose="020B0604020202020204" pitchFamily="34" charset="0"/>
                <a:cs typeface="Arial" panose="020B0604020202020204" pitchFamily="34" charset="0"/>
              </a:rPr>
              <a:t>"</a:t>
            </a:r>
            <a:r>
              <a:rPr lang="en-US" sz="1800" b="0"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believed that the door was locked at the time of the fire, but we couldn't find them guilty unless we believed they </a:t>
            </a:r>
            <a:r>
              <a:rPr lang="en-US" sz="1800" b="0" i="1" u="sng"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knew</a:t>
            </a:r>
            <a:r>
              <a:rPr lang="en-US" sz="1800" b="0"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door was locked."</a:t>
            </a:r>
          </a:p>
        </p:txBody>
      </p:sp>
      <p:sp>
        <p:nvSpPr>
          <p:cNvPr id="3" name="TextBox 2">
            <a:extLst>
              <a:ext uri="{FF2B5EF4-FFF2-40B4-BE49-F238E27FC236}">
                <a16:creationId xmlns:a16="http://schemas.microsoft.com/office/drawing/2014/main" id="{EA0A93E9-401D-2AC0-00B7-7830D7F1DE8D}"/>
              </a:ext>
            </a:extLst>
          </p:cNvPr>
          <p:cNvSpPr txBox="1"/>
          <p:nvPr/>
        </p:nvSpPr>
        <p:spPr>
          <a:xfrm>
            <a:off x="51816" y="5480666"/>
            <a:ext cx="12140183" cy="923082"/>
          </a:xfrm>
          <a:prstGeom prst="rect">
            <a:avLst/>
          </a:prstGeom>
          <a:solidFill>
            <a:srgbClr val="FFFF00"/>
          </a:solidFill>
          <a:ln>
            <a:solidFill>
              <a:srgbClr val="FF0000"/>
            </a:solidFill>
          </a:ln>
        </p:spPr>
        <p:txBody>
          <a:bodyPr wrap="square" rtlCol="0">
            <a:spAutoFit/>
          </a:bodyPr>
          <a:lstStyle/>
          <a:p>
            <a:pPr algn="just"/>
            <a:r>
              <a:rPr lang="en-US" sz="1800" b="0" i="0" dirty="0">
                <a:effectLst/>
                <a:latin typeface="Arial" panose="020B0604020202020204" pitchFamily="34" charset="0"/>
                <a:cs typeface="Arial" panose="020B0604020202020204" pitchFamily="34" charset="0"/>
              </a:rPr>
              <a:t>Three years after the fire, on March 11, 1914, 23 individual civil suits against the Triangle Company were settled. The average recovery was </a:t>
            </a:r>
            <a:r>
              <a:rPr lang="en-US" sz="1800" b="1" i="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$75 per life lost </a:t>
            </a:r>
            <a:r>
              <a:rPr lang="en-US" b="0" i="0" dirty="0">
                <a:solidFill>
                  <a:srgbClr val="222222"/>
                </a:solidFill>
                <a:effectLst/>
                <a:latin typeface="Arial" panose="020B0604020202020204" pitchFamily="34" charset="0"/>
                <a:cs typeface="Arial" panose="020B0604020202020204" pitchFamily="34" charset="0"/>
              </a:rPr>
              <a:t>to each of the families of victims who had sued.</a:t>
            </a:r>
            <a:r>
              <a:rPr lang="en-US" sz="1800" b="0" i="0" dirty="0">
                <a:solidFill>
                  <a:srgbClr val="181818"/>
                </a:solidFill>
                <a:effectLst/>
                <a:latin typeface="Arial" panose="020B0604020202020204" pitchFamily="34" charset="0"/>
                <a:cs typeface="Arial" panose="020B0604020202020204" pitchFamily="34" charset="0"/>
              </a:rPr>
              <a:t> A fraction of the </a:t>
            </a:r>
            <a:r>
              <a:rPr lang="en-US" sz="1800" b="1" i="0" dirty="0">
                <a:solidFill>
                  <a:srgbClr val="181818"/>
                </a:solidFill>
                <a:effectLst/>
                <a:latin typeface="Arial" panose="020B0604020202020204" pitchFamily="34" charset="0"/>
                <a:cs typeface="Arial" panose="020B0604020202020204" pitchFamily="34" charset="0"/>
              </a:rPr>
              <a:t>$400</a:t>
            </a:r>
            <a:r>
              <a:rPr lang="en-US" sz="1800" b="0" i="0" dirty="0">
                <a:solidFill>
                  <a:srgbClr val="181818"/>
                </a:solidFill>
                <a:effectLst/>
                <a:latin typeface="Arial" panose="020B0604020202020204" pitchFamily="34" charset="0"/>
                <a:cs typeface="Arial" panose="020B0604020202020204" pitchFamily="34" charset="0"/>
              </a:rPr>
              <a:t> per death that Max &amp; Isaac were paid by their insurer.</a:t>
            </a:r>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FB0AEB8-799A-4E9B-5599-1EFC41D06E17}"/>
              </a:ext>
            </a:extLst>
          </p:cNvPr>
          <p:cNvSpPr>
            <a:spLocks noGrp="1"/>
          </p:cNvSpPr>
          <p:nvPr>
            <p:ph type="dt" sz="half" idx="10"/>
          </p:nvPr>
        </p:nvSpPr>
        <p:spPr>
          <a:xfrm>
            <a:off x="443917" y="6473796"/>
            <a:ext cx="2743200" cy="365125"/>
          </a:xfrm>
        </p:spPr>
        <p:txBody>
          <a:bodyPr/>
          <a:lstStyle/>
          <a:p>
            <a:fld id="{3D4B1B06-E7F0-498C-90B1-B6A204C51B4E}" type="datetime1">
              <a:rPr lang="en-US" smtClean="0">
                <a:solidFill>
                  <a:schemeClr val="tx1"/>
                </a:solidFill>
              </a:rPr>
              <a:t>11/5/2023</a:t>
            </a:fld>
            <a:endParaRPr lang="en-US" dirty="0">
              <a:solidFill>
                <a:schemeClr val="tx1"/>
              </a:solidFill>
            </a:endParaRPr>
          </a:p>
        </p:txBody>
      </p:sp>
      <p:sp>
        <p:nvSpPr>
          <p:cNvPr id="7" name="Footer Placeholder 6">
            <a:extLst>
              <a:ext uri="{FF2B5EF4-FFF2-40B4-BE49-F238E27FC236}">
                <a16:creationId xmlns:a16="http://schemas.microsoft.com/office/drawing/2014/main" id="{41E570BE-9D03-58C4-1981-28816D952FF2}"/>
              </a:ext>
            </a:extLst>
          </p:cNvPr>
          <p:cNvSpPr>
            <a:spLocks noGrp="1"/>
          </p:cNvSpPr>
          <p:nvPr>
            <p:ph type="ftr" sz="quarter" idx="11"/>
          </p:nvPr>
        </p:nvSpPr>
        <p:spPr>
          <a:xfrm>
            <a:off x="4038600" y="6473796"/>
            <a:ext cx="4114800" cy="365125"/>
          </a:xfrm>
        </p:spPr>
        <p:txBody>
          <a:bodyPr/>
          <a:lstStyle/>
          <a:p>
            <a:r>
              <a:rPr lang="en-US" dirty="0">
                <a:solidFill>
                  <a:schemeClr val="tx1"/>
                </a:solidFill>
                <a:latin typeface="Arial" panose="020B0604020202020204" pitchFamily="34" charset="0"/>
                <a:cs typeface="Arial" panose="020B0604020202020204" pitchFamily="34" charset="0"/>
              </a:rPr>
              <a:t>The Triangle Shirtwaist Factory Fire</a:t>
            </a:r>
          </a:p>
        </p:txBody>
      </p:sp>
      <p:sp>
        <p:nvSpPr>
          <p:cNvPr id="8" name="Slide Number Placeholder 7">
            <a:extLst>
              <a:ext uri="{FF2B5EF4-FFF2-40B4-BE49-F238E27FC236}">
                <a16:creationId xmlns:a16="http://schemas.microsoft.com/office/drawing/2014/main" id="{08EA4CCB-8611-78D1-7FCC-88ED70F714E9}"/>
              </a:ext>
            </a:extLst>
          </p:cNvPr>
          <p:cNvSpPr>
            <a:spLocks noGrp="1"/>
          </p:cNvSpPr>
          <p:nvPr>
            <p:ph type="sldNum" sz="quarter" idx="12"/>
          </p:nvPr>
        </p:nvSpPr>
        <p:spPr>
          <a:xfrm>
            <a:off x="10729518" y="6482185"/>
            <a:ext cx="741727" cy="365125"/>
          </a:xfrm>
        </p:spPr>
        <p:txBody>
          <a:bodyPr/>
          <a:lstStyle/>
          <a:p>
            <a:fld id="{BD10C032-AC90-4AD6-9D9E-EA93685B7341}" type="slidenum">
              <a:rPr lang="en-US" b="1" smtClean="0">
                <a:solidFill>
                  <a:schemeClr val="tx1"/>
                </a:solidFill>
              </a:rPr>
              <a:t>13</a:t>
            </a:fld>
            <a:endParaRPr lang="en-US" b="1" dirty="0">
              <a:solidFill>
                <a:schemeClr val="tx1"/>
              </a:solidFill>
            </a:endParaRPr>
          </a:p>
        </p:txBody>
      </p:sp>
      <p:sp>
        <p:nvSpPr>
          <p:cNvPr id="9" name="TextBox 8">
            <a:extLst>
              <a:ext uri="{FF2B5EF4-FFF2-40B4-BE49-F238E27FC236}">
                <a16:creationId xmlns:a16="http://schemas.microsoft.com/office/drawing/2014/main" id="{67C2E03E-1495-EDD8-DFC2-8FE0C63F210F}"/>
              </a:ext>
            </a:extLst>
          </p:cNvPr>
          <p:cNvSpPr txBox="1"/>
          <p:nvPr/>
        </p:nvSpPr>
        <p:spPr>
          <a:xfrm>
            <a:off x="7855524" y="2438400"/>
            <a:ext cx="1510350" cy="400110"/>
          </a:xfrm>
          <a:prstGeom prst="rect">
            <a:avLst/>
          </a:prstGeom>
          <a:noFill/>
        </p:spPr>
        <p:txBody>
          <a:bodyPr wrap="none" rtlCol="0">
            <a:spAutoFit/>
          </a:bodyPr>
          <a:lstStyle/>
          <a:p>
            <a:r>
              <a:rPr lang="en-US" sz="2000" b="0" i="1" dirty="0">
                <a:solidFill>
                  <a:schemeClr val="bg1"/>
                </a:solidFill>
                <a:effectLst/>
                <a:latin typeface="Arial" panose="020B0604020202020204" pitchFamily="34" charset="0"/>
                <a:cs typeface="Arial" panose="020B0604020202020204" pitchFamily="34" charset="0"/>
              </a:rPr>
              <a:t>Max Blanck</a:t>
            </a:r>
            <a:endParaRPr lang="en-US" sz="20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21BA159-70FE-05E2-3D3B-A7B4DED16E61}"/>
              </a:ext>
            </a:extLst>
          </p:cNvPr>
          <p:cNvSpPr txBox="1"/>
          <p:nvPr/>
        </p:nvSpPr>
        <p:spPr>
          <a:xfrm>
            <a:off x="10206183" y="2912049"/>
            <a:ext cx="2004868" cy="461665"/>
          </a:xfrm>
          <a:prstGeom prst="rect">
            <a:avLst/>
          </a:prstGeom>
          <a:noFill/>
        </p:spPr>
        <p:txBody>
          <a:bodyPr wrap="square">
            <a:spAutoFit/>
          </a:bodyPr>
          <a:lstStyle/>
          <a:p>
            <a:pPr algn="ctr"/>
            <a:r>
              <a:rPr lang="en-US" sz="2400" b="0" i="1" dirty="0">
                <a:effectLst/>
                <a:latin typeface="Arial" panose="020B0604020202020204" pitchFamily="34" charset="0"/>
                <a:cs typeface="Arial" panose="020B0604020202020204" pitchFamily="34" charset="0"/>
              </a:rPr>
              <a:t>Isaac Harris</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0DE70AB-0B89-B82C-4B50-52225008FB7B}"/>
              </a:ext>
            </a:extLst>
          </p:cNvPr>
          <p:cNvSpPr txBox="1"/>
          <p:nvPr/>
        </p:nvSpPr>
        <p:spPr>
          <a:xfrm>
            <a:off x="51816" y="4841878"/>
            <a:ext cx="12286249" cy="646331"/>
          </a:xfrm>
          <a:prstGeom prst="rect">
            <a:avLst/>
          </a:prstGeom>
          <a:noFill/>
        </p:spPr>
        <p:txBody>
          <a:bodyPr wrap="none" rtlCol="0">
            <a:spAutoFit/>
          </a:bodyPr>
          <a:lstStyle/>
          <a:p>
            <a:r>
              <a:rPr lang="en-US" b="0" i="0" dirty="0">
                <a:effectLst/>
                <a:highlight>
                  <a:srgbClr val="FFFF00"/>
                </a:highlight>
                <a:latin typeface="Arial" panose="020B0604020202020204" pitchFamily="34" charset="0"/>
                <a:cs typeface="Arial" panose="020B0604020202020204" pitchFamily="34" charset="0"/>
              </a:rPr>
              <a:t>In 1913 Max Blanck faced legal action again after he locked a factory exit door during working hours at his new factory.</a:t>
            </a:r>
          </a:p>
          <a:p>
            <a:r>
              <a:rPr lang="en-US" b="0" i="0" dirty="0">
                <a:effectLst/>
                <a:highlight>
                  <a:srgbClr val="FFFF00"/>
                </a:highlight>
                <a:latin typeface="Arial" panose="020B0604020202020204" pitchFamily="34" charset="0"/>
                <a:cs typeface="Arial" panose="020B0604020202020204" pitchFamily="34" charset="0"/>
              </a:rPr>
              <a:t> For this he paid a </a:t>
            </a:r>
            <a:r>
              <a:rPr lang="en-US" b="1" i="0" dirty="0">
                <a:solidFill>
                  <a:schemeClr val="accent6">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$20 </a:t>
            </a:r>
            <a:r>
              <a:rPr lang="en-US" b="0" i="0" dirty="0">
                <a:effectLst/>
                <a:highlight>
                  <a:srgbClr val="FFFF00"/>
                </a:highlight>
                <a:latin typeface="Arial" panose="020B0604020202020204" pitchFamily="34" charset="0"/>
                <a:cs typeface="Arial" panose="020B0604020202020204" pitchFamily="34" charset="0"/>
              </a:rPr>
              <a:t>fine</a:t>
            </a:r>
            <a:endParaRPr lang="en-US" dirty="0"/>
          </a:p>
        </p:txBody>
      </p:sp>
    </p:spTree>
    <p:extLst>
      <p:ext uri="{BB962C8B-B14F-4D97-AF65-F5344CB8AC3E}">
        <p14:creationId xmlns:p14="http://schemas.microsoft.com/office/powerpoint/2010/main" val="17672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D41745-8937-56D7-0F35-BC6315360BB1}"/>
              </a:ext>
            </a:extLst>
          </p:cNvPr>
          <p:cNvSpPr>
            <a:spLocks noGrp="1"/>
          </p:cNvSpPr>
          <p:nvPr>
            <p:ph type="title"/>
          </p:nvPr>
        </p:nvSpPr>
        <p:spPr>
          <a:xfrm>
            <a:off x="84083" y="18291"/>
            <a:ext cx="8376426" cy="829092"/>
          </a:xfrm>
        </p:spPr>
        <p:txBody>
          <a:bodyPr vert="horz" lIns="91440" tIns="45720" rIns="91440" bIns="45720" rtlCol="0" anchor="b">
            <a:normAutofit/>
          </a:bodyPr>
          <a:lstStyle/>
          <a:p>
            <a:pPr algn="ctr"/>
            <a:r>
              <a:rPr lang="en-US" sz="3600" dirty="0">
                <a:latin typeface="Arial Black" panose="020B0A04020102020204" pitchFamily="34" charset="0"/>
              </a:rPr>
              <a:t>Growth of the Union Movement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5A80388-C928-8805-D656-B62CAA3F5AFC}"/>
              </a:ext>
            </a:extLst>
          </p:cNvPr>
          <p:cNvSpPr>
            <a:spLocks noGrp="1"/>
          </p:cNvSpPr>
          <p:nvPr>
            <p:ph sz="half" idx="1"/>
          </p:nvPr>
        </p:nvSpPr>
        <p:spPr>
          <a:xfrm>
            <a:off x="84083" y="1053380"/>
            <a:ext cx="7784790" cy="4985208"/>
          </a:xfrm>
        </p:spPr>
        <p:txBody>
          <a:bodyPr vert="horz" lIns="91440" tIns="45720" rIns="91440" bIns="45720" rtlCol="0">
            <a:normAutofit fontScale="47500" lnSpcReduction="20000"/>
          </a:bodyPr>
          <a:lstStyle/>
          <a:p>
            <a:pPr algn="just">
              <a:lnSpc>
                <a:spcPct val="120000"/>
              </a:lnSpc>
              <a:spcBef>
                <a:spcPts val="600"/>
              </a:spcBef>
            </a:pPr>
            <a:r>
              <a:rPr lang="en-US" sz="29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International Ladies Garment Workers Union </a:t>
            </a:r>
            <a:r>
              <a:rPr lang="en-US" sz="2900" b="0" i="0" dirty="0">
                <a:effectLst/>
                <a:latin typeface="Arial" panose="020B0604020202020204" pitchFamily="34" charset="0"/>
                <a:cs typeface="Arial" panose="020B0604020202020204" pitchFamily="34" charset="0"/>
              </a:rPr>
              <a:t>(ILGWU) was founded in 1900 by eleven Jewish men who represented seven local East Coast unions with heavy Jewish immigrant populations</a:t>
            </a:r>
            <a:r>
              <a:rPr lang="en-US" sz="2600" b="0" i="0" dirty="0">
                <a:effectLst/>
                <a:latin typeface="Arial" panose="020B0604020202020204" pitchFamily="34" charset="0"/>
                <a:cs typeface="Arial" panose="020B0604020202020204" pitchFamily="34" charset="0"/>
              </a:rPr>
              <a:t>. </a:t>
            </a:r>
          </a:p>
          <a:p>
            <a:pPr algn="just">
              <a:lnSpc>
                <a:spcPct val="120000"/>
              </a:lnSpc>
              <a:spcBef>
                <a:spcPts val="600"/>
              </a:spcBef>
            </a:pPr>
            <a:r>
              <a:rPr lang="en-US" sz="2900" b="0" i="0" dirty="0">
                <a:effectLst/>
                <a:latin typeface="Arial" panose="020B0604020202020204" pitchFamily="34" charset="0"/>
                <a:cs typeface="Arial" panose="020B0604020202020204" pitchFamily="34" charset="0"/>
              </a:rPr>
              <a:t>Overworked &amp; underpaid, garment workers struck, for </a:t>
            </a:r>
            <a:r>
              <a:rPr lang="en-US" sz="2900" b="0" i="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13 weeks</a:t>
            </a:r>
            <a:r>
              <a:rPr lang="en-US" sz="2900" b="0" i="0" dirty="0">
                <a:effectLst/>
                <a:latin typeface="Arial" panose="020B0604020202020204" pitchFamily="34" charset="0"/>
                <a:cs typeface="Arial" panose="020B0604020202020204" pitchFamily="34" charset="0"/>
              </a:rPr>
              <a:t>, Triangle in the </a:t>
            </a:r>
            <a:r>
              <a:rPr lang="en-US" sz="29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fall of 1909.</a:t>
            </a:r>
          </a:p>
          <a:p>
            <a:pPr algn="just">
              <a:lnSpc>
                <a:spcPct val="120000"/>
              </a:lnSpc>
              <a:spcBef>
                <a:spcPts val="600"/>
              </a:spcBef>
            </a:pPr>
            <a:r>
              <a:rPr lang="en-US" sz="2900" b="0" i="0" dirty="0">
                <a:effectLst/>
                <a:latin typeface="Arial" panose="020B0604020202020204" pitchFamily="34" charset="0"/>
                <a:cs typeface="Arial" panose="020B0604020202020204" pitchFamily="34" charset="0"/>
              </a:rPr>
              <a:t>Harris and Blanck hired goons from Max Schlansky’s notorious “private detective” agency to attack picketing workers. </a:t>
            </a:r>
          </a:p>
          <a:p>
            <a:pPr algn="just">
              <a:lnSpc>
                <a:spcPct val="120000"/>
              </a:lnSpc>
              <a:spcBef>
                <a:spcPts val="600"/>
              </a:spcBef>
            </a:pPr>
            <a:r>
              <a:rPr lang="en-US" sz="2900" b="0" i="0" dirty="0">
                <a:solidFill>
                  <a:srgbClr val="373A3A"/>
                </a:solidFill>
                <a:effectLst/>
                <a:latin typeface="Arial" panose="020B0604020202020204" pitchFamily="34" charset="0"/>
                <a:cs typeface="Arial" panose="020B0604020202020204" pitchFamily="34" charset="0"/>
              </a:rPr>
              <a:t>More than 70 of the smaller factories agreed to the union’s demands within the first 48 hours.</a:t>
            </a:r>
            <a:endParaRPr lang="en-US" sz="2900" b="0" i="0" dirty="0">
              <a:effectLst/>
              <a:latin typeface="Arial" panose="020B0604020202020204" pitchFamily="34" charset="0"/>
              <a:cs typeface="Arial" panose="020B0604020202020204" pitchFamily="34" charset="0"/>
            </a:endParaRPr>
          </a:p>
          <a:p>
            <a:pPr algn="just">
              <a:lnSpc>
                <a:spcPct val="120000"/>
              </a:lnSpc>
              <a:spcBef>
                <a:spcPts val="600"/>
              </a:spcBef>
            </a:pPr>
            <a:r>
              <a:rPr lang="en-US" sz="2900" b="0" i="0" dirty="0">
                <a:solidFill>
                  <a:srgbClr val="181818"/>
                </a:solidFill>
                <a:effectLst/>
                <a:latin typeface="Arial" panose="020B0604020202020204" pitchFamily="34" charset="0"/>
                <a:cs typeface="Arial" panose="020B0604020202020204" pitchFamily="34" charset="0"/>
              </a:rPr>
              <a:t>When the strike ended in February 1910, Triangle workers went back to their jobs </a:t>
            </a:r>
            <a:r>
              <a:rPr lang="en-US" sz="2900" b="0" i="0" u="sng" dirty="0">
                <a:solidFill>
                  <a:srgbClr val="181818"/>
                </a:solidFill>
                <a:effectLst/>
                <a:latin typeface="Arial" panose="020B0604020202020204" pitchFamily="34" charset="0"/>
                <a:cs typeface="Arial" panose="020B0604020202020204" pitchFamily="34" charset="0"/>
              </a:rPr>
              <a:t>without a union agreement</a:t>
            </a:r>
            <a:r>
              <a:rPr lang="en-US" sz="2900" b="0" i="0" dirty="0">
                <a:solidFill>
                  <a:srgbClr val="181818"/>
                </a:solidFill>
                <a:effectLst/>
                <a:latin typeface="Arial" panose="020B0604020202020204" pitchFamily="34" charset="0"/>
                <a:cs typeface="Arial" panose="020B0604020202020204" pitchFamily="34" charset="0"/>
              </a:rPr>
              <a:t>, according to the AFL-CIO history.</a:t>
            </a:r>
            <a:endParaRPr lang="en-US" sz="2900" dirty="0">
              <a:latin typeface="Arial" panose="020B0604020202020204" pitchFamily="34" charset="0"/>
              <a:cs typeface="Arial" panose="020B0604020202020204" pitchFamily="34" charset="0"/>
            </a:endParaRPr>
          </a:p>
          <a:p>
            <a:pPr algn="just">
              <a:lnSpc>
                <a:spcPct val="120000"/>
              </a:lnSpc>
              <a:spcBef>
                <a:spcPts val="600"/>
              </a:spcBef>
            </a:pPr>
            <a:r>
              <a:rPr lang="en-US" dirty="0">
                <a:latin typeface="Arial" panose="020B0604020202020204" pitchFamily="34" charset="0"/>
                <a:cs typeface="Arial" panose="020B0604020202020204" pitchFamily="34" charset="0"/>
              </a:rPr>
              <a:t>Women leaders like the ILGWU's Rose Schneiderman &amp; Pauline Newman advocated for both union organizing &amp; legislative reforms &amp; worked tirelessly with the  National Women's Trade Union League,  NWTUL to push for legislative reform.</a:t>
            </a:r>
          </a:p>
          <a:p>
            <a:pPr algn="just">
              <a:lnSpc>
                <a:spcPct val="120000"/>
              </a:lnSpc>
              <a:spcBef>
                <a:spcPts val="600"/>
              </a:spcBef>
            </a:pPr>
            <a:r>
              <a:rPr lang="en-US" sz="2900" b="0" i="0" dirty="0">
                <a:effectLst/>
                <a:latin typeface="Arial" panose="020B0604020202020204" pitchFamily="34" charset="0"/>
                <a:cs typeface="Arial" panose="020B0604020202020204" pitchFamily="34" charset="0"/>
              </a:rPr>
              <a:t>Local 25, which prior to the strike represented only a few hundred members, now had more than 20,000.</a:t>
            </a:r>
            <a:endParaRPr lang="en-US" sz="2900" dirty="0">
              <a:latin typeface="Arial" panose="020B0604020202020204" pitchFamily="34" charset="0"/>
              <a:cs typeface="Arial" panose="020B0604020202020204" pitchFamily="34" charset="0"/>
            </a:endParaRPr>
          </a:p>
          <a:p>
            <a:pPr algn="just">
              <a:lnSpc>
                <a:spcPct val="120000"/>
              </a:lnSpc>
              <a:spcBef>
                <a:spcPts val="600"/>
              </a:spcBef>
            </a:pPr>
            <a:r>
              <a:rPr lang="en-US" sz="2900" dirty="0">
                <a:latin typeface="Arial" panose="020B0604020202020204" pitchFamily="34" charset="0"/>
                <a:cs typeface="Arial" panose="020B0604020202020204" pitchFamily="34" charset="0"/>
              </a:rPr>
              <a:t>It is also important to recognize that the Triangle victims were at the nexus of the shifting role of women in early 20</a:t>
            </a:r>
            <a:r>
              <a:rPr lang="en-US" sz="2900" baseline="30000" dirty="0">
                <a:latin typeface="Arial" panose="020B0604020202020204" pitchFamily="34" charset="0"/>
                <a:cs typeface="Arial" panose="020B0604020202020204" pitchFamily="34" charset="0"/>
              </a:rPr>
              <a:t>th</a:t>
            </a:r>
            <a:r>
              <a:rPr lang="en-US" sz="2900" dirty="0">
                <a:latin typeface="Arial" panose="020B0604020202020204" pitchFamily="34" charset="0"/>
                <a:cs typeface="Arial" panose="020B0604020202020204" pitchFamily="34" charset="0"/>
              </a:rPr>
              <a:t>-century America</a:t>
            </a:r>
          </a:p>
          <a:p>
            <a:pPr algn="just">
              <a:lnSpc>
                <a:spcPct val="120000"/>
              </a:lnSpc>
              <a:spcBef>
                <a:spcPts val="600"/>
              </a:spcBef>
            </a:pPr>
            <a:r>
              <a:rPr lang="en-US" sz="2900" b="0" i="1" dirty="0">
                <a:solidFill>
                  <a:schemeClr val="accent5">
                    <a:lumMod val="75000"/>
                  </a:schemeClr>
                </a:solidFill>
                <a:effectLst/>
                <a:latin typeface="Arial" panose="020B0604020202020204" pitchFamily="34" charset="0"/>
                <a:cs typeface="Arial" panose="020B0604020202020204" pitchFamily="34" charset="0"/>
              </a:rPr>
              <a:t>The Triangle Waist Company ceased operations in 1918</a:t>
            </a:r>
            <a:r>
              <a:rPr lang="en-US" sz="2900" b="0" i="0" dirty="0">
                <a:solidFill>
                  <a:srgbClr val="000000"/>
                </a:solidFill>
                <a:effectLst/>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E218D99-5EF7-A54B-92B8-4FD5A275EDEF}"/>
              </a:ext>
            </a:extLst>
          </p:cNvPr>
          <p:cNvSpPr>
            <a:spLocks noGrp="1"/>
          </p:cNvSpPr>
          <p:nvPr>
            <p:ph type="dt" sz="half" idx="10"/>
          </p:nvPr>
        </p:nvSpPr>
        <p:spPr/>
        <p:txBody>
          <a:bodyPr/>
          <a:lstStyle/>
          <a:p>
            <a:fld id="{A31A8B88-955B-445F-AB2B-66F1C963836A}" type="datetime1">
              <a:rPr lang="en-US" smtClean="0">
                <a:solidFill>
                  <a:schemeClr val="tx1"/>
                </a:solidFill>
              </a:rPr>
              <a:t>11/5/2023</a:t>
            </a:fld>
            <a:endParaRPr lang="en-US" dirty="0">
              <a:solidFill>
                <a:schemeClr val="tx1"/>
              </a:solidFill>
            </a:endParaRPr>
          </a:p>
        </p:txBody>
      </p:sp>
      <p:sp>
        <p:nvSpPr>
          <p:cNvPr id="5" name="Footer Placeholder 4">
            <a:extLst>
              <a:ext uri="{FF2B5EF4-FFF2-40B4-BE49-F238E27FC236}">
                <a16:creationId xmlns:a16="http://schemas.microsoft.com/office/drawing/2014/main" id="{63E60663-C05D-1C41-0281-9B854F71DAE7}"/>
              </a:ext>
            </a:extLst>
          </p:cNvPr>
          <p:cNvSpPr>
            <a:spLocks noGrp="1"/>
          </p:cNvSpPr>
          <p:nvPr>
            <p:ph type="ftr" sz="quarter" idx="11"/>
          </p:nvPr>
        </p:nvSpPr>
        <p:spPr/>
        <p:txBody>
          <a:bodyPr/>
          <a:lstStyle/>
          <a:p>
            <a:r>
              <a:rPr lang="en-US" dirty="0">
                <a:solidFill>
                  <a:schemeClr val="tx1"/>
                </a:solidFill>
                <a:latin typeface="Arial" panose="020B0604020202020204" pitchFamily="34" charset="0"/>
                <a:cs typeface="Arial" panose="020B0604020202020204" pitchFamily="34" charset="0"/>
              </a:rPr>
              <a:t>The Triangle Shirtwaist Factory Fire</a:t>
            </a:r>
          </a:p>
        </p:txBody>
      </p:sp>
      <p:sp>
        <p:nvSpPr>
          <p:cNvPr id="7" name="Slide Number Placeholder 6">
            <a:extLst>
              <a:ext uri="{FF2B5EF4-FFF2-40B4-BE49-F238E27FC236}">
                <a16:creationId xmlns:a16="http://schemas.microsoft.com/office/drawing/2014/main" id="{8E0A6FFA-5D1A-EB51-A183-22EDD4136DE9}"/>
              </a:ext>
            </a:extLst>
          </p:cNvPr>
          <p:cNvSpPr>
            <a:spLocks noGrp="1"/>
          </p:cNvSpPr>
          <p:nvPr>
            <p:ph type="sldNum" sz="quarter" idx="12"/>
          </p:nvPr>
        </p:nvSpPr>
        <p:spPr/>
        <p:txBody>
          <a:bodyPr/>
          <a:lstStyle/>
          <a:p>
            <a:fld id="{BD10C032-AC90-4AD6-9D9E-EA93685B7341}" type="slidenum">
              <a:rPr lang="en-US" sz="1400" b="1" smtClean="0"/>
              <a:t>14</a:t>
            </a:fld>
            <a:endParaRPr lang="en-US" b="1" dirty="0"/>
          </a:p>
        </p:txBody>
      </p:sp>
      <p:grpSp>
        <p:nvGrpSpPr>
          <p:cNvPr id="10" name="Group 9">
            <a:extLst>
              <a:ext uri="{FF2B5EF4-FFF2-40B4-BE49-F238E27FC236}">
                <a16:creationId xmlns:a16="http://schemas.microsoft.com/office/drawing/2014/main" id="{DCF12FE5-1127-43FD-5E9A-B831782F5515}"/>
              </a:ext>
            </a:extLst>
          </p:cNvPr>
          <p:cNvGrpSpPr/>
          <p:nvPr/>
        </p:nvGrpSpPr>
        <p:grpSpPr>
          <a:xfrm>
            <a:off x="7868873" y="18289"/>
            <a:ext cx="4320080" cy="5460587"/>
            <a:chOff x="7757093" y="18289"/>
            <a:chExt cx="4431860" cy="5460587"/>
          </a:xfrm>
        </p:grpSpPr>
        <p:pic>
          <p:nvPicPr>
            <p:cNvPr id="6" name="Picture 5" descr="A group of people holding flags&#10;&#10;Description automatically generated with low confidence">
              <a:extLst>
                <a:ext uri="{FF2B5EF4-FFF2-40B4-BE49-F238E27FC236}">
                  <a16:creationId xmlns:a16="http://schemas.microsoft.com/office/drawing/2014/main" id="{4FDFAFC7-1D87-0512-E962-3597F449E79E}"/>
                </a:ext>
              </a:extLst>
            </p:cNvPr>
            <p:cNvPicPr>
              <a:picLocks noChangeAspect="1"/>
            </p:cNvPicPr>
            <p:nvPr/>
          </p:nvPicPr>
          <p:blipFill rotWithShape="1">
            <a:blip r:embed="rId3">
              <a:extLst>
                <a:ext uri="{28A0092B-C50C-407E-A947-70E740481C1C}">
                  <a14:useLocalDpi xmlns:a14="http://schemas.microsoft.com/office/drawing/2010/main" val="0"/>
                </a:ext>
              </a:extLst>
            </a:blip>
            <a:srcRect l="8695" t="6214" r="40818" b="19593"/>
            <a:stretch/>
          </p:blipFill>
          <p:spPr>
            <a:xfrm>
              <a:off x="7757093" y="18289"/>
              <a:ext cx="4431859" cy="54115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A6E5A297-49F9-7087-BD64-C79A89B337F5}"/>
                </a:ext>
              </a:extLst>
            </p:cNvPr>
            <p:cNvSpPr txBox="1"/>
            <p:nvPr/>
          </p:nvSpPr>
          <p:spPr>
            <a:xfrm>
              <a:off x="7927597" y="4001548"/>
              <a:ext cx="4261356" cy="1477328"/>
            </a:xfrm>
            <a:prstGeom prst="rect">
              <a:avLst/>
            </a:prstGeom>
            <a:noFill/>
          </p:spPr>
          <p:txBody>
            <a:bodyPr wrap="square" rtlCol="0">
              <a:spAutoFit/>
            </a:bodyPr>
            <a:lstStyle/>
            <a:p>
              <a:pPr algn="ctr"/>
              <a:r>
                <a:rPr lang="en-US" b="1" i="0" dirty="0">
                  <a:solidFill>
                    <a:srgbClr val="FF0000"/>
                  </a:solidFill>
                  <a:effectLst>
                    <a:outerShdw blurRad="38100" dist="38100" dir="2700000" algn="tl">
                      <a:srgbClr val="000000">
                        <a:alpha val="43137"/>
                      </a:srgbClr>
                    </a:outerShdw>
                  </a:effectLst>
                  <a:latin typeface="Roboto" panose="02000000000000000000" pitchFamily="2" charset="0"/>
                </a:rPr>
                <a:t>140,000</a:t>
              </a:r>
              <a:r>
                <a:rPr lang="en-US" b="1" i="0" dirty="0">
                  <a:solidFill>
                    <a:schemeClr val="bg1"/>
                  </a:solidFill>
                  <a:effectLst/>
                  <a:latin typeface="Roboto" panose="02000000000000000000" pitchFamily="2" charset="0"/>
                </a:rPr>
                <a:t> mourners met on April 5, 1911, in Washington Square Park and marched up Fifth Avenue in a funeral parade in memory of the unidentified victims of the Triangle fire</a:t>
              </a:r>
              <a:r>
                <a:rPr lang="en-US" b="1" i="0" dirty="0">
                  <a:solidFill>
                    <a:schemeClr val="bg1"/>
                  </a:solidFill>
                  <a:effectLst/>
                  <a:latin typeface="Arial Black" panose="020B0A04020102020204" pitchFamily="34" charset="0"/>
                </a:rPr>
                <a:t>  </a:t>
              </a:r>
              <a:endParaRPr lang="en-US" dirty="0">
                <a:solidFill>
                  <a:schemeClr val="bg1"/>
                </a:solidFill>
                <a:latin typeface="Arial Black" panose="020B0A04020102020204" pitchFamily="34" charset="0"/>
              </a:endParaRPr>
            </a:p>
          </p:txBody>
        </p:sp>
      </p:grpSp>
      <p:sp>
        <p:nvSpPr>
          <p:cNvPr id="12" name="TextBox 11">
            <a:extLst>
              <a:ext uri="{FF2B5EF4-FFF2-40B4-BE49-F238E27FC236}">
                <a16:creationId xmlns:a16="http://schemas.microsoft.com/office/drawing/2014/main" id="{1CE272A6-F51B-2A20-610B-9B48B894F8BD}"/>
              </a:ext>
            </a:extLst>
          </p:cNvPr>
          <p:cNvSpPr txBox="1"/>
          <p:nvPr/>
        </p:nvSpPr>
        <p:spPr>
          <a:xfrm>
            <a:off x="8153400" y="5403695"/>
            <a:ext cx="4035551" cy="400110"/>
          </a:xfrm>
          <a:prstGeom prst="rect">
            <a:avLst/>
          </a:prstGeom>
          <a:noFill/>
        </p:spPr>
        <p:txBody>
          <a:bodyPr wrap="square" rtlCol="0">
            <a:spAutoFit/>
          </a:bodyPr>
          <a:lstStyle/>
          <a:p>
            <a:pPr algn="ctr"/>
            <a:r>
              <a:rPr lang="en-US" sz="2000" b="0" i="0" dirty="0">
                <a:solidFill>
                  <a:srgbClr val="202124"/>
                </a:solidFill>
                <a:effectLst/>
                <a:latin typeface="Arial" panose="020B0604020202020204" pitchFamily="34" charset="0"/>
                <a:cs typeface="Arial" panose="020B0604020202020204" pitchFamily="34" charset="0"/>
              </a:rPr>
              <a:t>250,000 onlookers lined the route.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810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266A-752A-2694-3402-D4B4415206EE}"/>
              </a:ext>
            </a:extLst>
          </p:cNvPr>
          <p:cNvSpPr>
            <a:spLocks noGrp="1"/>
          </p:cNvSpPr>
          <p:nvPr>
            <p:ph type="title"/>
          </p:nvPr>
        </p:nvSpPr>
        <p:spPr>
          <a:xfrm>
            <a:off x="0" y="2"/>
            <a:ext cx="12192000" cy="931176"/>
          </a:xfrm>
        </p:spPr>
        <p:txBody>
          <a:bodyPr/>
          <a:lstStyle/>
          <a:p>
            <a:pPr algn="ctr"/>
            <a:r>
              <a:rPr lang="en-US" dirty="0">
                <a:latin typeface="Arial Black" panose="020B0A04020102020204" pitchFamily="34" charset="0"/>
              </a:rPr>
              <a:t>Regulatory Reform</a:t>
            </a:r>
          </a:p>
        </p:txBody>
      </p:sp>
      <p:sp>
        <p:nvSpPr>
          <p:cNvPr id="3" name="Content Placeholder 2">
            <a:extLst>
              <a:ext uri="{FF2B5EF4-FFF2-40B4-BE49-F238E27FC236}">
                <a16:creationId xmlns:a16="http://schemas.microsoft.com/office/drawing/2014/main" id="{D77F51FC-08A6-6B40-1E04-342D9AB5D02F}"/>
              </a:ext>
            </a:extLst>
          </p:cNvPr>
          <p:cNvSpPr>
            <a:spLocks noGrp="1"/>
          </p:cNvSpPr>
          <p:nvPr>
            <p:ph sz="half" idx="1"/>
          </p:nvPr>
        </p:nvSpPr>
        <p:spPr>
          <a:xfrm>
            <a:off x="167780" y="931178"/>
            <a:ext cx="11672767" cy="5478583"/>
          </a:xfrm>
        </p:spPr>
        <p:txBody>
          <a:bodyPr>
            <a:normAutofit fontScale="92500" lnSpcReduction="20000"/>
          </a:bodyPr>
          <a:lstStyle/>
          <a:p>
            <a:pPr algn="just">
              <a:lnSpc>
                <a:spcPct val="110000"/>
              </a:lnSpc>
              <a:spcBef>
                <a:spcPts val="600"/>
              </a:spcBef>
              <a:spcAft>
                <a:spcPts val="1200"/>
              </a:spcAft>
            </a:pPr>
            <a:r>
              <a:rPr lang="en-US" sz="2000" b="0" i="0" dirty="0">
                <a:solidFill>
                  <a:srgbClr val="000000"/>
                </a:solidFill>
                <a:effectLst/>
                <a:latin typeface="Arial" panose="020B0604020202020204" pitchFamily="34" charset="0"/>
                <a:cs typeface="Arial" panose="020B0604020202020204" pitchFamily="34" charset="0"/>
              </a:rPr>
              <a:t>1911 was a time of no social safety net for the lower classes &amp; low wages, long hours, unsanitary conditions in factories, &amp; crowded conditions in immigrant urban districts. This situation was believed to be the source of militant strikes, radical working-class politics, </a:t>
            </a:r>
            <a:r>
              <a:rPr lang="en-US" sz="2000" b="0" i="0" dirty="0">
                <a:solidFill>
                  <a:srgbClr val="000000"/>
                </a:solidFill>
                <a:effectLst/>
                <a:highlight>
                  <a:srgbClr val="FFFF00"/>
                </a:highlight>
                <a:latin typeface="Arial" panose="020B0604020202020204" pitchFamily="34" charset="0"/>
                <a:cs typeface="Arial" panose="020B0604020202020204" pitchFamily="34" charset="0"/>
              </a:rPr>
              <a:t>poor public health, low educational levels, &amp; corruption in politics &amp; government.</a:t>
            </a:r>
            <a:r>
              <a:rPr lang="en-US" sz="1400" b="0" i="0" dirty="0">
                <a:solidFill>
                  <a:srgbClr val="222222"/>
                </a:solidFill>
                <a:effectLst/>
                <a:latin typeface="Georgia" panose="02040502050405020303" pitchFamily="18" charset="0"/>
              </a:rPr>
              <a:t> </a:t>
            </a:r>
            <a:r>
              <a:rPr lang="en-US" sz="1900" b="0" i="0" dirty="0">
                <a:solidFill>
                  <a:srgbClr val="222222"/>
                </a:solidFill>
                <a:effectLst/>
                <a:latin typeface="Arial" panose="020B0604020202020204" pitchFamily="34" charset="0"/>
                <a:cs typeface="Arial" panose="020B0604020202020204" pitchFamily="34" charset="0"/>
              </a:rPr>
              <a:t>The course of </a:t>
            </a:r>
            <a:r>
              <a:rPr lang="en-US" sz="2600" b="1" i="0" dirty="0">
                <a:solidFill>
                  <a:srgbClr val="7030A0"/>
                </a:solidFill>
                <a:effectLst/>
                <a:latin typeface="Arial" panose="020B0604020202020204" pitchFamily="34" charset="0"/>
                <a:cs typeface="Arial" panose="020B0604020202020204" pitchFamily="34" charset="0"/>
              </a:rPr>
              <a:t>Francis Perkins</a:t>
            </a:r>
            <a:r>
              <a:rPr lang="en-US" sz="1900" b="0" i="0" dirty="0">
                <a:solidFill>
                  <a:srgbClr val="222222"/>
                </a:solidFill>
                <a:effectLst/>
                <a:latin typeface="Arial" panose="020B0604020202020204" pitchFamily="34" charset="0"/>
                <a:cs typeface="Arial" panose="020B0604020202020204" pitchFamily="34" charset="0"/>
              </a:rPr>
              <a:t>’ life had changed when she witnessed the Triangle Shirtwaist factory fire. She was one of hundreds of people on the square that day.</a:t>
            </a:r>
            <a:endParaRPr lang="en-US" sz="2600" dirty="0">
              <a:highlight>
                <a:srgbClr val="FFFF00"/>
              </a:highlight>
              <a:latin typeface="Arial" panose="020B0604020202020204" pitchFamily="34" charset="0"/>
              <a:cs typeface="Arial" panose="020B0604020202020204" pitchFamily="34" charset="0"/>
            </a:endParaRPr>
          </a:p>
          <a:p>
            <a:pPr algn="just">
              <a:lnSpc>
                <a:spcPct val="110000"/>
              </a:lnSpc>
              <a:spcBef>
                <a:spcPts val="600"/>
              </a:spcBef>
              <a:spcAft>
                <a:spcPts val="1200"/>
              </a:spcAft>
            </a:pPr>
            <a:r>
              <a:rPr lang="en-US" sz="2000" b="0" i="0" dirty="0">
                <a:effectLst/>
                <a:latin typeface="Arial" panose="020B0604020202020204" pitchFamily="34" charset="0"/>
                <a:cs typeface="Arial" panose="020B0604020202020204" pitchFamily="34" charset="0"/>
              </a:rPr>
              <a:t>Under pressure from the reformers, the city government acted. In October </a:t>
            </a:r>
            <a:r>
              <a:rPr lang="en-US" sz="2000" b="1" i="0" dirty="0">
                <a:effectLst/>
                <a:latin typeface="Arial" panose="020B0604020202020204" pitchFamily="34" charset="0"/>
                <a:cs typeface="Arial" panose="020B0604020202020204" pitchFamily="34" charset="0"/>
              </a:rPr>
              <a:t>1911</a:t>
            </a:r>
            <a:r>
              <a:rPr lang="en-US" sz="2000" b="0" i="0" dirty="0">
                <a:effectLst/>
                <a:latin typeface="Arial" panose="020B0604020202020204" pitchFamily="34" charset="0"/>
                <a:cs typeface="Arial" panose="020B0604020202020204" pitchFamily="34" charset="0"/>
              </a:rPr>
              <a:t>, the New York City Board of Aldermen passed an act creating the </a:t>
            </a:r>
            <a:r>
              <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Bureau of Fire Prevention</a:t>
            </a:r>
            <a:r>
              <a:rPr lang="en-US" sz="2000" b="0" i="0" dirty="0">
                <a:effectLst/>
                <a:latin typeface="Arial" panose="020B0604020202020204" pitchFamily="34" charset="0"/>
                <a:cs typeface="Arial" panose="020B0604020202020204" pitchFamily="34" charset="0"/>
              </a:rPr>
              <a:t>, aimed at ending confusion over the responsibilities of various city departments and agencies for inspections, codes creation, and enforcement. In the next few years, the new board made changes to the Municipal Building Code, which provided a measure of protection by requiring the existence of safety devices such as fireproof materials &amp; stairwells, fire alarms, extinguishers, &amp; hoses. They also prohibited smoking in factories by 1916.</a:t>
            </a:r>
          </a:p>
          <a:p>
            <a:pPr algn="just">
              <a:lnSpc>
                <a:spcPct val="110000"/>
              </a:lnSpc>
              <a:spcBef>
                <a:spcPts val="600"/>
              </a:spcBef>
              <a:spcAft>
                <a:spcPts val="1200"/>
              </a:spcAft>
            </a:pPr>
            <a:r>
              <a:rPr lang="en-US" sz="2000" b="0" i="0" dirty="0">
                <a:effectLst/>
                <a:latin typeface="Arial" panose="020B0604020202020204" pitchFamily="34" charset="0"/>
                <a:cs typeface="Arial" panose="020B0604020202020204" pitchFamily="34" charset="0"/>
              </a:rPr>
              <a:t> </a:t>
            </a:r>
            <a:r>
              <a:rPr lang="en-US" sz="2000" b="1" i="0" dirty="0">
                <a:effectLst/>
                <a:latin typeface="Arial" panose="020B0604020202020204" pitchFamily="34" charset="0"/>
                <a:cs typeface="Arial" panose="020B0604020202020204" pitchFamily="34" charset="0"/>
              </a:rPr>
              <a:t>Thirty-six of the laws </a:t>
            </a:r>
            <a:r>
              <a:rPr lang="en-US" sz="2000" b="0" i="0" dirty="0">
                <a:effectLst/>
                <a:latin typeface="Arial" panose="020B0604020202020204" pitchFamily="34" charset="0"/>
                <a:cs typeface="Arial" panose="020B0604020202020204" pitchFamily="34" charset="0"/>
              </a:rPr>
              <a:t>it drafted were enacted by the New York State legislature. These laws would serve as a model for other states. Twenty years later, the New Deal </a:t>
            </a:r>
            <a:r>
              <a:rPr lang="en-US" sz="2000" dirty="0">
                <a:latin typeface="Arial" panose="020B0604020202020204" pitchFamily="34" charset="0"/>
                <a:cs typeface="Arial" panose="020B0604020202020204" pitchFamily="34" charset="0"/>
              </a:rPr>
              <a:t>expanded the terrain of social democracy; but by the late 1930’s, opponents … dismantled many of its signature programs. </a:t>
            </a:r>
          </a:p>
          <a:p>
            <a:pPr algn="just">
              <a:lnSpc>
                <a:spcPct val="110000"/>
              </a:lnSpc>
              <a:spcBef>
                <a:spcPts val="600"/>
              </a:spcBef>
              <a:spcAft>
                <a:spcPts val="1200"/>
              </a:spcAft>
            </a:pPr>
            <a:r>
              <a:rPr lang="en-US" sz="2000" dirty="0">
                <a:latin typeface="Arial" panose="020B0604020202020204" pitchFamily="34" charset="0"/>
                <a:cs typeface="Arial" panose="020B0604020202020204" pitchFamily="34" charset="0"/>
              </a:rPr>
              <a:t>In 1968, after an explosion at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Consol No. 9 coal mine </a:t>
            </a:r>
            <a:r>
              <a:rPr lang="en-US" sz="2000" dirty="0">
                <a:latin typeface="Arial" panose="020B0604020202020204" pitchFamily="34" charset="0"/>
                <a:cs typeface="Arial" panose="020B0604020202020204" pitchFamily="34" charset="0"/>
              </a:rPr>
              <a:t>trapped &amp; killed </a:t>
            </a:r>
            <a:r>
              <a:rPr lang="en-US" sz="2000" b="1" dirty="0">
                <a:latin typeface="Arial" panose="020B0604020202020204" pitchFamily="34" charset="0"/>
                <a:cs typeface="Arial" panose="020B0604020202020204" pitchFamily="34" charset="0"/>
              </a:rPr>
              <a:t>78</a:t>
            </a:r>
            <a:r>
              <a:rPr lang="en-US" sz="2000" dirty="0">
                <a:latin typeface="Arial" panose="020B0604020202020204" pitchFamily="34" charset="0"/>
                <a:cs typeface="Arial" panose="020B0604020202020204" pitchFamily="34" charset="0"/>
              </a:rPr>
              <a:t> miners, the coal miners in WV went on strike, This action led to the passage of the Federal Coal Mine Safety &amp; Health Act of 1969, followed the next year by enactment of the </a:t>
            </a:r>
            <a:r>
              <a:rPr lang="en-US" sz="2000" b="1" dirty="0">
                <a:solidFill>
                  <a:srgbClr val="FF0000"/>
                </a:solidFill>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ccupational </a:t>
            </a:r>
            <a:r>
              <a:rPr lang="en-US" sz="2000" b="1" dirty="0">
                <a:solidFill>
                  <a:srgbClr val="FF0000"/>
                </a:solidFill>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afety &amp; </a:t>
            </a:r>
            <a:r>
              <a:rPr lang="en-US" sz="2000" b="1" dirty="0">
                <a:solidFill>
                  <a:srgbClr val="FF0000"/>
                </a:solidFill>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ealth </a:t>
            </a:r>
            <a:r>
              <a:rPr lang="en-US" sz="2000" b="1" dirty="0">
                <a:solidFill>
                  <a:srgbClr val="FF0000"/>
                </a:solidFill>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ct of </a:t>
            </a:r>
            <a:r>
              <a:rPr lang="en-US" sz="2000" b="1" dirty="0">
                <a:latin typeface="Arial" panose="020B0604020202020204" pitchFamily="34" charset="0"/>
                <a:cs typeface="Arial" panose="020B0604020202020204" pitchFamily="34" charset="0"/>
              </a:rPr>
              <a:t>1970.</a:t>
            </a:r>
          </a:p>
          <a:p>
            <a:pPr algn="just">
              <a:lnSpc>
                <a:spcPct val="110000"/>
              </a:lnSpc>
              <a:spcBef>
                <a:spcPts val="600"/>
              </a:spcBef>
              <a:spcAft>
                <a:spcPts val="1200"/>
              </a:spcAft>
            </a:pP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B985F396-E135-F05F-C0F1-E37452DCBC96}"/>
              </a:ext>
            </a:extLst>
          </p:cNvPr>
          <p:cNvSpPr>
            <a:spLocks noGrp="1"/>
          </p:cNvSpPr>
          <p:nvPr>
            <p:ph type="dt" sz="half" idx="10"/>
          </p:nvPr>
        </p:nvSpPr>
        <p:spPr/>
        <p:txBody>
          <a:bodyPr/>
          <a:lstStyle/>
          <a:p>
            <a:fld id="{29684A86-D7F8-409B-BE59-A723CECF7C5A}" type="datetime1">
              <a:rPr lang="en-US" smtClean="0">
                <a:solidFill>
                  <a:schemeClr val="tx1"/>
                </a:solidFill>
                <a:latin typeface="Arial" panose="020B0604020202020204" pitchFamily="34" charset="0"/>
                <a:cs typeface="Arial" panose="020B0604020202020204" pitchFamily="34" charset="0"/>
              </a:rPr>
              <a:t>11/5/2023</a:t>
            </a:fld>
            <a:endParaRPr lang="en-US" dirty="0">
              <a:solidFill>
                <a:schemeClr val="tx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A370EDE4-F588-E139-E8D5-45B3BB013322}"/>
              </a:ext>
            </a:extLst>
          </p:cNvPr>
          <p:cNvSpPr>
            <a:spLocks noGrp="1"/>
          </p:cNvSpPr>
          <p:nvPr>
            <p:ph type="ftr" sz="quarter" idx="11"/>
          </p:nvPr>
        </p:nvSpPr>
        <p:spPr/>
        <p:txBody>
          <a:bodyPr/>
          <a:lstStyle/>
          <a:p>
            <a:r>
              <a:rPr lang="en-US" dirty="0">
                <a:solidFill>
                  <a:schemeClr val="tx1"/>
                </a:solidFill>
                <a:latin typeface="Arial" panose="020B0604020202020204" pitchFamily="34" charset="0"/>
                <a:cs typeface="Arial" panose="020B0604020202020204" pitchFamily="34" charset="0"/>
              </a:rPr>
              <a:t>The Triangle Shirtwaist Factory Fire</a:t>
            </a:r>
          </a:p>
        </p:txBody>
      </p:sp>
      <p:sp>
        <p:nvSpPr>
          <p:cNvPr id="6" name="Slide Number Placeholder 5">
            <a:extLst>
              <a:ext uri="{FF2B5EF4-FFF2-40B4-BE49-F238E27FC236}">
                <a16:creationId xmlns:a16="http://schemas.microsoft.com/office/drawing/2014/main" id="{8064A259-ACC0-03EB-FD9E-FCB472F76C92}"/>
              </a:ext>
            </a:extLst>
          </p:cNvPr>
          <p:cNvSpPr>
            <a:spLocks noGrp="1"/>
          </p:cNvSpPr>
          <p:nvPr>
            <p:ph type="sldNum" sz="quarter" idx="12"/>
          </p:nvPr>
        </p:nvSpPr>
        <p:spPr>
          <a:xfrm>
            <a:off x="10603684" y="6356350"/>
            <a:ext cx="750116" cy="365125"/>
          </a:xfrm>
        </p:spPr>
        <p:txBody>
          <a:bodyPr/>
          <a:lstStyle/>
          <a:p>
            <a:fld id="{BD10C032-AC90-4AD6-9D9E-EA93685B7341}" type="slidenum">
              <a:rPr lang="en-US" b="1" smtClean="0">
                <a:solidFill>
                  <a:schemeClr val="tx1"/>
                </a:solidFill>
              </a:rPr>
              <a:t>15</a:t>
            </a:fld>
            <a:endParaRPr lang="en-US" b="1" dirty="0">
              <a:solidFill>
                <a:schemeClr val="tx1"/>
              </a:solidFill>
            </a:endParaRPr>
          </a:p>
        </p:txBody>
      </p:sp>
    </p:spTree>
    <p:extLst>
      <p:ext uri="{BB962C8B-B14F-4D97-AF65-F5344CB8AC3E}">
        <p14:creationId xmlns:p14="http://schemas.microsoft.com/office/powerpoint/2010/main" val="200597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D6DC2A9-46C1-E368-3062-B591F333FE26}"/>
              </a:ext>
            </a:extLst>
          </p:cNvPr>
          <p:cNvGrpSpPr/>
          <p:nvPr/>
        </p:nvGrpSpPr>
        <p:grpSpPr>
          <a:xfrm>
            <a:off x="0" y="110681"/>
            <a:ext cx="12192000" cy="6349270"/>
            <a:chOff x="0" y="110681"/>
            <a:chExt cx="12192000" cy="6349270"/>
          </a:xfrm>
        </p:grpSpPr>
        <p:grpSp>
          <p:nvGrpSpPr>
            <p:cNvPr id="8" name="Group 7">
              <a:extLst>
                <a:ext uri="{FF2B5EF4-FFF2-40B4-BE49-F238E27FC236}">
                  <a16:creationId xmlns:a16="http://schemas.microsoft.com/office/drawing/2014/main" id="{9AD43D44-F424-42F7-B1D6-6E9DF6D64541}"/>
                </a:ext>
              </a:extLst>
            </p:cNvPr>
            <p:cNvGrpSpPr/>
            <p:nvPr/>
          </p:nvGrpSpPr>
          <p:grpSpPr>
            <a:xfrm>
              <a:off x="0" y="110681"/>
              <a:ext cx="12192000" cy="6349270"/>
              <a:chOff x="0" y="110681"/>
              <a:chExt cx="12192000" cy="6349270"/>
            </a:xfrm>
          </p:grpSpPr>
          <p:pic>
            <p:nvPicPr>
              <p:cNvPr id="5124" name="Picture 4" descr="May be an image of 11 people">
                <a:extLst>
                  <a:ext uri="{FF2B5EF4-FFF2-40B4-BE49-F238E27FC236}">
                    <a16:creationId xmlns:a16="http://schemas.microsoft.com/office/drawing/2014/main" id="{58897482-8E64-9D0E-3BC4-FF964B6510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45"/>
              <a:stretch/>
            </p:blipFill>
            <p:spPr bwMode="auto">
              <a:xfrm>
                <a:off x="7130475" y="110681"/>
                <a:ext cx="5061525" cy="5875272"/>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D9DBD1-99CF-5963-7F4E-4D1A3A244C45}"/>
                  </a:ext>
                </a:extLst>
              </p:cNvPr>
              <p:cNvSpPr txBox="1"/>
              <p:nvPr/>
            </p:nvSpPr>
            <p:spPr>
              <a:xfrm>
                <a:off x="0" y="6059841"/>
                <a:ext cx="12191998" cy="400110"/>
              </a:xfrm>
              <a:prstGeom prst="rect">
                <a:avLst/>
              </a:prstGeom>
              <a:solidFill>
                <a:srgbClr val="FFFF00"/>
              </a:solidFill>
              <a:ln w="12700">
                <a:solidFill>
                  <a:srgbClr val="FF0000"/>
                </a:solidFill>
              </a:ln>
            </p:spPr>
            <p:txBody>
              <a:bodyPr wrap="square" rtlCol="0">
                <a:spAutoFit/>
              </a:bodyPr>
              <a:lstStyle/>
              <a:p>
                <a:r>
                  <a:rPr lang="en-US" sz="2000" b="0" i="0" dirty="0">
                    <a:solidFill>
                      <a:srgbClr val="2C3346"/>
                    </a:solidFill>
                    <a:effectLst/>
                    <a:latin typeface="Arial" panose="020B0604020202020204" pitchFamily="34" charset="0"/>
                    <a:cs typeface="Arial" panose="020B0604020202020204" pitchFamily="34" charset="0"/>
                  </a:rPr>
                  <a:t>The fire's last survivor, Rose Freedman, who was 17 at the time of the disaster, died in 2001 at age 107.</a:t>
                </a:r>
                <a:endParaRPr lang="en-US" sz="2000" dirty="0">
                  <a:latin typeface="Arial" panose="020B0604020202020204" pitchFamily="34" charset="0"/>
                  <a:cs typeface="Arial" panose="020B0604020202020204" pitchFamily="34" charset="0"/>
                </a:endParaRPr>
              </a:p>
            </p:txBody>
          </p:sp>
        </p:grpSp>
        <p:sp>
          <p:nvSpPr>
            <p:cNvPr id="10" name="Rectangle: Rounded Corners 9">
              <a:extLst>
                <a:ext uri="{FF2B5EF4-FFF2-40B4-BE49-F238E27FC236}">
                  <a16:creationId xmlns:a16="http://schemas.microsoft.com/office/drawing/2014/main" id="{34A98C95-F09C-394D-6A3A-253F9C17BE8D}"/>
                </a:ext>
              </a:extLst>
            </p:cNvPr>
            <p:cNvSpPr/>
            <p:nvPr/>
          </p:nvSpPr>
          <p:spPr>
            <a:xfrm>
              <a:off x="10695963" y="1803633"/>
              <a:ext cx="1496035" cy="2181138"/>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84BA4F6-31BA-A5BD-9C0A-15A3257C24E6}"/>
              </a:ext>
            </a:extLst>
          </p:cNvPr>
          <p:cNvSpPr>
            <a:spLocks noGrp="1"/>
          </p:cNvSpPr>
          <p:nvPr>
            <p:ph type="title"/>
          </p:nvPr>
        </p:nvSpPr>
        <p:spPr>
          <a:xfrm>
            <a:off x="0" y="50334"/>
            <a:ext cx="6783491" cy="956346"/>
          </a:xfrm>
        </p:spPr>
        <p:txBody>
          <a:bodyPr>
            <a:normAutofit/>
          </a:bodyPr>
          <a:lstStyle/>
          <a:p>
            <a:pPr algn="ctr"/>
            <a:r>
              <a:rPr lang="en-US" sz="3600" b="1" i="0" dirty="0">
                <a:effectLst/>
                <a:latin typeface="Arial" panose="020B0604020202020204" pitchFamily="34" charset="0"/>
              </a:rPr>
              <a:t>Aftermath &amp; Legacy</a:t>
            </a:r>
            <a:endParaRPr lang="en-US" sz="3600" dirty="0"/>
          </a:p>
        </p:txBody>
      </p:sp>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E1C42A8-296D-BF6C-41CA-E33C4641807A}"/>
              </a:ext>
            </a:extLst>
          </p:cNvPr>
          <p:cNvSpPr>
            <a:spLocks noGrp="1"/>
          </p:cNvSpPr>
          <p:nvPr>
            <p:ph type="dt" sz="half" idx="10"/>
          </p:nvPr>
        </p:nvSpPr>
        <p:spPr>
          <a:xfrm>
            <a:off x="655320" y="6431851"/>
            <a:ext cx="1769098" cy="356430"/>
          </a:xfrm>
        </p:spPr>
        <p:txBody>
          <a:bodyPr>
            <a:normAutofit/>
          </a:bodyPr>
          <a:lstStyle/>
          <a:p>
            <a:pPr>
              <a:spcAft>
                <a:spcPts val="600"/>
              </a:spcAft>
            </a:pPr>
            <a:fld id="{932585F5-EB2D-464C-B94B-057E6B42B63B}" type="datetime1">
              <a:rPr lang="en-US" smtClean="0"/>
              <a:pPr>
                <a:spcAft>
                  <a:spcPts val="600"/>
                </a:spcAft>
              </a:pPr>
              <a:t>11/5/2023</a:t>
            </a:fld>
            <a:endParaRPr lang="en-US" dirty="0"/>
          </a:p>
        </p:txBody>
      </p:sp>
      <p:sp>
        <p:nvSpPr>
          <p:cNvPr id="3" name="Content Placeholder 2">
            <a:extLst>
              <a:ext uri="{FF2B5EF4-FFF2-40B4-BE49-F238E27FC236}">
                <a16:creationId xmlns:a16="http://schemas.microsoft.com/office/drawing/2014/main" id="{9B125F2A-C630-716D-FC6A-518B94566848}"/>
              </a:ext>
            </a:extLst>
          </p:cNvPr>
          <p:cNvSpPr>
            <a:spLocks noGrp="1"/>
          </p:cNvSpPr>
          <p:nvPr>
            <p:ph idx="1"/>
          </p:nvPr>
        </p:nvSpPr>
        <p:spPr>
          <a:xfrm>
            <a:off x="0" y="878196"/>
            <a:ext cx="7324531" cy="5213213"/>
          </a:xfrm>
        </p:spPr>
        <p:txBody>
          <a:bodyPr>
            <a:normAutofit fontScale="92500" lnSpcReduction="10000"/>
          </a:bodyPr>
          <a:lstStyle/>
          <a:p>
            <a:pPr algn="just">
              <a:lnSpc>
                <a:spcPct val="100000"/>
              </a:lnSpc>
            </a:pPr>
            <a:r>
              <a:rPr lang="en-US" sz="1600" b="0" i="0" dirty="0">
                <a:effectLst/>
                <a:latin typeface="Arial" panose="020B0604020202020204" pitchFamily="34" charset="0"/>
                <a:cs typeface="Arial" panose="020B0604020202020204" pitchFamily="34" charset="0"/>
              </a:rPr>
              <a:t>the NY State Legislature created a </a:t>
            </a:r>
            <a:r>
              <a:rPr lang="en-US" sz="1600" b="1" i="1" dirty="0">
                <a:effectLst/>
                <a:latin typeface="Arial" panose="020B0604020202020204" pitchFamily="34" charset="0"/>
                <a:cs typeface="Arial" panose="020B0604020202020204" pitchFamily="34" charset="0"/>
              </a:rPr>
              <a:t>F</a:t>
            </a:r>
            <a:r>
              <a:rPr lang="en-US" sz="1600" b="0" i="1" dirty="0">
                <a:effectLst/>
                <a:latin typeface="Arial" panose="020B0604020202020204" pitchFamily="34" charset="0"/>
                <a:cs typeface="Arial" panose="020B0604020202020204" pitchFamily="34" charset="0"/>
              </a:rPr>
              <a:t>actory </a:t>
            </a:r>
            <a:r>
              <a:rPr lang="en-US" sz="1600" b="1" i="1" dirty="0">
                <a:effectLst/>
                <a:latin typeface="Arial" panose="020B0604020202020204" pitchFamily="34" charset="0"/>
                <a:cs typeface="Arial" panose="020B0604020202020204" pitchFamily="34" charset="0"/>
              </a:rPr>
              <a:t>I</a:t>
            </a:r>
            <a:r>
              <a:rPr lang="en-US" sz="1600" b="0" i="1" dirty="0">
                <a:effectLst/>
                <a:latin typeface="Arial" panose="020B0604020202020204" pitchFamily="34" charset="0"/>
                <a:cs typeface="Arial" panose="020B0604020202020204" pitchFamily="34" charset="0"/>
              </a:rPr>
              <a:t>nvestigating </a:t>
            </a:r>
            <a:r>
              <a:rPr lang="en-US" sz="1600" b="1" i="1" dirty="0">
                <a:effectLst/>
                <a:latin typeface="Arial" panose="020B0604020202020204" pitchFamily="34" charset="0"/>
                <a:cs typeface="Arial" panose="020B0604020202020204" pitchFamily="34" charset="0"/>
              </a:rPr>
              <a:t>C</a:t>
            </a:r>
            <a:r>
              <a:rPr lang="en-US" sz="1600" b="0" i="1" dirty="0">
                <a:effectLst/>
                <a:latin typeface="Arial" panose="020B0604020202020204" pitchFamily="34" charset="0"/>
                <a:cs typeface="Arial" panose="020B0604020202020204" pitchFamily="34" charset="0"/>
              </a:rPr>
              <a:t>ommission</a:t>
            </a:r>
            <a:r>
              <a:rPr lang="en-US" sz="1600" b="0" i="0" dirty="0">
                <a:effectLst/>
                <a:latin typeface="Arial" panose="020B0604020202020204" pitchFamily="34" charset="0"/>
                <a:cs typeface="Arial" panose="020B0604020202020204" pitchFamily="34" charset="0"/>
              </a:rPr>
              <a:t>, which sent inspectors into the tenements, factories &amp; workshops of the time. Shocked by their reports, reforming everything from fire regulations to working hours for women &amp; children.</a:t>
            </a:r>
          </a:p>
          <a:p>
            <a:pPr>
              <a:lnSpc>
                <a:spcPct val="100000"/>
              </a:lnSpc>
            </a:pPr>
            <a:r>
              <a:rPr lang="en-US" sz="1600" b="0" i="0" dirty="0">
                <a:effectLst/>
                <a:latin typeface="Arial" panose="020B0604020202020204" pitchFamily="34" charset="0"/>
                <a:cs typeface="Arial" panose="020B0604020202020204" pitchFamily="34" charset="0"/>
              </a:rPr>
              <a:t>The event crystallized support for efforts to organize workers in the garment district &amp; for the </a:t>
            </a:r>
            <a:r>
              <a:rPr lang="en-US" sz="16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International Ladies’ Garment Workers’ Union. </a:t>
            </a:r>
          </a:p>
          <a:p>
            <a:pPr lvl="1">
              <a:lnSpc>
                <a:spcPct val="100000"/>
              </a:lnSpc>
            </a:pPr>
            <a:r>
              <a:rPr lang="en-US" sz="1600" b="0" i="0" dirty="0">
                <a:effectLst/>
                <a:latin typeface="Arial" panose="020B0604020202020204" pitchFamily="34" charset="0"/>
                <a:cs typeface="Arial" panose="020B0604020202020204" pitchFamily="34" charset="0"/>
              </a:rPr>
              <a:t>Doors to public buildings &amp; places of business must open outward so that masses can rush out in an emergency.  (Homes may have doors that open inward, to allow the homeowner to blockade it to keep would-be intruders out.)</a:t>
            </a:r>
          </a:p>
          <a:p>
            <a:pPr lvl="1">
              <a:lnSpc>
                <a:spcPct val="100000"/>
              </a:lnSpc>
            </a:pPr>
            <a:r>
              <a:rPr lang="en-US" sz="1600" b="0" i="0" dirty="0">
                <a:effectLst/>
                <a:latin typeface="Arial" panose="020B0604020202020204" pitchFamily="34" charset="0"/>
                <a:cs typeface="Arial" panose="020B0604020202020204" pitchFamily="34" charset="0"/>
              </a:rPr>
              <a:t>All buildings must have at least two exits to the outside.  Public buildings may require more, depending on their size &amp; layout. </a:t>
            </a:r>
          </a:p>
          <a:p>
            <a:pPr lvl="1">
              <a:lnSpc>
                <a:spcPct val="100000"/>
              </a:lnSpc>
            </a:pPr>
            <a:r>
              <a:rPr lang="en-US" sz="1600" b="0" i="0" dirty="0">
                <a:effectLst/>
                <a:latin typeface="Arial" panose="020B0604020202020204" pitchFamily="34" charset="0"/>
                <a:cs typeface="Arial" panose="020B0604020202020204" pitchFamily="34" charset="0"/>
              </a:rPr>
              <a:t>Exits (&amp; the paths to exits) must be marked with emergency lighting. </a:t>
            </a:r>
          </a:p>
          <a:p>
            <a:pPr lvl="1">
              <a:lnSpc>
                <a:spcPct val="100000"/>
              </a:lnSpc>
            </a:pPr>
            <a:r>
              <a:rPr lang="en-US" sz="1600" b="0" i="0" dirty="0">
                <a:effectLst/>
                <a:latin typeface="Arial" panose="020B0604020202020204" pitchFamily="34" charset="0"/>
                <a:cs typeface="Arial" panose="020B0604020202020204" pitchFamily="34" charset="0"/>
              </a:rPr>
              <a:t>Emergency exits must not be locked or blocked.  In cases where, for security, the doors must be locked to keep intruders out, the lock is one-way, i. e., people can open emergency exits from within, even if they are locked (or even lacking doorknobs!) from without. </a:t>
            </a:r>
          </a:p>
          <a:p>
            <a:pPr lvl="1">
              <a:lnSpc>
                <a:spcPct val="100000"/>
              </a:lnSpc>
            </a:pPr>
            <a:r>
              <a:rPr lang="en-US" sz="1600" b="0" i="0" dirty="0">
                <a:effectLst/>
                <a:latin typeface="Arial" panose="020B0604020202020204" pitchFamily="34" charset="0"/>
                <a:cs typeface="Arial" panose="020B0604020202020204" pitchFamily="34" charset="0"/>
              </a:rPr>
              <a:t>Buildings have sprinkler systems and fire extinguishers.</a:t>
            </a:r>
          </a:p>
          <a:p>
            <a:pPr lvl="1">
              <a:lnSpc>
                <a:spcPct val="100000"/>
              </a:lnSpc>
            </a:pPr>
            <a:r>
              <a:rPr lang="en-US" sz="1600" b="0" i="0" dirty="0">
                <a:effectLst/>
                <a:latin typeface="Arial" panose="020B0604020202020204" pitchFamily="34" charset="0"/>
                <a:cs typeface="Arial" panose="020B0604020202020204" pitchFamily="34" charset="0"/>
              </a:rPr>
              <a:t>Fire alarms and fire drills. </a:t>
            </a:r>
          </a:p>
          <a:p>
            <a:pPr lvl="1">
              <a:lnSpc>
                <a:spcPct val="100000"/>
              </a:lnSpc>
            </a:pPr>
            <a:r>
              <a:rPr lang="en-US" sz="1600" b="0" i="0" dirty="0">
                <a:effectLst/>
                <a:latin typeface="Arial" panose="020B0604020202020204" pitchFamily="34" charset="0"/>
                <a:cs typeface="Arial" panose="020B0604020202020204" pitchFamily="34" charset="0"/>
              </a:rPr>
              <a:t>Fire lanes in front of buildings so emergency vehicles can park close to the sites. </a:t>
            </a:r>
          </a:p>
          <a:p>
            <a:pPr>
              <a:lnSpc>
                <a:spcPct val="100000"/>
              </a:lnSpc>
            </a:pPr>
            <a:endParaRPr lang="en-US" sz="1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C8DFBFB4-FB16-E8EC-EB06-63A83FCDC77E}"/>
              </a:ext>
            </a:extLst>
          </p:cNvPr>
          <p:cNvSpPr>
            <a:spLocks noGrp="1"/>
          </p:cNvSpPr>
          <p:nvPr>
            <p:ph type="ftr" sz="quarter" idx="11"/>
          </p:nvPr>
        </p:nvSpPr>
        <p:spPr>
          <a:xfrm>
            <a:off x="3138464" y="6490574"/>
            <a:ext cx="4114800" cy="365125"/>
          </a:xfrm>
        </p:spPr>
        <p:txBody>
          <a:bodyPr>
            <a:normAutofit/>
          </a:bodyPr>
          <a:lstStyle/>
          <a:p>
            <a:pPr>
              <a:spcAft>
                <a:spcPts val="600"/>
              </a:spcAft>
            </a:pPr>
            <a:r>
              <a:rPr lang="en-US" dirty="0"/>
              <a:t>The Triangle Shirtwaist Factory Fire</a:t>
            </a:r>
          </a:p>
        </p:txBody>
      </p:sp>
      <p:sp>
        <p:nvSpPr>
          <p:cNvPr id="6" name="Slide Number Placeholder 5">
            <a:extLst>
              <a:ext uri="{FF2B5EF4-FFF2-40B4-BE49-F238E27FC236}">
                <a16:creationId xmlns:a16="http://schemas.microsoft.com/office/drawing/2014/main" id="{F8318C89-FCC0-8B27-9E66-B0A9F5F7B2D6}"/>
              </a:ext>
            </a:extLst>
          </p:cNvPr>
          <p:cNvSpPr>
            <a:spLocks noGrp="1"/>
          </p:cNvSpPr>
          <p:nvPr>
            <p:ph type="sldNum" sz="quarter" idx="12"/>
          </p:nvPr>
        </p:nvSpPr>
        <p:spPr>
          <a:xfrm>
            <a:off x="10507145" y="6448629"/>
            <a:ext cx="1165860" cy="365125"/>
          </a:xfrm>
        </p:spPr>
        <p:txBody>
          <a:bodyPr>
            <a:normAutofit/>
          </a:bodyPr>
          <a:lstStyle/>
          <a:p>
            <a:pPr>
              <a:spcAft>
                <a:spcPts val="600"/>
              </a:spcAft>
            </a:pPr>
            <a:fld id="{BD10C032-AC90-4AD6-9D9E-EA93685B7341}" type="slidenum">
              <a:rPr lang="en-US" smtClean="0"/>
              <a:pPr>
                <a:spcAft>
                  <a:spcPts val="600"/>
                </a:spcAft>
              </a:pPr>
              <a:t>16</a:t>
            </a:fld>
            <a:endParaRPr lang="en-US" dirty="0"/>
          </a:p>
        </p:txBody>
      </p:sp>
      <p:pic>
        <p:nvPicPr>
          <p:cNvPr id="1028" name="Picture 4" descr="Rose Rosenfeld Freedman (1893-2001) - Find a Grave Memorial">
            <a:extLst>
              <a:ext uri="{FF2B5EF4-FFF2-40B4-BE49-F238E27FC236}">
                <a16:creationId xmlns:a16="http://schemas.microsoft.com/office/drawing/2014/main" id="{AC09DC27-EC1C-C7F7-CC28-32C5217BE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546" y="4922745"/>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2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A3DE-A0B8-7A03-1A27-D0A6A016F137}"/>
              </a:ext>
            </a:extLst>
          </p:cNvPr>
          <p:cNvSpPr>
            <a:spLocks noGrp="1"/>
          </p:cNvSpPr>
          <p:nvPr>
            <p:ph type="title"/>
          </p:nvPr>
        </p:nvSpPr>
        <p:spPr>
          <a:xfrm>
            <a:off x="-62144" y="2"/>
            <a:ext cx="12254144" cy="1017036"/>
          </a:xfrm>
        </p:spPr>
        <p:txBody>
          <a:bodyPr>
            <a:normAutofit/>
          </a:bodyPr>
          <a:lstStyle/>
          <a:p>
            <a:pPr algn="ctr"/>
            <a:r>
              <a:rPr lang="en-US" sz="4000" dirty="0">
                <a:latin typeface="Arial Black" panose="020B0A04020102020204" pitchFamily="34" charset="0"/>
              </a:rPr>
              <a:t>What Remains to be Done</a:t>
            </a:r>
          </a:p>
        </p:txBody>
      </p:sp>
      <p:sp>
        <p:nvSpPr>
          <p:cNvPr id="3" name="Content Placeholder 2">
            <a:extLst>
              <a:ext uri="{FF2B5EF4-FFF2-40B4-BE49-F238E27FC236}">
                <a16:creationId xmlns:a16="http://schemas.microsoft.com/office/drawing/2014/main" id="{0F9A1ECC-7457-3D56-83D4-5AE5170F287F}"/>
              </a:ext>
            </a:extLst>
          </p:cNvPr>
          <p:cNvSpPr>
            <a:spLocks noGrp="1"/>
          </p:cNvSpPr>
          <p:nvPr>
            <p:ph idx="1"/>
          </p:nvPr>
        </p:nvSpPr>
        <p:spPr>
          <a:xfrm>
            <a:off x="681318" y="1100095"/>
            <a:ext cx="10901082" cy="4909567"/>
          </a:xfrm>
        </p:spPr>
        <p:txBody>
          <a:bodyPr>
            <a:noAutofit/>
          </a:bodyPr>
          <a:lstStyle/>
          <a:p>
            <a:pPr algn="just"/>
            <a:r>
              <a:rPr lang="en-US" sz="1800" dirty="0">
                <a:latin typeface="Arial" panose="020B0604020202020204" pitchFamily="34" charset="0"/>
                <a:cs typeface="Arial" panose="020B0604020202020204" pitchFamily="34" charset="0"/>
              </a:rPr>
              <a:t>Despite these significant advances, a fire at </a:t>
            </a:r>
            <a:r>
              <a:rPr lang="en-US" sz="1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Imperial Foods </a:t>
            </a:r>
            <a:r>
              <a:rPr lang="en-US" sz="1800" dirty="0">
                <a:latin typeface="Arial" panose="020B0604020202020204" pitchFamily="34" charset="0"/>
                <a:cs typeface="Arial" panose="020B0604020202020204" pitchFamily="34" charset="0"/>
              </a:rPr>
              <a:t>chicken processing plant in Hamlet, N.C., on September 3, </a:t>
            </a:r>
            <a:r>
              <a:rPr lang="en-US" sz="1800" b="1" dirty="0">
                <a:latin typeface="Arial" panose="020B0604020202020204" pitchFamily="34" charset="0"/>
                <a:cs typeface="Arial" panose="020B0604020202020204" pitchFamily="34" charset="0"/>
              </a:rPr>
              <a:t>1991</a:t>
            </a:r>
            <a:r>
              <a:rPr lang="en-US" sz="1800" dirty="0">
                <a:latin typeface="Arial" panose="020B0604020202020204" pitchFamily="34" charset="0"/>
                <a:cs typeface="Arial" panose="020B0604020202020204" pitchFamily="34" charset="0"/>
              </a:rPr>
              <a:t>, killed 25 workers and injured 54, as they were </a:t>
            </a:r>
            <a:r>
              <a:rPr lang="en-US" sz="1800" u="sng" dirty="0">
                <a:latin typeface="Arial" panose="020B0604020202020204" pitchFamily="34" charset="0"/>
                <a:cs typeface="Arial" panose="020B0604020202020204" pitchFamily="34" charset="0"/>
              </a:rPr>
              <a:t>trapped behind locked fire doors</a:t>
            </a:r>
          </a:p>
          <a:p>
            <a:pPr algn="just"/>
            <a:r>
              <a:rPr lang="en-US" sz="1800" dirty="0">
                <a:latin typeface="Arial" panose="020B0604020202020204" pitchFamily="34" charset="0"/>
                <a:cs typeface="Arial" panose="020B0604020202020204" pitchFamily="34" charset="0"/>
              </a:rPr>
              <a:t>In </a:t>
            </a:r>
            <a:r>
              <a:rPr lang="en-US" sz="1800" b="1" dirty="0">
                <a:latin typeface="Arial" panose="020B0604020202020204" pitchFamily="34" charset="0"/>
                <a:cs typeface="Arial" panose="020B0604020202020204" pitchFamily="34" charset="0"/>
              </a:rPr>
              <a:t>2010</a:t>
            </a:r>
            <a:r>
              <a:rPr lang="en-US" sz="1800" dirty="0">
                <a:latin typeface="Arial" panose="020B0604020202020204" pitchFamily="34" charset="0"/>
                <a:cs typeface="Arial" panose="020B0604020202020204" pitchFamily="34" charset="0"/>
              </a:rPr>
              <a:t>, young </a:t>
            </a:r>
            <a:r>
              <a:rPr lang="en-US" sz="1800" u="sng" dirty="0">
                <a:latin typeface="Arial" panose="020B0604020202020204" pitchFamily="34" charset="0"/>
                <a:cs typeface="Arial" panose="020B0604020202020204" pitchFamily="34" charset="0"/>
              </a:rPr>
              <a:t>garment workers </a:t>
            </a:r>
            <a:r>
              <a:rPr lang="en-US" sz="1800" dirty="0">
                <a:latin typeface="Arial" panose="020B0604020202020204" pitchFamily="34" charset="0"/>
                <a:cs typeface="Arial" panose="020B0604020202020204" pitchFamily="34" charset="0"/>
              </a:rPr>
              <a:t>in Ashulia, </a:t>
            </a:r>
            <a:r>
              <a:rPr lang="en-US" sz="1800" b="1" i="1" dirty="0">
                <a:solidFill>
                  <a:srgbClr val="FF0000"/>
                </a:solidFill>
                <a:latin typeface="Arial" panose="020B0604020202020204" pitchFamily="34" charset="0"/>
                <a:cs typeface="Arial" panose="020B0604020202020204" pitchFamily="34" charset="0"/>
              </a:rPr>
              <a:t>Bangladesh</a:t>
            </a:r>
            <a:r>
              <a:rPr lang="en-US"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rPr>
              <a:t>jumped to their deaths from the 10th &amp; 11th </a:t>
            </a:r>
            <a:r>
              <a:rPr lang="en-US" sz="1800" dirty="0">
                <a:latin typeface="Arial" panose="020B0604020202020204" pitchFamily="34" charset="0"/>
                <a:cs typeface="Arial" panose="020B0604020202020204" pitchFamily="34" charset="0"/>
              </a:rPr>
              <a:t>floors when a fire overtook the Ha-Meem factory</a:t>
            </a:r>
          </a:p>
          <a:p>
            <a:pPr algn="just"/>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Windows on the World</a:t>
            </a:r>
            <a:r>
              <a:rPr lang="en-US" sz="1800" dirty="0">
                <a:latin typeface="Arial" panose="020B0604020202020204" pitchFamily="34" charset="0"/>
                <a:cs typeface="Arial" panose="020B0604020202020204" pitchFamily="34" charset="0"/>
              </a:rPr>
              <a:t>, the restaurant at the top of the World Trade Center on 9/11/2001, 73 workers of the 100 people died as they attempted to exit the restaurant to the rooftop via </a:t>
            </a:r>
            <a:r>
              <a:rPr lang="en-US" sz="1800" u="sng" dirty="0">
                <a:latin typeface="Arial" panose="020B0604020202020204" pitchFamily="34" charset="0"/>
                <a:cs typeface="Arial" panose="020B0604020202020204" pitchFamily="34" charset="0"/>
              </a:rPr>
              <a:t>a locked door</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Some </a:t>
            </a:r>
            <a:r>
              <a:rPr lang="en-US" sz="1800" b="1" dirty="0">
                <a:latin typeface="Arial" panose="020B0604020202020204" pitchFamily="34" charset="0"/>
                <a:cs typeface="Arial" panose="020B0604020202020204" pitchFamily="34" charset="0"/>
              </a:rPr>
              <a:t>15 workers still lose their lives every day </a:t>
            </a:r>
            <a:r>
              <a:rPr lang="en-US" sz="1800" dirty="0">
                <a:latin typeface="Arial" panose="020B0604020202020204" pitchFamily="34" charset="0"/>
                <a:cs typeface="Arial" panose="020B0604020202020204" pitchFamily="34" charset="0"/>
              </a:rPr>
              <a:t>on the job from injuries – &amp; many more from long-latent illnesses. Worse, many, if not most, of these deaths are from preventable causes.</a:t>
            </a:r>
          </a:p>
          <a:p>
            <a:pPr algn="just"/>
            <a:r>
              <a:rPr lang="en-US" sz="1800" dirty="0">
                <a:latin typeface="Arial" panose="020B0604020202020204" pitchFamily="34" charset="0"/>
                <a:cs typeface="Arial" panose="020B0604020202020204" pitchFamily="34" charset="0"/>
              </a:rPr>
              <a:t>A recent study ranked the </a:t>
            </a:r>
            <a:r>
              <a:rPr lang="en-US" sz="1800" u="sng" dirty="0">
                <a:latin typeface="Arial" panose="020B0604020202020204" pitchFamily="34" charset="0"/>
                <a:cs typeface="Arial" panose="020B0604020202020204" pitchFamily="34" charset="0"/>
              </a:rPr>
              <a:t>U.S. </a:t>
            </a:r>
            <a:r>
              <a:rPr lang="en-US" sz="1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r>
              <a:rPr lang="en-US" sz="1800" b="1" u="sng"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800" u="sng" dirty="0">
                <a:latin typeface="Arial" panose="020B0604020202020204" pitchFamily="34" charset="0"/>
                <a:cs typeface="Arial" panose="020B0604020202020204" pitchFamily="34" charset="0"/>
              </a:rPr>
              <a:t> out of the </a:t>
            </a:r>
            <a:r>
              <a:rPr lang="en-US" sz="1800" b="0" i="0" u="sng" dirty="0">
                <a:effectLst/>
                <a:latin typeface="Arial" panose="020B0604020202020204" pitchFamily="34" charset="0"/>
                <a:cs typeface="Arial" panose="020B0604020202020204" pitchFamily="34" charset="0"/>
              </a:rPr>
              <a:t>38 members </a:t>
            </a:r>
            <a:r>
              <a:rPr lang="en-US" sz="1800" b="0" i="0" dirty="0">
                <a:effectLst/>
                <a:latin typeface="Arial" panose="020B0604020202020204" pitchFamily="34" charset="0"/>
                <a:cs typeface="Arial" panose="020B0604020202020204" pitchFamily="34" charset="0"/>
              </a:rPr>
              <a:t>of the</a:t>
            </a:r>
            <a:r>
              <a:rPr lang="en-US" sz="1800" dirty="0">
                <a:latin typeface="Arial" panose="020B0604020202020204" pitchFamily="34" charset="0"/>
                <a:cs typeface="Arial" panose="020B0604020202020204" pitchFamily="34" charset="0"/>
              </a:rPr>
              <a:t> </a:t>
            </a:r>
            <a:r>
              <a:rPr lang="en-US" sz="1800" b="0" i="0" dirty="0">
                <a:effectLst/>
                <a:latin typeface="Arial" panose="020B0604020202020204" pitchFamily="34" charset="0"/>
                <a:cs typeface="Arial" panose="020B0604020202020204" pitchFamily="34" charset="0"/>
              </a:rPr>
              <a:t>Organization for Economic Co-operation &amp; Development (OECD)</a:t>
            </a:r>
            <a:r>
              <a:rPr lang="en-US" sz="1800" dirty="0">
                <a:latin typeface="Arial" panose="020B0604020202020204" pitchFamily="34" charset="0"/>
                <a:cs typeface="Arial" panose="020B0604020202020204" pitchFamily="34" charset="0"/>
              </a:rPr>
              <a:t> countries in worker safety &amp; health protections.</a:t>
            </a:r>
          </a:p>
          <a:p>
            <a:pPr algn="just"/>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must be sensitive to factors of culture &amp; language that demand new approaches to meaningful safety training for newly arrived workers.</a:t>
            </a:r>
          </a:p>
          <a:p>
            <a:pPr algn="just"/>
            <a:r>
              <a:rPr lang="en-US" sz="1800" dirty="0">
                <a:latin typeface="Arial" panose="020B0604020202020204" pitchFamily="34" charset="0"/>
                <a:cs typeface="Arial" panose="020B0604020202020204" pitchFamily="34" charset="0"/>
              </a:rPr>
              <a:t>We still have inadequate regulations to protect workers from silica, &amp; MSD’s that continue to disable the lives of hundreds of workers each year.</a:t>
            </a:r>
          </a:p>
          <a:p>
            <a:pPr algn="just"/>
            <a:r>
              <a:rPr lang="en-US" sz="1800" dirty="0">
                <a:latin typeface="Arial" panose="020B0604020202020204" pitchFamily="34" charset="0"/>
                <a:cs typeface="Arial" panose="020B0604020202020204" pitchFamily="34" charset="0"/>
              </a:rPr>
              <a:t>Widespread labor law violations in low-wage industries ... are as common today as they were in 1911</a:t>
            </a:r>
          </a:p>
        </p:txBody>
      </p:sp>
      <p:sp>
        <p:nvSpPr>
          <p:cNvPr id="4" name="TextBox 3">
            <a:extLst>
              <a:ext uri="{FF2B5EF4-FFF2-40B4-BE49-F238E27FC236}">
                <a16:creationId xmlns:a16="http://schemas.microsoft.com/office/drawing/2014/main" id="{2B732D36-5A84-B602-DAE1-A1C20A3F3D4C}"/>
              </a:ext>
            </a:extLst>
          </p:cNvPr>
          <p:cNvSpPr txBox="1"/>
          <p:nvPr/>
        </p:nvSpPr>
        <p:spPr>
          <a:xfrm>
            <a:off x="609600" y="6074979"/>
            <a:ext cx="10972800" cy="461665"/>
          </a:xfrm>
          <a:prstGeom prst="rect">
            <a:avLst/>
          </a:prstGeom>
          <a:solidFill>
            <a:srgbClr val="FFFF00"/>
          </a:solidFill>
          <a:ln>
            <a:solidFill>
              <a:srgbClr val="FF0000"/>
            </a:solidFill>
          </a:ln>
        </p:spPr>
        <p:txBody>
          <a:bodyPr wrap="square" rtlCol="0">
            <a:spAutoFit/>
          </a:bodyPr>
          <a:lstStyle/>
          <a:p>
            <a:pPr algn="ctr"/>
            <a:r>
              <a:rPr lang="en-US" sz="2400" dirty="0">
                <a:latin typeface="Arial" panose="020B0604020202020204" pitchFamily="34" charset="0"/>
                <a:cs typeface="Arial" panose="020B0604020202020204" pitchFamily="34" charset="0"/>
              </a:rPr>
              <a:t>Cancers don’t leap from burning windows – they smolder silently</a:t>
            </a:r>
          </a:p>
        </p:txBody>
      </p:sp>
      <p:sp>
        <p:nvSpPr>
          <p:cNvPr id="5" name="Date Placeholder 4">
            <a:extLst>
              <a:ext uri="{FF2B5EF4-FFF2-40B4-BE49-F238E27FC236}">
                <a16:creationId xmlns:a16="http://schemas.microsoft.com/office/drawing/2014/main" id="{BAA69E83-9F03-9FBD-842F-C753A9294968}"/>
              </a:ext>
            </a:extLst>
          </p:cNvPr>
          <p:cNvSpPr>
            <a:spLocks noGrp="1"/>
          </p:cNvSpPr>
          <p:nvPr>
            <p:ph type="dt" sz="half" idx="10"/>
          </p:nvPr>
        </p:nvSpPr>
        <p:spPr>
          <a:xfrm>
            <a:off x="838200" y="6544239"/>
            <a:ext cx="1026459" cy="293779"/>
          </a:xfrm>
        </p:spPr>
        <p:txBody>
          <a:bodyPr/>
          <a:lstStyle/>
          <a:p>
            <a:fld id="{F5568C7D-E8BA-482A-A76E-8865BAC2A24C}" type="datetime1">
              <a:rPr lang="en-US" smtClean="0"/>
              <a:t>11/5/2023</a:t>
            </a:fld>
            <a:endParaRPr lang="en-US" dirty="0"/>
          </a:p>
        </p:txBody>
      </p:sp>
      <p:sp>
        <p:nvSpPr>
          <p:cNvPr id="6" name="Footer Placeholder 5">
            <a:extLst>
              <a:ext uri="{FF2B5EF4-FFF2-40B4-BE49-F238E27FC236}">
                <a16:creationId xmlns:a16="http://schemas.microsoft.com/office/drawing/2014/main" id="{DD4495FD-D25C-E95C-D041-CBBB034108EA}"/>
              </a:ext>
            </a:extLst>
          </p:cNvPr>
          <p:cNvSpPr>
            <a:spLocks noGrp="1"/>
          </p:cNvSpPr>
          <p:nvPr>
            <p:ph type="ftr" sz="quarter" idx="11"/>
          </p:nvPr>
        </p:nvSpPr>
        <p:spPr>
          <a:xfrm>
            <a:off x="4038600" y="6526678"/>
            <a:ext cx="4114800" cy="365125"/>
          </a:xfrm>
        </p:spPr>
        <p:txBody>
          <a:bodyPr/>
          <a:lstStyle/>
          <a:p>
            <a:r>
              <a:rPr lang="en-US" dirty="0"/>
              <a:t>The Triangle Shirtwaist Factory Fire</a:t>
            </a:r>
          </a:p>
        </p:txBody>
      </p:sp>
      <p:sp>
        <p:nvSpPr>
          <p:cNvPr id="7" name="Slide Number Placeholder 6">
            <a:extLst>
              <a:ext uri="{FF2B5EF4-FFF2-40B4-BE49-F238E27FC236}">
                <a16:creationId xmlns:a16="http://schemas.microsoft.com/office/drawing/2014/main" id="{F2C02C1B-0C75-009F-80C5-3BEAD4AE1E22}"/>
              </a:ext>
            </a:extLst>
          </p:cNvPr>
          <p:cNvSpPr>
            <a:spLocks noGrp="1"/>
          </p:cNvSpPr>
          <p:nvPr>
            <p:ph type="sldNum" sz="quarter" idx="12"/>
          </p:nvPr>
        </p:nvSpPr>
        <p:spPr>
          <a:xfrm>
            <a:off x="10587316" y="6544239"/>
            <a:ext cx="972671" cy="284816"/>
          </a:xfrm>
        </p:spPr>
        <p:txBody>
          <a:bodyPr/>
          <a:lstStyle/>
          <a:p>
            <a:fld id="{BD10C032-AC90-4AD6-9D9E-EA93685B7341}" type="slidenum">
              <a:rPr lang="en-US" smtClean="0"/>
              <a:t>17</a:t>
            </a:fld>
            <a:endParaRPr lang="en-US" dirty="0"/>
          </a:p>
        </p:txBody>
      </p:sp>
    </p:spTree>
    <p:extLst>
      <p:ext uri="{BB962C8B-B14F-4D97-AF65-F5344CB8AC3E}">
        <p14:creationId xmlns:p14="http://schemas.microsoft.com/office/powerpoint/2010/main" val="26977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Akron Metal Etching Triangle Factory Fire memorial">
            <a:extLst>
              <a:ext uri="{FF2B5EF4-FFF2-40B4-BE49-F238E27FC236}">
                <a16:creationId xmlns:a16="http://schemas.microsoft.com/office/drawing/2014/main" id="{B0C14A2D-9AD9-1501-BB66-97A9486BA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3094" y="3087589"/>
            <a:ext cx="2254457" cy="35705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926A1F-9048-0074-4638-0A2286870E17}"/>
              </a:ext>
            </a:extLst>
          </p:cNvPr>
          <p:cNvSpPr>
            <a:spLocks noGrp="1"/>
          </p:cNvSpPr>
          <p:nvPr>
            <p:ph type="title"/>
          </p:nvPr>
        </p:nvSpPr>
        <p:spPr>
          <a:xfrm>
            <a:off x="0" y="3752849"/>
            <a:ext cx="2310063" cy="1938241"/>
          </a:xfrm>
        </p:spPr>
        <p:txBody>
          <a:bodyPr anchor="ctr">
            <a:normAutofit fontScale="90000"/>
          </a:bodyPr>
          <a:lstStyle/>
          <a:p>
            <a:pPr algn="ctr"/>
            <a:r>
              <a:rPr lang="en-US" sz="3600" dirty="0">
                <a:solidFill>
                  <a:srgbClr val="FF0000"/>
                </a:solidFill>
                <a:latin typeface="Arial Black" panose="020B0A04020102020204" pitchFamily="34" charset="0"/>
              </a:rPr>
              <a:t>Triangle Fire  Memorial</a:t>
            </a:r>
          </a:p>
        </p:txBody>
      </p:sp>
      <p:sp>
        <p:nvSpPr>
          <p:cNvPr id="3" name="Content Placeholder 2">
            <a:extLst>
              <a:ext uri="{FF2B5EF4-FFF2-40B4-BE49-F238E27FC236}">
                <a16:creationId xmlns:a16="http://schemas.microsoft.com/office/drawing/2014/main" id="{E26D4DC3-BA44-15A5-5226-810D22083A89}"/>
              </a:ext>
            </a:extLst>
          </p:cNvPr>
          <p:cNvSpPr>
            <a:spLocks noGrp="1"/>
          </p:cNvSpPr>
          <p:nvPr>
            <p:ph idx="1"/>
          </p:nvPr>
        </p:nvSpPr>
        <p:spPr>
          <a:xfrm>
            <a:off x="2223436" y="3498210"/>
            <a:ext cx="9890223" cy="2958998"/>
          </a:xfrm>
        </p:spPr>
        <p:txBody>
          <a:bodyPr anchor="ctr">
            <a:normAutofit lnSpcReduction="10000"/>
          </a:bodyPr>
          <a:lstStyle/>
          <a:p>
            <a:pPr algn="just" fontAlgn="base"/>
            <a:r>
              <a:rPr lang="en-US" sz="1600" b="0" i="0" dirty="0">
                <a:effectLst/>
                <a:latin typeface="Arial" panose="020B0604020202020204" pitchFamily="34" charset="0"/>
                <a:cs typeface="Arial" panose="020B0604020202020204" pitchFamily="34" charset="0"/>
              </a:rPr>
              <a:t>Evoking the appearance of mourning ribbons which were draped on buildings at times of public grief, the main body of the memorial is a textured stainless-steel ribbon, which descends from the corner of the 9th floor of the Brown Building, the site of the fire.  At the top of the ground floor, the ribbon splits to flank the building's facades. The names of the 146 victims are cut into the ribbon 12 feet above the sidewalk &amp; reflected by a darkened reflective panel on the street level. As visitors' transverse the length of the memorial, the names of the victims overhead will appear in the reflective panel, written in the sky.</a:t>
            </a:r>
          </a:p>
          <a:p>
            <a:pPr algn="just" fontAlgn="base"/>
            <a:r>
              <a:rPr lang="en-US" sz="1600" b="0" i="0" dirty="0">
                <a:effectLst/>
                <a:latin typeface="Arial" panose="020B0604020202020204" pitchFamily="34" charset="0"/>
                <a:cs typeface="Arial" panose="020B0604020202020204" pitchFamily="34" charset="0"/>
              </a:rPr>
              <a:t>Testimonies of survivors &amp; eyewitnesses to the fire will be etched as a single line of text along the lower edge of the reflective panel, inviting the visitor to look down into the reflection &amp; discover the names of the victims</a:t>
            </a:r>
            <a:r>
              <a:rPr lang="en-US" sz="1500" b="0" i="0" dirty="0">
                <a:effectLst/>
                <a:latin typeface="Arial" panose="020B0604020202020204" pitchFamily="34" charset="0"/>
                <a:cs typeface="Arial" panose="020B0604020202020204" pitchFamily="34" charset="0"/>
              </a:rPr>
              <a:t>.  </a:t>
            </a:r>
            <a:r>
              <a:rPr lang="en-US" sz="15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more information about the fire see</a:t>
            </a:r>
            <a:r>
              <a:rPr lang="en-US" sz="1500" b="0" i="0" dirty="0">
                <a:effectLst/>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hlinkClick r:id="rId4"/>
              </a:rPr>
              <a:t>http://www.ilr.cornell.edu/trianglefire</a:t>
            </a:r>
            <a:endParaRPr lang="en-US" sz="1500" b="1" i="0" dirty="0">
              <a:effectLst/>
              <a:latin typeface="Arial" panose="020B0604020202020204" pitchFamily="34" charset="0"/>
              <a:cs typeface="Arial" panose="020B0604020202020204" pitchFamily="34" charset="0"/>
            </a:endParaRPr>
          </a:p>
          <a:p>
            <a:pPr algn="just"/>
            <a:r>
              <a:rPr lang="en-US" sz="1600" b="0" i="0" dirty="0">
                <a:effectLst/>
                <a:latin typeface="Arial" panose="020B0604020202020204" pitchFamily="34" charset="0"/>
                <a:cs typeface="Arial" panose="020B0604020202020204" pitchFamily="34" charset="0"/>
              </a:rPr>
              <a:t>Construction of the memorial is nearly complete, only the ribbon from the 9</a:t>
            </a:r>
            <a:r>
              <a:rPr lang="en-US" sz="1600" b="0" i="0" baseline="30000" dirty="0">
                <a:effectLst/>
                <a:latin typeface="Arial" panose="020B0604020202020204" pitchFamily="34" charset="0"/>
                <a:cs typeface="Arial" panose="020B0604020202020204" pitchFamily="34" charset="0"/>
              </a:rPr>
              <a:t>th</a:t>
            </a:r>
            <a:r>
              <a:rPr lang="en-US" sz="1600" b="0" i="0" dirty="0">
                <a:effectLst/>
                <a:latin typeface="Arial" panose="020B0604020202020204" pitchFamily="34" charset="0"/>
                <a:cs typeface="Arial" panose="020B0604020202020204" pitchFamily="34" charset="0"/>
              </a:rPr>
              <a:t> floor is needed.</a:t>
            </a:r>
          </a:p>
          <a:p>
            <a:pPr marL="0" indent="0" algn="just">
              <a:buNone/>
            </a:pPr>
            <a:r>
              <a:rPr lang="en-US" sz="1600" b="1" i="0" dirty="0">
                <a:effectLst/>
                <a:latin typeface="Arial" panose="020B0604020202020204" pitchFamily="34" charset="0"/>
                <a:cs typeface="Arial" panose="020B0604020202020204" pitchFamily="34" charset="0"/>
              </a:rPr>
              <a:t>This important project will serve as a permanent reminder of the crucial need for workplace safety &amp; the fundamental obligation that all workers be treated with respect &amp; human dignity.</a:t>
            </a:r>
            <a:endParaRPr lang="en-US" sz="16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60A341C-A7C8-8173-9FCC-81313EC20AF2}"/>
              </a:ext>
            </a:extLst>
          </p:cNvPr>
          <p:cNvSpPr>
            <a:spLocks noGrp="1"/>
          </p:cNvSpPr>
          <p:nvPr>
            <p:ph type="dt" sz="half" idx="10"/>
          </p:nvPr>
        </p:nvSpPr>
        <p:spPr/>
        <p:txBody>
          <a:bodyPr/>
          <a:lstStyle/>
          <a:p>
            <a:fld id="{760E5F27-EA63-4F70-B598-0CB9230C5BC6}" type="datetime1">
              <a:rPr lang="en-US" smtClean="0">
                <a:solidFill>
                  <a:schemeClr val="bg1"/>
                </a:solidFill>
              </a:rPr>
              <a:t>11/5/2023</a:t>
            </a:fld>
            <a:endParaRPr lang="en-US" dirty="0">
              <a:solidFill>
                <a:schemeClr val="bg1"/>
              </a:solidFill>
            </a:endParaRPr>
          </a:p>
        </p:txBody>
      </p:sp>
      <p:sp>
        <p:nvSpPr>
          <p:cNvPr id="5" name="Footer Placeholder 4">
            <a:extLst>
              <a:ext uri="{FF2B5EF4-FFF2-40B4-BE49-F238E27FC236}">
                <a16:creationId xmlns:a16="http://schemas.microsoft.com/office/drawing/2014/main" id="{14A3C8C2-3286-C8C1-B01F-F93444DD5B75}"/>
              </a:ext>
            </a:extLst>
          </p:cNvPr>
          <p:cNvSpPr>
            <a:spLocks noGrp="1"/>
          </p:cNvSpPr>
          <p:nvPr>
            <p:ph type="ftr" sz="quarter" idx="11"/>
          </p:nvPr>
        </p:nvSpPr>
        <p:spPr>
          <a:xfrm>
            <a:off x="4038600" y="6465407"/>
            <a:ext cx="4114800" cy="365125"/>
          </a:xfrm>
        </p:spPr>
        <p:txBody>
          <a:bodyPr/>
          <a:lstStyle/>
          <a:p>
            <a:r>
              <a:rPr lang="en-US" dirty="0"/>
              <a:t>The Triangle Shirtwaist Factory Fire</a:t>
            </a:r>
          </a:p>
        </p:txBody>
      </p:sp>
      <p:sp>
        <p:nvSpPr>
          <p:cNvPr id="6" name="Slide Number Placeholder 5">
            <a:extLst>
              <a:ext uri="{FF2B5EF4-FFF2-40B4-BE49-F238E27FC236}">
                <a16:creationId xmlns:a16="http://schemas.microsoft.com/office/drawing/2014/main" id="{248C02B9-290E-198B-D538-5FF5CE8F8959}"/>
              </a:ext>
            </a:extLst>
          </p:cNvPr>
          <p:cNvSpPr>
            <a:spLocks noGrp="1"/>
          </p:cNvSpPr>
          <p:nvPr>
            <p:ph type="sldNum" sz="quarter" idx="12"/>
          </p:nvPr>
        </p:nvSpPr>
        <p:spPr>
          <a:xfrm>
            <a:off x="10486238" y="6498963"/>
            <a:ext cx="867561" cy="365125"/>
          </a:xfrm>
        </p:spPr>
        <p:txBody>
          <a:bodyPr/>
          <a:lstStyle/>
          <a:p>
            <a:fld id="{BD10C032-AC90-4AD6-9D9E-EA93685B7341}" type="slidenum">
              <a:rPr lang="en-US" smtClean="0"/>
              <a:t>18</a:t>
            </a:fld>
            <a:endParaRPr lang="en-US" dirty="0"/>
          </a:p>
        </p:txBody>
      </p:sp>
      <p:sp>
        <p:nvSpPr>
          <p:cNvPr id="9" name="Rectangle: Rounded Corners 8">
            <a:extLst>
              <a:ext uri="{FF2B5EF4-FFF2-40B4-BE49-F238E27FC236}">
                <a16:creationId xmlns:a16="http://schemas.microsoft.com/office/drawing/2014/main" id="{F0089793-DAB7-9341-FF30-BB9A0F102D99}"/>
              </a:ext>
            </a:extLst>
          </p:cNvPr>
          <p:cNvSpPr/>
          <p:nvPr/>
        </p:nvSpPr>
        <p:spPr>
          <a:xfrm>
            <a:off x="2310064" y="5794319"/>
            <a:ext cx="9803596" cy="762624"/>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491CDF74-BF08-9C32-1D22-DAE653788346}"/>
              </a:ext>
            </a:extLst>
          </p:cNvPr>
          <p:cNvGrpSpPr/>
          <p:nvPr/>
        </p:nvGrpSpPr>
        <p:grpSpPr>
          <a:xfrm>
            <a:off x="105233" y="132966"/>
            <a:ext cx="11916216" cy="3352057"/>
            <a:chOff x="105233" y="132966"/>
            <a:chExt cx="11916216" cy="3352057"/>
          </a:xfrm>
        </p:grpSpPr>
        <p:grpSp>
          <p:nvGrpSpPr>
            <p:cNvPr id="16" name="Group 15">
              <a:extLst>
                <a:ext uri="{FF2B5EF4-FFF2-40B4-BE49-F238E27FC236}">
                  <a16:creationId xmlns:a16="http://schemas.microsoft.com/office/drawing/2014/main" id="{D7391DD2-0D0D-DE95-E231-1B88BC0BED66}"/>
                </a:ext>
              </a:extLst>
            </p:cNvPr>
            <p:cNvGrpSpPr/>
            <p:nvPr/>
          </p:nvGrpSpPr>
          <p:grpSpPr>
            <a:xfrm>
              <a:off x="105233" y="132966"/>
              <a:ext cx="11916216" cy="3352057"/>
              <a:chOff x="105233" y="132966"/>
              <a:chExt cx="11916216" cy="3352057"/>
            </a:xfrm>
          </p:grpSpPr>
          <p:grpSp>
            <p:nvGrpSpPr>
              <p:cNvPr id="13" name="Group 12">
                <a:extLst>
                  <a:ext uri="{FF2B5EF4-FFF2-40B4-BE49-F238E27FC236}">
                    <a16:creationId xmlns:a16="http://schemas.microsoft.com/office/drawing/2014/main" id="{D9608376-F37B-FF0F-1031-DA263C4C5181}"/>
                  </a:ext>
                </a:extLst>
              </p:cNvPr>
              <p:cNvGrpSpPr/>
              <p:nvPr/>
            </p:nvGrpSpPr>
            <p:grpSpPr>
              <a:xfrm>
                <a:off x="105233" y="132966"/>
                <a:ext cx="11916216" cy="3352057"/>
                <a:chOff x="582464" y="0"/>
                <a:chExt cx="11603792" cy="3643791"/>
              </a:xfrm>
            </p:grpSpPr>
            <p:grpSp>
              <p:nvGrpSpPr>
                <p:cNvPr id="8" name="Group 7">
                  <a:extLst>
                    <a:ext uri="{FF2B5EF4-FFF2-40B4-BE49-F238E27FC236}">
                      <a16:creationId xmlns:a16="http://schemas.microsoft.com/office/drawing/2014/main" id="{54EC9F0D-F975-87CA-9BAA-3F379F6B894B}"/>
                    </a:ext>
                  </a:extLst>
                </p:cNvPr>
                <p:cNvGrpSpPr/>
                <p:nvPr/>
              </p:nvGrpSpPr>
              <p:grpSpPr>
                <a:xfrm>
                  <a:off x="9613384" y="0"/>
                  <a:ext cx="2572872" cy="3429000"/>
                  <a:chOff x="9613384" y="0"/>
                  <a:chExt cx="2572872" cy="3429000"/>
                </a:xfrm>
              </p:grpSpPr>
              <p:pic>
                <p:nvPicPr>
                  <p:cNvPr id="1026" name="Picture 2" descr="Cornell University - ILR School - The Triangle Factory Fire">
                    <a:extLst>
                      <a:ext uri="{FF2B5EF4-FFF2-40B4-BE49-F238E27FC236}">
                        <a16:creationId xmlns:a16="http://schemas.microsoft.com/office/drawing/2014/main" id="{BF762FD2-584A-C024-751C-B4937E0BB0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613384" y="0"/>
                    <a:ext cx="2572872"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6D7005-0B76-2FEA-C22E-E39FC9EAE5ED}"/>
                      </a:ext>
                    </a:extLst>
                  </p:cNvPr>
                  <p:cNvSpPr txBox="1"/>
                  <p:nvPr/>
                </p:nvSpPr>
                <p:spPr>
                  <a:xfrm>
                    <a:off x="9613384" y="2666056"/>
                    <a:ext cx="2565789" cy="646331"/>
                  </a:xfrm>
                  <a:prstGeom prst="rect">
                    <a:avLst/>
                  </a:prstGeom>
                  <a:solidFill>
                    <a:schemeClr val="bg1"/>
                  </a:solidFill>
                </p:spPr>
                <p:txBody>
                  <a:bodyPr wrap="square" rtlCol="0">
                    <a:spAutoFit/>
                  </a:bodyPr>
                  <a:lstStyle/>
                  <a:p>
                    <a:r>
                      <a:rPr lang="en-US" dirty="0"/>
                      <a:t>Grave of the unidentified</a:t>
                    </a:r>
                  </a:p>
                  <a:p>
                    <a:pPr algn="ctr"/>
                    <a:r>
                      <a:rPr lang="en-US" dirty="0"/>
                      <a:t>In 1911</a:t>
                    </a:r>
                  </a:p>
                </p:txBody>
              </p:sp>
            </p:grpSp>
            <p:grpSp>
              <p:nvGrpSpPr>
                <p:cNvPr id="11" name="Group 10">
                  <a:extLst>
                    <a:ext uri="{FF2B5EF4-FFF2-40B4-BE49-F238E27FC236}">
                      <a16:creationId xmlns:a16="http://schemas.microsoft.com/office/drawing/2014/main" id="{7F8DBEFD-9798-CD24-52C7-61EDA7A505CD}"/>
                    </a:ext>
                  </a:extLst>
                </p:cNvPr>
                <p:cNvGrpSpPr/>
                <p:nvPr/>
              </p:nvGrpSpPr>
              <p:grpSpPr>
                <a:xfrm>
                  <a:off x="646066" y="31478"/>
                  <a:ext cx="8955133" cy="3612313"/>
                  <a:chOff x="646066" y="31479"/>
                  <a:chExt cx="8955133" cy="3566160"/>
                </a:xfrm>
                <a:solidFill>
                  <a:schemeClr val="bg1"/>
                </a:solidFill>
              </p:grpSpPr>
              <p:pic>
                <p:nvPicPr>
                  <p:cNvPr id="8194" name="Picture 2" descr="Memorial Renderings">
                    <a:extLst>
                      <a:ext uri="{FF2B5EF4-FFF2-40B4-BE49-F238E27FC236}">
                        <a16:creationId xmlns:a16="http://schemas.microsoft.com/office/drawing/2014/main" id="{887BF0F1-C17B-846F-D94E-0E541E1B2C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89" t="17772" r="5000" b="9765"/>
                  <a:stretch/>
                </p:blipFill>
                <p:spPr bwMode="auto">
                  <a:xfrm>
                    <a:off x="646066" y="31479"/>
                    <a:ext cx="8955133" cy="356616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grpFill/>
                </p:spPr>
              </p:pic>
              <p:sp>
                <p:nvSpPr>
                  <p:cNvPr id="10" name="TextBox 9">
                    <a:extLst>
                      <a:ext uri="{FF2B5EF4-FFF2-40B4-BE49-F238E27FC236}">
                        <a16:creationId xmlns:a16="http://schemas.microsoft.com/office/drawing/2014/main" id="{90CB434E-D27B-3FA6-8876-FF3CBB1B03A4}"/>
                      </a:ext>
                    </a:extLst>
                  </p:cNvPr>
                  <p:cNvSpPr txBox="1"/>
                  <p:nvPr/>
                </p:nvSpPr>
                <p:spPr>
                  <a:xfrm>
                    <a:off x="646066" y="1106153"/>
                    <a:ext cx="7945843" cy="759663"/>
                  </a:xfrm>
                  <a:prstGeom prst="rect">
                    <a:avLst/>
                  </a:prstGeom>
                  <a:solidFill>
                    <a:srgbClr val="FFFF00">
                      <a:alpha val="50000"/>
                    </a:srgbClr>
                  </a:solidFill>
                  <a:ln w="6350">
                    <a:solidFill>
                      <a:schemeClr val="tx1"/>
                    </a:solidFill>
                  </a:ln>
                </p:spPr>
                <p:txBody>
                  <a:bodyPr wrap="square" rtlCol="0">
                    <a:spAutoFit/>
                  </a:bodyPr>
                  <a:lstStyle/>
                  <a:p>
                    <a:r>
                      <a:rPr lang="en-US" sz="2000" b="0" i="0" dirty="0">
                        <a:solidFill>
                          <a:srgbClr val="212121"/>
                        </a:solidFill>
                        <a:effectLst/>
                        <a:latin typeface="Arial" panose="020B0604020202020204" pitchFamily="34" charset="0"/>
                        <a:cs typeface="Arial" panose="020B0604020202020204" pitchFamily="34" charset="0"/>
                      </a:rPr>
                      <a:t>The </a:t>
                    </a:r>
                    <a:r>
                      <a:rPr lang="en-US" sz="2000" b="0" i="1" dirty="0">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Remember the Triangle Fire Coalition </a:t>
                    </a:r>
                    <a:r>
                      <a:rPr lang="en-US" sz="2000" b="0" i="0" dirty="0">
                        <a:solidFill>
                          <a:srgbClr val="212121"/>
                        </a:solidFill>
                        <a:effectLst/>
                        <a:latin typeface="Arial" panose="020B0604020202020204" pitchFamily="34" charset="0"/>
                        <a:cs typeface="Arial" panose="020B0604020202020204" pitchFamily="34" charset="0"/>
                      </a:rPr>
                      <a:t>held a dedication of the memorial at the site on </a:t>
                    </a:r>
                    <a:r>
                      <a:rPr lang="en-US" sz="2000" b="0" i="1" dirty="0">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11, 2023. </a:t>
                    </a:r>
                    <a:endPar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1BCC045E-DA0E-A20A-CB76-6727B5BDFE0B}"/>
                    </a:ext>
                  </a:extLst>
                </p:cNvPr>
                <p:cNvSpPr txBox="1"/>
                <p:nvPr/>
              </p:nvSpPr>
              <p:spPr>
                <a:xfrm>
                  <a:off x="582464" y="31479"/>
                  <a:ext cx="7945843" cy="1003689"/>
                </a:xfrm>
                <a:prstGeom prst="rect">
                  <a:avLst/>
                </a:prstGeom>
                <a:solidFill>
                  <a:schemeClr val="bg1">
                    <a:alpha val="75000"/>
                  </a:schemeClr>
                </a:solidFill>
              </p:spPr>
              <p:txBody>
                <a:bodyPr wrap="square" rtlCol="0">
                  <a:spAutoFit/>
                </a:bodyPr>
                <a:lstStyle/>
                <a:p>
                  <a:pPr algn="just"/>
                  <a:r>
                    <a:rPr lang="en-US" dirty="0"/>
                    <a:t>Starting with the 50th anniversary of the fire &amp; each year since the New York City Fire Department &amp; the ILGWU have marked the anniversary of the Triangle fire with a memorial ceremony in front of the building.</a:t>
                  </a:r>
                </a:p>
              </p:txBody>
            </p:sp>
          </p:grpSp>
          <p:pic>
            <p:nvPicPr>
              <p:cNvPr id="15" name="Picture 14" descr="A sign with white text&#10;&#10;Description automatically generated">
                <a:extLst>
                  <a:ext uri="{FF2B5EF4-FFF2-40B4-BE49-F238E27FC236}">
                    <a16:creationId xmlns:a16="http://schemas.microsoft.com/office/drawing/2014/main" id="{BD723718-DCC3-B0F8-22EF-2C38E670FD3E}"/>
                  </a:ext>
                </a:extLst>
              </p:cNvPr>
              <p:cNvPicPr>
                <a:picLocks noChangeAspect="1"/>
              </p:cNvPicPr>
              <p:nvPr/>
            </p:nvPicPr>
            <p:blipFill rotWithShape="1">
              <a:blip r:embed="rId7">
                <a:extLst>
                  <a:ext uri="{28A0092B-C50C-407E-A947-70E740481C1C}">
                    <a14:useLocalDpi xmlns:a14="http://schemas.microsoft.com/office/drawing/2010/main" val="0"/>
                  </a:ext>
                </a:extLst>
              </a:blip>
              <a:srcRect t="47413" b="7900"/>
              <a:stretch/>
            </p:blipFill>
            <p:spPr>
              <a:xfrm>
                <a:off x="2248578" y="2488736"/>
                <a:ext cx="3356865" cy="598853"/>
              </a:xfrm>
              <a:prstGeom prst="rect">
                <a:avLst/>
              </a:prstGeom>
            </p:spPr>
          </p:pic>
        </p:grpSp>
        <p:sp>
          <p:nvSpPr>
            <p:cNvPr id="17" name="TextBox 16">
              <a:extLst>
                <a:ext uri="{FF2B5EF4-FFF2-40B4-BE49-F238E27FC236}">
                  <a16:creationId xmlns:a16="http://schemas.microsoft.com/office/drawing/2014/main" id="{82675912-8CB4-2289-DEB9-9FA9D88D5024}"/>
                </a:ext>
              </a:extLst>
            </p:cNvPr>
            <p:cNvSpPr txBox="1"/>
            <p:nvPr/>
          </p:nvSpPr>
          <p:spPr>
            <a:xfrm>
              <a:off x="2184938" y="2175311"/>
              <a:ext cx="3497689" cy="307777"/>
            </a:xfrm>
            <a:prstGeom prst="rect">
              <a:avLst/>
            </a:prstGeom>
            <a:noFill/>
          </p:spPr>
          <p:txBody>
            <a:bodyPr wrap="none" rtlCol="0">
              <a:spAutoFit/>
            </a:bodyPr>
            <a:lstStyle/>
            <a:p>
              <a:r>
                <a:rPr lang="en-US" sz="1400" dirty="0"/>
                <a:t>Actual picture of names taken from memorial</a:t>
              </a:r>
            </a:p>
          </p:txBody>
        </p:sp>
      </p:grpSp>
    </p:spTree>
    <p:extLst>
      <p:ext uri="{BB962C8B-B14F-4D97-AF65-F5344CB8AC3E}">
        <p14:creationId xmlns:p14="http://schemas.microsoft.com/office/powerpoint/2010/main" val="55275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C0C76C-1F1F-78F3-A4A6-8BBD241D8266}"/>
              </a:ext>
            </a:extLst>
          </p:cNvPr>
          <p:cNvSpPr>
            <a:spLocks noGrp="1"/>
          </p:cNvSpPr>
          <p:nvPr>
            <p:ph type="title"/>
          </p:nvPr>
        </p:nvSpPr>
        <p:spPr>
          <a:xfrm>
            <a:off x="171450" y="-31255"/>
            <a:ext cx="5776632" cy="836931"/>
          </a:xfrm>
        </p:spPr>
        <p:txBody>
          <a:bodyPr vert="horz" lIns="91440" tIns="45720" rIns="91440" bIns="45720" rtlCol="0" anchor="b">
            <a:normAutofit/>
          </a:bodyPr>
          <a:lstStyle/>
          <a:p>
            <a:r>
              <a:rPr lang="en-US" sz="3600" dirty="0">
                <a:latin typeface="Arial Black" panose="020B0A04020102020204" pitchFamily="34" charset="0"/>
              </a:rPr>
              <a:t>What was a shirtwaist</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9ED4677-2599-6B74-62CB-BB0A5C8E06A2}"/>
              </a:ext>
            </a:extLst>
          </p:cNvPr>
          <p:cNvSpPr>
            <a:spLocks noGrp="1"/>
          </p:cNvSpPr>
          <p:nvPr>
            <p:ph type="body" sz="half" idx="2"/>
          </p:nvPr>
        </p:nvSpPr>
        <p:spPr>
          <a:xfrm>
            <a:off x="169925" y="788495"/>
            <a:ext cx="5140251" cy="5649444"/>
          </a:xfrm>
        </p:spPr>
        <p:txBody>
          <a:bodyPr vert="horz" lIns="91440" tIns="45720" rIns="91440" bIns="45720" rtlCol="0">
            <a:noAutofit/>
          </a:bodyPr>
          <a:lstStyle/>
          <a:p>
            <a:pPr algn="just"/>
            <a:r>
              <a:rPr lang="en-US" sz="2000" b="0" i="0" dirty="0">
                <a:effectLst/>
                <a:latin typeface="Arial" panose="020B0604020202020204" pitchFamily="34" charset="0"/>
                <a:cs typeface="Arial" panose="020B0604020202020204" pitchFamily="34" charset="0"/>
              </a:rPr>
              <a:t>The shirtwaist or ladies' blouse was one of America’s first fashion trends to transcend the class divide. </a:t>
            </a:r>
          </a:p>
          <a:p>
            <a:pPr algn="just"/>
            <a:r>
              <a:rPr lang="en-US" sz="2000" b="0" i="0" dirty="0">
                <a:effectLst/>
                <a:latin typeface="Arial" panose="020B0604020202020204" pitchFamily="34" charset="0"/>
                <a:cs typeface="Arial" panose="020B0604020202020204" pitchFamily="34" charset="0"/>
              </a:rPr>
              <a:t>“The waist-&amp;-skirt combination both symbolized &amp; enabled a wave of women’s liberation.” </a:t>
            </a:r>
          </a:p>
          <a:p>
            <a:pPr algn="just"/>
            <a:r>
              <a:rPr lang="en-US" sz="2000" b="0" i="0" dirty="0">
                <a:effectLst/>
                <a:latin typeface="Arial" panose="020B0604020202020204" pitchFamily="34" charset="0"/>
                <a:cs typeface="Arial" panose="020B0604020202020204" pitchFamily="34" charset="0"/>
              </a:rPr>
              <a:t>The shirtwaist was appropriate for working in a factory or attending temperance or lady's auxiliary meeting, a versatility which was a hot commodity in a time when women’s clothing was layered and bulky.</a:t>
            </a:r>
          </a:p>
          <a:p>
            <a:pPr algn="just"/>
            <a:r>
              <a:rPr lang="en-US" sz="2000" b="0" i="0" dirty="0">
                <a:solidFill>
                  <a:srgbClr val="2A2A2A"/>
                </a:solidFill>
                <a:effectLst/>
                <a:latin typeface="Arial" panose="020B0604020202020204" pitchFamily="34" charset="0"/>
                <a:cs typeface="Arial" panose="020B0604020202020204" pitchFamily="34" charset="0"/>
              </a:rPr>
              <a:t> It was a light cotton blouse made fashionable by artist </a:t>
            </a:r>
            <a:r>
              <a:rPr lang="en-US" sz="2000" b="0" i="1" dirty="0">
                <a:solidFill>
                  <a:srgbClr val="0070C0"/>
                </a:solidFill>
                <a:effectLst/>
                <a:latin typeface="Arial" panose="020B0604020202020204" pitchFamily="34" charset="0"/>
                <a:cs typeface="Arial" panose="020B0604020202020204" pitchFamily="34" charset="0"/>
              </a:rPr>
              <a:t>Charles Dana Gibson’s </a:t>
            </a:r>
            <a:r>
              <a:rPr lang="en-US" sz="2000" b="0" i="0" dirty="0">
                <a:solidFill>
                  <a:srgbClr val="2A2A2A"/>
                </a:solidFill>
                <a:effectLst/>
                <a:latin typeface="Arial" panose="020B0604020202020204" pitchFamily="34" charset="0"/>
                <a:cs typeface="Arial" panose="020B0604020202020204" pitchFamily="34" charset="0"/>
              </a:rPr>
              <a:t>famous “</a:t>
            </a:r>
            <a:r>
              <a:rPr lang="en-US" sz="2000" b="0" i="0" u="none" strike="noStrike" dirty="0">
                <a:solidFill>
                  <a:srgbClr val="1955A5"/>
                </a:solidFill>
                <a:effectLst/>
                <a:latin typeface="Arial" panose="020B0604020202020204" pitchFamily="34" charset="0"/>
                <a:cs typeface="Arial" panose="020B0604020202020204" pitchFamily="34" charset="0"/>
                <a:hlinkClick r:id="rId3" tooltip="www.loc.gov"/>
              </a:rPr>
              <a:t>Gibson Girl</a:t>
            </a:r>
            <a:r>
              <a:rPr lang="en-US" sz="2000" b="0" i="0" dirty="0">
                <a:solidFill>
                  <a:srgbClr val="2A2A2A"/>
                </a:solidFill>
                <a:effectLst/>
                <a:latin typeface="Arial" panose="020B0604020202020204" pitchFamily="34" charset="0"/>
                <a:cs typeface="Arial" panose="020B0604020202020204" pitchFamily="34" charset="0"/>
              </a:rPr>
              <a:t>.” </a:t>
            </a:r>
          </a:p>
          <a:p>
            <a:pPr algn="just"/>
            <a:r>
              <a:rPr lang="en-US" sz="2000" dirty="0">
                <a:solidFill>
                  <a:srgbClr val="2A2A2A"/>
                </a:solidFill>
                <a:latin typeface="Arial" panose="020B0604020202020204" pitchFamily="34" charset="0"/>
                <a:cs typeface="Arial" panose="020B0604020202020204" pitchFamily="34" charset="0"/>
              </a:rPr>
              <a:t>In 1906 Triangle produced </a:t>
            </a:r>
            <a:r>
              <a:rPr lang="en-US" sz="2000" b="1" dirty="0">
                <a:solidFill>
                  <a:srgbClr val="2A2A2A"/>
                </a:solidFill>
                <a:latin typeface="Arial" panose="020B0604020202020204" pitchFamily="34" charset="0"/>
                <a:cs typeface="Arial" panose="020B0604020202020204" pitchFamily="34" charset="0"/>
              </a:rPr>
              <a:t>1,000</a:t>
            </a:r>
            <a:r>
              <a:rPr lang="en-US" sz="2000" dirty="0">
                <a:solidFill>
                  <a:srgbClr val="2A2A2A"/>
                </a:solidFill>
                <a:latin typeface="Arial" panose="020B0604020202020204" pitchFamily="34" charset="0"/>
                <a:cs typeface="Arial" panose="020B0604020202020204" pitchFamily="34" charset="0"/>
              </a:rPr>
              <a:t> shirtwaists a day.</a:t>
            </a:r>
          </a:p>
          <a:p>
            <a:pPr algn="just"/>
            <a:r>
              <a:rPr lang="en-US" sz="2000" b="0" i="0" dirty="0">
                <a:solidFill>
                  <a:srgbClr val="202124"/>
                </a:solidFill>
                <a:effectLst/>
                <a:latin typeface="Arial" panose="020B0604020202020204" pitchFamily="34" charset="0"/>
                <a:cs typeface="Arial" panose="020B0604020202020204" pitchFamily="34" charset="0"/>
              </a:rPr>
              <a:t>In Manhattan alone, there were </a:t>
            </a:r>
            <a:r>
              <a:rPr lang="en-US" sz="2000" b="1" i="0" dirty="0">
                <a:solidFill>
                  <a:srgbClr val="202124"/>
                </a:solidFill>
                <a:effectLst/>
                <a:latin typeface="Arial" panose="020B0604020202020204" pitchFamily="34" charset="0"/>
                <a:cs typeface="Arial" panose="020B0604020202020204" pitchFamily="34" charset="0"/>
              </a:rPr>
              <a:t> 450</a:t>
            </a:r>
            <a:r>
              <a:rPr lang="en-US" sz="2000" b="0" i="0" dirty="0">
                <a:solidFill>
                  <a:srgbClr val="202124"/>
                </a:solidFill>
                <a:effectLst/>
                <a:latin typeface="Arial" panose="020B0604020202020204" pitchFamily="34" charset="0"/>
                <a:cs typeface="Arial" panose="020B0604020202020204" pitchFamily="34" charset="0"/>
              </a:rPr>
              <a:t> textile factories,</a:t>
            </a:r>
            <a:endParaRPr lang="en-US" sz="1800" dirty="0">
              <a:latin typeface="Arial" panose="020B0604020202020204" pitchFamily="34" charset="0"/>
              <a:cs typeface="Arial" panose="020B0604020202020204" pitchFamily="34" charset="0"/>
            </a:endParaRPr>
          </a:p>
        </p:txBody>
      </p:sp>
      <p:pic>
        <p:nvPicPr>
          <p:cNvPr id="3074" name="Picture 2" descr="A stripped shirt gathered at the waist.">
            <a:extLst>
              <a:ext uri="{FF2B5EF4-FFF2-40B4-BE49-F238E27FC236}">
                <a16:creationId xmlns:a16="http://schemas.microsoft.com/office/drawing/2014/main" id="{EAA35817-6E9D-2347-51B3-487066676043}"/>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t="6469" r="-1" b="14769"/>
          <a:stretch/>
        </p:blipFill>
        <p:spPr bwMode="auto">
          <a:xfrm>
            <a:off x="5313225" y="19079"/>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8AB9F676-3DBA-6D79-4EF8-559CD0590F62}"/>
              </a:ext>
            </a:extLst>
          </p:cNvPr>
          <p:cNvSpPr>
            <a:spLocks noGrp="1"/>
          </p:cNvSpPr>
          <p:nvPr>
            <p:ph type="dt" sz="half" idx="10"/>
          </p:nvPr>
        </p:nvSpPr>
        <p:spPr>
          <a:xfrm>
            <a:off x="600206" y="6555385"/>
            <a:ext cx="1477161" cy="266758"/>
          </a:xfrm>
        </p:spPr>
        <p:txBody>
          <a:bodyPr/>
          <a:lstStyle/>
          <a:p>
            <a:fld id="{934937F1-C766-4611-A113-479789771573}" type="datetime1">
              <a:rPr lang="en-US" smtClean="0">
                <a:solidFill>
                  <a:schemeClr val="tx1"/>
                </a:solidFill>
                <a:latin typeface="Arial" panose="020B0604020202020204" pitchFamily="34" charset="0"/>
                <a:cs typeface="Arial" panose="020B0604020202020204" pitchFamily="34" charset="0"/>
              </a:rPr>
              <a:t>11/5/2023</a:t>
            </a:fld>
            <a:endParaRPr lang="en-US" dirty="0">
              <a:solidFill>
                <a:schemeClr val="tx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C363F1C-9B26-6656-C571-C9BA1D89600E}"/>
              </a:ext>
            </a:extLst>
          </p:cNvPr>
          <p:cNvSpPr>
            <a:spLocks noGrp="1"/>
          </p:cNvSpPr>
          <p:nvPr>
            <p:ph type="ftr" sz="quarter" idx="11"/>
          </p:nvPr>
        </p:nvSpPr>
        <p:spPr>
          <a:xfrm>
            <a:off x="1833282" y="6473796"/>
            <a:ext cx="4114800" cy="365125"/>
          </a:xfrm>
        </p:spPr>
        <p:txBody>
          <a:bodyPr/>
          <a:lstStyle/>
          <a:p>
            <a:r>
              <a:rPr lang="en-US" dirty="0">
                <a:solidFill>
                  <a:schemeClr val="tx1"/>
                </a:solidFill>
                <a:latin typeface="Arial" panose="020B0604020202020204" pitchFamily="34" charset="0"/>
                <a:cs typeface="Arial" panose="020B0604020202020204" pitchFamily="34" charset="0"/>
              </a:rPr>
              <a:t>The Triangle Shirtwaist Factory Fire</a:t>
            </a:r>
          </a:p>
        </p:txBody>
      </p:sp>
      <p:sp>
        <p:nvSpPr>
          <p:cNvPr id="6" name="Slide Number Placeholder 5">
            <a:extLst>
              <a:ext uri="{FF2B5EF4-FFF2-40B4-BE49-F238E27FC236}">
                <a16:creationId xmlns:a16="http://schemas.microsoft.com/office/drawing/2014/main" id="{C7C361D4-464D-1856-4BDE-16B434A874EA}"/>
              </a:ext>
            </a:extLst>
          </p:cNvPr>
          <p:cNvSpPr>
            <a:spLocks noGrp="1"/>
          </p:cNvSpPr>
          <p:nvPr>
            <p:ph type="sldNum" sz="quarter" idx="12"/>
          </p:nvPr>
        </p:nvSpPr>
        <p:spPr/>
        <p:txBody>
          <a:bodyPr/>
          <a:lstStyle/>
          <a:p>
            <a:fld id="{BD10C032-AC90-4AD6-9D9E-EA93685B7341}" type="slidenum">
              <a:rPr lang="en-US" smtClean="0"/>
              <a:t>2</a:t>
            </a:fld>
            <a:endParaRPr lang="en-US" dirty="0"/>
          </a:p>
        </p:txBody>
      </p:sp>
      <p:sp>
        <p:nvSpPr>
          <p:cNvPr id="7" name="TextBox 6">
            <a:extLst>
              <a:ext uri="{FF2B5EF4-FFF2-40B4-BE49-F238E27FC236}">
                <a16:creationId xmlns:a16="http://schemas.microsoft.com/office/drawing/2014/main" id="{03E85464-D66A-C13A-CE7A-42246FB07DE5}"/>
              </a:ext>
            </a:extLst>
          </p:cNvPr>
          <p:cNvSpPr txBox="1"/>
          <p:nvPr/>
        </p:nvSpPr>
        <p:spPr>
          <a:xfrm>
            <a:off x="7280443" y="872449"/>
            <a:ext cx="376256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Shirts sold for $3 each</a:t>
            </a:r>
          </a:p>
        </p:txBody>
      </p:sp>
    </p:spTree>
    <p:extLst>
      <p:ext uri="{BB962C8B-B14F-4D97-AF65-F5344CB8AC3E}">
        <p14:creationId xmlns:p14="http://schemas.microsoft.com/office/powerpoint/2010/main" val="260590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60D875-AEBF-7706-9E16-C6134237BB45}"/>
              </a:ext>
            </a:extLst>
          </p:cNvPr>
          <p:cNvSpPr>
            <a:spLocks noGrp="1"/>
          </p:cNvSpPr>
          <p:nvPr>
            <p:ph type="title"/>
          </p:nvPr>
        </p:nvSpPr>
        <p:spPr>
          <a:xfrm>
            <a:off x="0" y="1"/>
            <a:ext cx="12192000" cy="1048623"/>
          </a:xfrm>
        </p:spPr>
        <p:txBody>
          <a:bodyPr>
            <a:normAutofit/>
          </a:bodyPr>
          <a:lstStyle/>
          <a:p>
            <a:pPr algn="ctr"/>
            <a:r>
              <a:rPr lang="en-US" sz="3600" dirty="0">
                <a:latin typeface="Arial Black" panose="020B0A04020102020204" pitchFamily="34" charset="0"/>
              </a:rPr>
              <a:t>Who were the Employees?</a:t>
            </a:r>
          </a:p>
        </p:txBody>
      </p:sp>
      <p:sp>
        <p:nvSpPr>
          <p:cNvPr id="9" name="Content Placeholder 8">
            <a:extLst>
              <a:ext uri="{FF2B5EF4-FFF2-40B4-BE49-F238E27FC236}">
                <a16:creationId xmlns:a16="http://schemas.microsoft.com/office/drawing/2014/main" id="{26C3A68A-D655-15ED-EB28-1B29FC2D07A3}"/>
              </a:ext>
            </a:extLst>
          </p:cNvPr>
          <p:cNvSpPr>
            <a:spLocks noGrp="1"/>
          </p:cNvSpPr>
          <p:nvPr>
            <p:ph idx="1"/>
          </p:nvPr>
        </p:nvSpPr>
        <p:spPr>
          <a:xfrm>
            <a:off x="361951" y="800100"/>
            <a:ext cx="11449049" cy="5556249"/>
          </a:xfrm>
        </p:spPr>
        <p:txBody>
          <a:bodyPr>
            <a:noAutofit/>
          </a:bodyPr>
          <a:lstStyle/>
          <a:p>
            <a:pPr algn="just"/>
            <a:r>
              <a:rPr lang="en-US" sz="2000" b="0" i="0" dirty="0">
                <a:solidFill>
                  <a:srgbClr val="292B2C"/>
                </a:solidFill>
                <a:effectLst/>
                <a:latin typeface="Arial" panose="020B0604020202020204" pitchFamily="34" charset="0"/>
                <a:cs typeface="Arial" panose="020B0604020202020204" pitchFamily="34" charset="0"/>
              </a:rPr>
              <a:t>These young, working, immigrant women fled the pogroms of Eastern Europe only to struggle against economic, religious, political, and </a:t>
            </a:r>
            <a:r>
              <a:rPr lang="en-US" sz="2000" b="0" i="0" u="sng" dirty="0">
                <a:solidFill>
                  <a:srgbClr val="292B2C"/>
                </a:solidFill>
                <a:effectLst/>
                <a:latin typeface="Arial" panose="020B0604020202020204" pitchFamily="34" charset="0"/>
                <a:cs typeface="Arial" panose="020B0604020202020204" pitchFamily="34" charset="0"/>
              </a:rPr>
              <a:t>gender-based oppression </a:t>
            </a:r>
            <a:r>
              <a:rPr lang="en-US" sz="2000" b="0" i="0" dirty="0">
                <a:solidFill>
                  <a:srgbClr val="292B2C"/>
                </a:solidFill>
                <a:effectLst/>
                <a:latin typeface="Arial" panose="020B0604020202020204" pitchFamily="34" charset="0"/>
                <a:cs typeface="Arial" panose="020B0604020202020204" pitchFamily="34" charset="0"/>
              </a:rPr>
              <a:t>in the United States.</a:t>
            </a:r>
            <a:endParaRPr lang="en-US" sz="2000" b="0" i="0" dirty="0">
              <a:effectLst/>
              <a:latin typeface="Arial" panose="020B0604020202020204" pitchFamily="34" charset="0"/>
              <a:cs typeface="Arial" panose="020B0604020202020204" pitchFamily="34" charset="0"/>
            </a:endParaRPr>
          </a:p>
          <a:p>
            <a:pPr algn="just"/>
            <a:r>
              <a:rPr lang="en-US" sz="2000" b="0" i="0" dirty="0">
                <a:effectLst/>
                <a:latin typeface="Arial" panose="020B0604020202020204" pitchFamily="34" charset="0"/>
                <a:cs typeface="Arial" panose="020B0604020202020204" pitchFamily="34" charset="0"/>
              </a:rPr>
              <a:t>The Triangle Shirtwaist Company was an anti-union shop and one of the sites of the famous 1909 </a:t>
            </a:r>
            <a:r>
              <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Upris</a:t>
            </a:r>
            <a:r>
              <a:rPr lang="en-US" sz="2000"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ng</a:t>
            </a:r>
            <a:r>
              <a:rPr lang="en-US" sz="2000" b="0" i="0" dirty="0">
                <a:effectLst/>
                <a:latin typeface="Arial" panose="020B0604020202020204" pitchFamily="34" charset="0"/>
                <a:cs typeface="Arial" panose="020B0604020202020204" pitchFamily="34" charset="0"/>
              </a:rPr>
              <a:t> for union recognition when more than 15,000 NYC shirtwaist makers walked out.</a:t>
            </a:r>
          </a:p>
          <a:p>
            <a:pPr algn="just"/>
            <a:r>
              <a:rPr lang="en-US" sz="2000" b="0" i="0" dirty="0">
                <a:solidFill>
                  <a:srgbClr val="2C3346"/>
                </a:solidFill>
                <a:effectLst/>
                <a:latin typeface="Arial" panose="020B0604020202020204" pitchFamily="34" charset="0"/>
                <a:cs typeface="Arial" panose="020B0604020202020204" pitchFamily="34" charset="0"/>
              </a:rPr>
              <a:t>The Triangle Waist Company employed about </a:t>
            </a:r>
            <a:r>
              <a:rPr lang="en-US" sz="2000" b="1" dirty="0">
                <a:solidFill>
                  <a:srgbClr val="2C3346"/>
                </a:solidFill>
                <a:latin typeface="Arial" panose="020B0604020202020204" pitchFamily="34" charset="0"/>
                <a:cs typeface="Arial" panose="020B0604020202020204" pitchFamily="34" charset="0"/>
              </a:rPr>
              <a:t>5</a:t>
            </a:r>
            <a:r>
              <a:rPr lang="en-US" sz="2000" b="1" i="0" dirty="0">
                <a:solidFill>
                  <a:srgbClr val="2C3346"/>
                </a:solidFill>
                <a:effectLst/>
                <a:latin typeface="Arial" panose="020B0604020202020204" pitchFamily="34" charset="0"/>
                <a:cs typeface="Arial" panose="020B0604020202020204" pitchFamily="34" charset="0"/>
              </a:rPr>
              <a:t>00 women </a:t>
            </a:r>
            <a:r>
              <a:rPr lang="en-US" sz="2000" b="0" i="0" dirty="0">
                <a:solidFill>
                  <a:srgbClr val="2C3346"/>
                </a:solidFill>
                <a:effectLst/>
                <a:latin typeface="Arial" panose="020B0604020202020204" pitchFamily="34" charset="0"/>
                <a:cs typeface="Arial" panose="020B0604020202020204" pitchFamily="34" charset="0"/>
              </a:rPr>
              <a:t>and less than </a:t>
            </a:r>
            <a:r>
              <a:rPr lang="en-US" sz="2000" b="1" i="0" dirty="0">
                <a:solidFill>
                  <a:srgbClr val="2C3346"/>
                </a:solidFill>
                <a:effectLst/>
                <a:latin typeface="Arial" panose="020B0604020202020204" pitchFamily="34" charset="0"/>
                <a:cs typeface="Arial" panose="020B0604020202020204" pitchFamily="34" charset="0"/>
              </a:rPr>
              <a:t>100</a:t>
            </a:r>
            <a:r>
              <a:rPr lang="en-US" sz="2000" b="0" i="0" dirty="0">
                <a:solidFill>
                  <a:srgbClr val="2C3346"/>
                </a:solidFill>
                <a:effectLst/>
                <a:latin typeface="Arial" panose="020B0604020202020204" pitchFamily="34" charset="0"/>
                <a:cs typeface="Arial" panose="020B0604020202020204" pitchFamily="34" charset="0"/>
              </a:rPr>
              <a:t> men.</a:t>
            </a:r>
          </a:p>
          <a:p>
            <a:pPr algn="just"/>
            <a:r>
              <a:rPr lang="en-US" sz="2000" b="0" i="0" dirty="0">
                <a:effectLst/>
                <a:latin typeface="Arial" panose="020B0604020202020204" pitchFamily="34" charset="0"/>
                <a:cs typeface="Arial" panose="020B0604020202020204" pitchFamily="34" charset="0"/>
              </a:rPr>
              <a:t>Sewing machine operators had to </a:t>
            </a:r>
            <a:r>
              <a:rPr lang="en-US" sz="2000" b="0" i="1" u="sng"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rent their sewing machines and buy the needles and thread</a:t>
            </a:r>
            <a:r>
              <a:rPr lang="en-US" sz="2000" b="0" i="0" dirty="0">
                <a:effectLst/>
                <a:latin typeface="Arial" panose="020B0604020202020204" pitchFamily="34" charset="0"/>
                <a:cs typeface="Arial" panose="020B0604020202020204" pitchFamily="34" charset="0"/>
              </a:rPr>
              <a:t>.</a:t>
            </a:r>
          </a:p>
          <a:p>
            <a:pPr algn="just"/>
            <a:r>
              <a:rPr lang="en-US" sz="2000" b="0" i="0" dirty="0">
                <a:effectLst/>
                <a:latin typeface="Arial" panose="020B0604020202020204" pitchFamily="34" charset="0"/>
                <a:cs typeface="Arial" panose="020B0604020202020204" pitchFamily="34" charset="0"/>
              </a:rPr>
              <a:t>At Triangle women had to leave the building to use the bathroom, so management began locking the steel exit doors to prevent the “</a:t>
            </a:r>
            <a:r>
              <a:rPr lang="en-US" sz="2000" b="0" i="1" dirty="0">
                <a:effectLst/>
                <a:latin typeface="Arial" panose="020B0604020202020204" pitchFamily="34" charset="0"/>
                <a:cs typeface="Arial" panose="020B0604020202020204" pitchFamily="34" charset="0"/>
              </a:rPr>
              <a:t>interruption of work</a:t>
            </a:r>
            <a:r>
              <a:rPr lang="en-US" sz="2000" b="0" i="0" dirty="0">
                <a:effectLst/>
                <a:latin typeface="Arial" panose="020B0604020202020204" pitchFamily="34" charset="0"/>
                <a:cs typeface="Arial" panose="020B0604020202020204" pitchFamily="34" charset="0"/>
              </a:rPr>
              <a:t>” &amp; only the male foreman had the key.</a:t>
            </a:r>
          </a:p>
          <a:p>
            <a:pPr algn="just"/>
            <a:r>
              <a:rPr lang="en-US" sz="2000" b="0" i="0" dirty="0">
                <a:solidFill>
                  <a:srgbClr val="373A3A"/>
                </a:solidFill>
                <a:effectLst/>
                <a:latin typeface="Arial" panose="020B0604020202020204" pitchFamily="34" charset="0"/>
                <a:cs typeface="Arial" panose="020B0604020202020204" pitchFamily="34" charset="0"/>
              </a:rPr>
              <a:t>The shirtwaist makers, </a:t>
            </a:r>
            <a:r>
              <a:rPr lang="en-US" sz="2000" b="1" i="0" dirty="0">
                <a:solidFill>
                  <a:srgbClr val="373A3A"/>
                </a:solidFill>
                <a:effectLst/>
                <a:latin typeface="Arial" panose="020B0604020202020204" pitchFamily="34" charset="0"/>
                <a:cs typeface="Arial" panose="020B0604020202020204" pitchFamily="34" charset="0"/>
              </a:rPr>
              <a:t>worked seven days a week, from 7 a.m. to 8 p.m.</a:t>
            </a:r>
            <a:r>
              <a:rPr lang="en-US" sz="2000" b="0" i="0" dirty="0">
                <a:solidFill>
                  <a:srgbClr val="373A3A"/>
                </a:solidFill>
                <a:effectLst/>
                <a:latin typeface="Arial" panose="020B0604020202020204" pitchFamily="34" charset="0"/>
                <a:cs typeface="Arial" panose="020B0604020202020204" pitchFamily="34" charset="0"/>
              </a:rPr>
              <a:t> with a half-hour lunch break. </a:t>
            </a:r>
            <a:r>
              <a:rPr lang="en-US" sz="2000" b="0" i="0" dirty="0">
                <a:effectLst/>
                <a:latin typeface="Arial" panose="020B0604020202020204" pitchFamily="34" charset="0"/>
                <a:cs typeface="Arial" panose="020B0604020202020204" pitchFamily="34" charset="0"/>
              </a:rPr>
              <a:t>They were paid about </a:t>
            </a:r>
            <a:r>
              <a:rPr lang="en-US" sz="2000" b="1" i="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per week</a:t>
            </a:r>
            <a:r>
              <a:rPr lang="en-US" sz="2000" dirty="0">
                <a:solidFill>
                  <a:schemeClr val="accent6">
                    <a:lumMod val="75000"/>
                  </a:schemeClr>
                </a:solidFill>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equivalent in purchasing power to about </a:t>
            </a:r>
            <a:r>
              <a:rPr lang="en-US" sz="2000" b="1" i="0" dirty="0">
                <a:solidFill>
                  <a:schemeClr val="accent6">
                    <a:lumMod val="75000"/>
                  </a:schemeClr>
                </a:solidFill>
                <a:effectLst/>
                <a:latin typeface="Arial" panose="020B0604020202020204" pitchFamily="34" charset="0"/>
                <a:cs typeface="Arial" panose="020B0604020202020204" pitchFamily="34" charset="0"/>
              </a:rPr>
              <a:t>$182.60 </a:t>
            </a:r>
            <a:r>
              <a:rPr lang="en-US" sz="2000" b="0" i="0" dirty="0">
                <a:effectLst/>
                <a:latin typeface="Arial" panose="020B0604020202020204" pitchFamily="34" charset="0"/>
                <a:cs typeface="Arial" panose="020B0604020202020204" pitchFamily="34" charset="0"/>
              </a:rPr>
              <a:t>today</a:t>
            </a:r>
          </a:p>
          <a:p>
            <a:pPr algn="just"/>
            <a:r>
              <a:rPr lang="en-US" sz="2000" b="0" i="0" dirty="0">
                <a:solidFill>
                  <a:srgbClr val="2C3346"/>
                </a:solidFill>
                <a:effectLst/>
                <a:latin typeface="Arial" panose="020B0604020202020204" pitchFamily="34" charset="0"/>
                <a:cs typeface="Arial" panose="020B0604020202020204" pitchFamily="34" charset="0"/>
              </a:rPr>
              <a:t>Many of the seamstresses, were from the Austro-Hungarian empire, Italy, &amp; Russia.</a:t>
            </a:r>
          </a:p>
          <a:p>
            <a:pPr lvl="1" algn="just"/>
            <a:r>
              <a:rPr lang="en-US" sz="1600" dirty="0">
                <a:solidFill>
                  <a:srgbClr val="2C3346"/>
                </a:solidFill>
                <a:latin typeface="Arial" panose="020B0604020202020204" pitchFamily="34" charset="0"/>
                <a:cs typeface="Arial" panose="020B0604020202020204" pitchFamily="34" charset="0"/>
              </a:rPr>
              <a:t>The Jewish </a:t>
            </a:r>
            <a:r>
              <a:rPr lang="en-US" sz="1600" b="0" i="0" dirty="0">
                <a:solidFill>
                  <a:srgbClr val="2C3346"/>
                </a:solidFill>
                <a:effectLst/>
                <a:latin typeface="Arial" panose="020B0604020202020204" pitchFamily="34" charset="0"/>
                <a:cs typeface="Arial" panose="020B0604020202020204" pitchFamily="34" charset="0"/>
              </a:rPr>
              <a:t> workers were forced to violate the </a:t>
            </a:r>
            <a:r>
              <a:rPr lang="en-US" sz="1600" b="1" i="0" dirty="0">
                <a:solidFill>
                  <a:srgbClr val="000000"/>
                </a:solidFill>
                <a:effectLst/>
                <a:latin typeface="Arial" panose="020B0604020202020204" pitchFamily="34" charset="0"/>
              </a:rPr>
              <a:t>Shabbat</a:t>
            </a:r>
            <a:r>
              <a:rPr lang="en-US" sz="1600" b="0" i="0" dirty="0">
                <a:solidFill>
                  <a:srgbClr val="000000"/>
                </a:solidFill>
                <a:effectLst/>
                <a:latin typeface="Arial" panose="020B0604020202020204" pitchFamily="34" charset="0"/>
              </a:rPr>
              <a:t> (or "Sabbath") which is the centerpiece of </a:t>
            </a:r>
            <a:r>
              <a:rPr lang="en-US" sz="1600" b="0" i="0" dirty="0">
                <a:effectLst/>
                <a:latin typeface="Arial" panose="020B0604020202020204" pitchFamily="34" charset="0"/>
              </a:rPr>
              <a:t>Jewish life</a:t>
            </a:r>
            <a:r>
              <a:rPr lang="en-US" sz="1600" b="0" i="0" dirty="0">
                <a:solidFill>
                  <a:srgbClr val="000000"/>
                </a:solidFill>
                <a:effectLst/>
                <a:latin typeface="Arial" panose="020B0604020202020204" pitchFamily="34" charset="0"/>
              </a:rPr>
              <a:t>,</a:t>
            </a:r>
            <a:endParaRPr lang="en-US" sz="1600" b="0" i="0" dirty="0">
              <a:solidFill>
                <a:srgbClr val="2C3346"/>
              </a:solidFill>
              <a:effectLst/>
              <a:latin typeface="Arial" panose="020B0604020202020204" pitchFamily="34" charset="0"/>
              <a:cs typeface="Arial" panose="020B0604020202020204" pitchFamily="34" charset="0"/>
            </a:endParaRPr>
          </a:p>
          <a:p>
            <a:pPr algn="just"/>
            <a:r>
              <a:rPr lang="en-US" sz="2000" b="0" i="0" dirty="0">
                <a:solidFill>
                  <a:srgbClr val="2C3346"/>
                </a:solidFill>
                <a:effectLst/>
                <a:latin typeface="Arial" panose="020B0604020202020204" pitchFamily="34" charset="0"/>
                <a:cs typeface="Arial" panose="020B0604020202020204" pitchFamily="34" charset="0"/>
              </a:rPr>
              <a:t>Most could barely speak English. </a:t>
            </a:r>
            <a:r>
              <a:rPr lang="en-US" sz="2000" b="0" i="0" u="sng" dirty="0">
                <a:solidFill>
                  <a:srgbClr val="2C3346"/>
                </a:solidFill>
                <a:effectLst/>
                <a:latin typeface="Arial" panose="020B0604020202020204" pitchFamily="34" charset="0"/>
                <a:cs typeface="Arial" panose="020B0604020202020204" pitchFamily="34" charset="0"/>
              </a:rPr>
              <a:t>Almost all were the main support of their families.</a:t>
            </a:r>
          </a:p>
          <a:p>
            <a:pPr algn="just"/>
            <a:r>
              <a:rPr lang="en-US" sz="2000" b="0" i="0" dirty="0">
                <a:solidFill>
                  <a:srgbClr val="000000"/>
                </a:solidFill>
                <a:effectLst/>
                <a:latin typeface="Arial" panose="020B0604020202020204" pitchFamily="34" charset="0"/>
                <a:cs typeface="Arial" panose="020B0604020202020204" pitchFamily="34" charset="0"/>
              </a:rPr>
              <a:t>A male foreman monitored the largely female immigrant workforce during the day </a:t>
            </a:r>
            <a:r>
              <a:rPr lang="en-US" sz="2000" b="0"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inspected the women's bags as they left for the night. </a:t>
            </a:r>
            <a:r>
              <a:rPr lang="en-US" sz="2000" b="0" i="0" dirty="0">
                <a:solidFill>
                  <a:srgbClr val="000000"/>
                </a:solidFill>
                <a:effectLst/>
                <a:latin typeface="Arial" panose="020B0604020202020204" pitchFamily="34" charset="0"/>
                <a:cs typeface="Arial" panose="020B0604020202020204" pitchFamily="34" charset="0"/>
              </a:rPr>
              <a:t>  That is why the company scheduled the use of only one elevator at the end of the workday. But the company admitted it never had a serious theft problem.</a:t>
            </a:r>
          </a:p>
        </p:txBody>
      </p:sp>
      <p:sp>
        <p:nvSpPr>
          <p:cNvPr id="5" name="Date Placeholder 4">
            <a:extLst>
              <a:ext uri="{FF2B5EF4-FFF2-40B4-BE49-F238E27FC236}">
                <a16:creationId xmlns:a16="http://schemas.microsoft.com/office/drawing/2014/main" id="{F029BE25-A680-75A9-6078-50986B43C0A0}"/>
              </a:ext>
            </a:extLst>
          </p:cNvPr>
          <p:cNvSpPr>
            <a:spLocks noGrp="1"/>
          </p:cNvSpPr>
          <p:nvPr>
            <p:ph type="dt" sz="half" idx="10"/>
          </p:nvPr>
        </p:nvSpPr>
        <p:spPr/>
        <p:txBody>
          <a:bodyPr/>
          <a:lstStyle/>
          <a:p>
            <a:fld id="{B1563504-BC5D-46D0-AD55-5A71943700E9}" type="datetime1">
              <a:rPr lang="en-US" smtClean="0"/>
              <a:t>11/5/2023</a:t>
            </a:fld>
            <a:endParaRPr lang="en-US" dirty="0"/>
          </a:p>
        </p:txBody>
      </p:sp>
      <p:sp>
        <p:nvSpPr>
          <p:cNvPr id="6" name="Footer Placeholder 5">
            <a:extLst>
              <a:ext uri="{FF2B5EF4-FFF2-40B4-BE49-F238E27FC236}">
                <a16:creationId xmlns:a16="http://schemas.microsoft.com/office/drawing/2014/main" id="{AADACA77-72F1-610F-CC72-DC63AFEA486A}"/>
              </a:ext>
            </a:extLst>
          </p:cNvPr>
          <p:cNvSpPr>
            <a:spLocks noGrp="1"/>
          </p:cNvSpPr>
          <p:nvPr>
            <p:ph type="ftr" sz="quarter" idx="11"/>
          </p:nvPr>
        </p:nvSpPr>
        <p:spPr>
          <a:xfrm>
            <a:off x="4038600" y="6442075"/>
            <a:ext cx="4114800" cy="365125"/>
          </a:xfrm>
        </p:spPr>
        <p:txBody>
          <a:bodyPr/>
          <a:lstStyle/>
          <a:p>
            <a:r>
              <a:rPr lang="en-US" dirty="0"/>
              <a:t>The Triangle Shirtwaist Factory Fire</a:t>
            </a:r>
          </a:p>
        </p:txBody>
      </p:sp>
      <p:sp>
        <p:nvSpPr>
          <p:cNvPr id="7" name="Slide Number Placeholder 6">
            <a:extLst>
              <a:ext uri="{FF2B5EF4-FFF2-40B4-BE49-F238E27FC236}">
                <a16:creationId xmlns:a16="http://schemas.microsoft.com/office/drawing/2014/main" id="{AA9B504F-ED62-5DA6-0D4A-B2435CCCE650}"/>
              </a:ext>
            </a:extLst>
          </p:cNvPr>
          <p:cNvSpPr>
            <a:spLocks noGrp="1"/>
          </p:cNvSpPr>
          <p:nvPr>
            <p:ph type="sldNum" sz="quarter" idx="12"/>
          </p:nvPr>
        </p:nvSpPr>
        <p:spPr>
          <a:xfrm>
            <a:off x="8610602" y="6386232"/>
            <a:ext cx="2743200" cy="365125"/>
          </a:xfrm>
        </p:spPr>
        <p:txBody>
          <a:bodyPr/>
          <a:lstStyle/>
          <a:p>
            <a:fld id="{BD10C032-AC90-4AD6-9D9E-EA93685B7341}" type="slidenum">
              <a:rPr lang="en-US" smtClean="0"/>
              <a:t>3</a:t>
            </a:fld>
            <a:endParaRPr lang="en-US" dirty="0"/>
          </a:p>
        </p:txBody>
      </p:sp>
    </p:spTree>
    <p:extLst>
      <p:ext uri="{BB962C8B-B14F-4D97-AF65-F5344CB8AC3E}">
        <p14:creationId xmlns:p14="http://schemas.microsoft.com/office/powerpoint/2010/main" val="11721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39E8D0-D1A6-3CE0-28BC-529C89A6F10B}"/>
              </a:ext>
            </a:extLst>
          </p:cNvPr>
          <p:cNvSpPr>
            <a:spLocks noGrp="1"/>
          </p:cNvSpPr>
          <p:nvPr>
            <p:ph type="title"/>
          </p:nvPr>
        </p:nvSpPr>
        <p:spPr>
          <a:xfrm>
            <a:off x="-1" y="2"/>
            <a:ext cx="5663953" cy="983234"/>
          </a:xfrm>
        </p:spPr>
        <p:txBody>
          <a:bodyPr anchor="b">
            <a:normAutofit/>
          </a:bodyPr>
          <a:lstStyle/>
          <a:p>
            <a:pPr algn="ctr"/>
            <a:r>
              <a:rPr lang="en-US" sz="3600" dirty="0">
                <a:latin typeface="Arial Black" panose="020B0A04020102020204" pitchFamily="34" charset="0"/>
                <a:cs typeface="Arial" panose="020B0604020202020204" pitchFamily="34" charset="0"/>
              </a:rPr>
              <a:t>Political</a:t>
            </a:r>
            <a:r>
              <a:rPr lang="en-US" sz="4800" dirty="0">
                <a:latin typeface="Arial" panose="020B0604020202020204" pitchFamily="34" charset="0"/>
                <a:cs typeface="Arial" panose="020B0604020202020204" pitchFamily="34" charset="0"/>
              </a:rPr>
              <a:t> </a:t>
            </a:r>
            <a:r>
              <a:rPr lang="en-US" sz="3600" dirty="0">
                <a:latin typeface="Arial Black" panose="020B0A04020102020204" pitchFamily="34" charset="0"/>
                <a:cs typeface="Arial" panose="020B0604020202020204" pitchFamily="34" charset="0"/>
              </a:rPr>
              <a:t>Environment</a:t>
            </a:r>
            <a:endParaRPr lang="en-US" sz="4800" dirty="0">
              <a:latin typeface="Arial Black" panose="020B0A04020102020204" pitchFamily="34" charset="0"/>
              <a:cs typeface="Arial" panose="020B0604020202020204" pitchFamily="34" charset="0"/>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17C6D0-21E0-8402-B811-5233B838307B}"/>
              </a:ext>
            </a:extLst>
          </p:cNvPr>
          <p:cNvSpPr>
            <a:spLocks noGrp="1"/>
          </p:cNvSpPr>
          <p:nvPr>
            <p:ph idx="1"/>
          </p:nvPr>
        </p:nvSpPr>
        <p:spPr>
          <a:xfrm>
            <a:off x="-1" y="1066008"/>
            <a:ext cx="5550463" cy="5361814"/>
          </a:xfrm>
        </p:spPr>
        <p:txBody>
          <a:bodyPr>
            <a:noAutofit/>
          </a:bodyPr>
          <a:lstStyle/>
          <a:p>
            <a:pPr algn="just"/>
            <a:r>
              <a:rPr lang="en-US" sz="1800" b="0" i="0" dirty="0">
                <a:effectLst/>
                <a:latin typeface="Arial" panose="020B0604020202020204" pitchFamily="34" charset="0"/>
                <a:cs typeface="Arial" panose="020B0604020202020204" pitchFamily="34" charset="0"/>
              </a:rPr>
              <a:t>Blanck &amp; Harris’ notorious anti-worker policies. Their employees were paid $</a:t>
            </a:r>
            <a:r>
              <a:rPr lang="en-US" sz="1800" b="0" i="0" dirty="0">
                <a:solidFill>
                  <a:srgbClr val="202122"/>
                </a:solidFill>
                <a:effectLst/>
                <a:latin typeface="Arial" panose="020B0604020202020204" pitchFamily="34" charset="0"/>
              </a:rPr>
              <a:t>7 to $12 </a:t>
            </a:r>
            <a:r>
              <a:rPr lang="en-US" sz="1800" b="0" i="0" dirty="0">
                <a:effectLst/>
                <a:latin typeface="Arial" panose="020B0604020202020204" pitchFamily="34" charset="0"/>
                <a:cs typeface="Arial" panose="020B0604020202020204" pitchFamily="34" charset="0"/>
              </a:rPr>
              <a:t>a week, despite working </a:t>
            </a:r>
            <a:r>
              <a:rPr lang="en-US" sz="1800" b="0" i="0" dirty="0">
                <a:solidFill>
                  <a:srgbClr val="202122"/>
                </a:solidFill>
                <a:effectLst/>
                <a:latin typeface="Arial" panose="020B0604020202020204" pitchFamily="34" charset="0"/>
              </a:rPr>
              <a:t>9 hours a day on weekdays plus 7 hours on Saturdays</a:t>
            </a:r>
            <a:r>
              <a:rPr lang="en-US" sz="1800" b="0" i="0" dirty="0">
                <a:effectLst/>
                <a:latin typeface="Arial" panose="020B0604020202020204" pitchFamily="34" charset="0"/>
                <a:cs typeface="Arial" panose="020B0604020202020204" pitchFamily="34" charset="0"/>
              </a:rPr>
              <a:t>. 12 hr./day in the busy season. </a:t>
            </a:r>
            <a:r>
              <a:rPr lang="en-US" sz="1800" dirty="0">
                <a:solidFill>
                  <a:srgbClr val="000000"/>
                </a:solidFill>
                <a:latin typeface="Arial" panose="020B0604020202020204" pitchFamily="34" charset="0"/>
                <a:cs typeface="Arial" panose="020B0604020202020204" pitchFamily="34" charset="0"/>
              </a:rPr>
              <a:t>There were no child labor laws then.</a:t>
            </a:r>
            <a:endParaRPr lang="en-US" sz="1800" dirty="0">
              <a:latin typeface="Arial" panose="020B0604020202020204" pitchFamily="34" charset="0"/>
              <a:cs typeface="Arial" panose="020B0604020202020204" pitchFamily="34" charset="0"/>
            </a:endParaRPr>
          </a:p>
          <a:p>
            <a:pPr algn="just"/>
            <a:endParaRPr lang="en-US" sz="1800" b="0" i="0" dirty="0">
              <a:effectLst/>
              <a:latin typeface="Arial" panose="020B0604020202020204" pitchFamily="34" charset="0"/>
              <a:cs typeface="Arial" panose="020B0604020202020204" pitchFamily="34" charset="0"/>
            </a:endParaRPr>
          </a:p>
          <a:p>
            <a:pPr algn="just"/>
            <a:r>
              <a:rPr lang="en-US" sz="1800" b="0" i="0" dirty="0">
                <a:effectLst/>
                <a:latin typeface="Arial" panose="020B0604020202020204" pitchFamily="34" charset="0"/>
                <a:cs typeface="Arial" panose="020B0604020202020204" pitchFamily="34" charset="0"/>
              </a:rPr>
              <a:t>When the </a:t>
            </a:r>
            <a:r>
              <a:rPr lang="en-US" sz="1800" b="0" i="1" dirty="0">
                <a:effectLst/>
                <a:latin typeface="Arial" panose="020B0604020202020204" pitchFamily="34" charset="0"/>
                <a:cs typeface="Arial" panose="020B0604020202020204" pitchFamily="34" charset="0"/>
              </a:rPr>
              <a:t>International </a:t>
            </a:r>
            <a:r>
              <a:rPr lang="en-US" sz="18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Ladies Garment Workers Union</a:t>
            </a:r>
            <a:r>
              <a:rPr lang="en-US" sz="1800" b="0" i="1" dirty="0">
                <a:effectLst/>
                <a:latin typeface="Arial" panose="020B0604020202020204" pitchFamily="34" charset="0"/>
                <a:cs typeface="Arial" panose="020B0604020202020204" pitchFamily="34" charset="0"/>
              </a:rPr>
              <a:t> </a:t>
            </a:r>
            <a:r>
              <a:rPr lang="en-US" sz="1800" b="0" i="0" dirty="0">
                <a:effectLst/>
                <a:latin typeface="Arial" panose="020B0604020202020204" pitchFamily="34" charset="0"/>
                <a:cs typeface="Arial" panose="020B0604020202020204" pitchFamily="34" charset="0"/>
              </a:rPr>
              <a:t>led a strike in 1909 demanding higher pay &amp; shorter &amp; more predictable hours, Blanck &amp; Harris’ company was one of the few manufacturers who resisted, hiring police as thugs to imprison the striking women, &amp; paying off politicians to look the other way.</a:t>
            </a:r>
          </a:p>
          <a:p>
            <a:pPr algn="just"/>
            <a:r>
              <a:rPr lang="en-US" sz="1800" b="0" i="0" dirty="0">
                <a:solidFill>
                  <a:srgbClr val="202122"/>
                </a:solidFill>
                <a:effectLst/>
                <a:latin typeface="Arial" panose="020B0604020202020204" pitchFamily="34" charset="0"/>
              </a:rPr>
              <a:t>The alleged cause of the fire was the disposal of an unextinguished match or cigarette butt in a scrap bin </a:t>
            </a:r>
            <a:r>
              <a:rPr lang="en-US" sz="1800" b="0" i="0" dirty="0">
                <a:effectLst/>
                <a:latin typeface="Arial" panose="020B0604020202020204" pitchFamily="34" charset="0"/>
                <a:cs typeface="Arial" panose="020B0604020202020204" pitchFamily="34" charset="0"/>
              </a:rPr>
              <a:t>belonging to a cloth “cutter” </a:t>
            </a:r>
            <a:r>
              <a:rPr lang="en-US" sz="1800" b="0" i="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Isidore Abramowitz</a:t>
            </a:r>
            <a:r>
              <a:rPr lang="en-US" sz="1800" b="0" i="0" dirty="0">
                <a:effectLst/>
                <a:latin typeface="Arial" panose="020B0604020202020204" pitchFamily="34" charset="0"/>
                <a:cs typeface="Arial" panose="020B0604020202020204" pitchFamily="34" charset="0"/>
              </a:rPr>
              <a:t>, who tried to extinguish the flames but couldn’t. The bin </a:t>
            </a:r>
            <a:r>
              <a:rPr lang="en-US" sz="1800" b="0" i="0" dirty="0">
                <a:solidFill>
                  <a:srgbClr val="202122"/>
                </a:solidFill>
                <a:effectLst/>
                <a:latin typeface="Arial" panose="020B0604020202020204" pitchFamily="34" charset="0"/>
              </a:rPr>
              <a:t>contained </a:t>
            </a:r>
            <a:r>
              <a:rPr lang="en-US" sz="1800" b="1" i="0" dirty="0">
                <a:solidFill>
                  <a:srgbClr val="202122"/>
                </a:solidFill>
                <a:effectLst/>
                <a:latin typeface="Arial" panose="020B0604020202020204" pitchFamily="34" charset="0"/>
              </a:rPr>
              <a:t>2 months </a:t>
            </a:r>
            <a:r>
              <a:rPr lang="en-US" sz="1800" b="0" i="0" dirty="0">
                <a:solidFill>
                  <a:srgbClr val="202122"/>
                </a:solidFill>
                <a:effectLst/>
                <a:latin typeface="Arial" panose="020B0604020202020204" pitchFamily="34" charset="0"/>
              </a:rPr>
              <a:t>of accumulated cuttings;  Arson was never suspected in this case.</a:t>
            </a:r>
            <a:endParaRPr lang="en-US" sz="1800" b="0" i="0" dirty="0">
              <a:solidFill>
                <a:srgbClr val="000000"/>
              </a:solidFill>
              <a:effectLst/>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CC05CB8-A50D-2795-1CC8-FDF9932DBB9F}"/>
              </a:ext>
            </a:extLst>
          </p:cNvPr>
          <p:cNvSpPr>
            <a:spLocks noGrp="1"/>
          </p:cNvSpPr>
          <p:nvPr>
            <p:ph type="dt" sz="half" idx="10"/>
          </p:nvPr>
        </p:nvSpPr>
        <p:spPr>
          <a:xfrm>
            <a:off x="838200" y="6473796"/>
            <a:ext cx="1141602" cy="365125"/>
          </a:xfrm>
        </p:spPr>
        <p:txBody>
          <a:bodyPr/>
          <a:lstStyle/>
          <a:p>
            <a:fld id="{1C8800A9-0B9E-4305-A7E9-A8C6679B7038}" type="datetime1">
              <a:rPr lang="en-US" smtClean="0"/>
              <a:t>11/5/2023</a:t>
            </a:fld>
            <a:endParaRPr lang="en-US" dirty="0"/>
          </a:p>
        </p:txBody>
      </p:sp>
      <p:sp>
        <p:nvSpPr>
          <p:cNvPr id="5" name="Footer Placeholder 4">
            <a:extLst>
              <a:ext uri="{FF2B5EF4-FFF2-40B4-BE49-F238E27FC236}">
                <a16:creationId xmlns:a16="http://schemas.microsoft.com/office/drawing/2014/main" id="{F05F532C-78B5-DA0E-E42F-DAC951362C81}"/>
              </a:ext>
            </a:extLst>
          </p:cNvPr>
          <p:cNvSpPr>
            <a:spLocks noGrp="1"/>
          </p:cNvSpPr>
          <p:nvPr>
            <p:ph type="ftr" sz="quarter" idx="11"/>
          </p:nvPr>
        </p:nvSpPr>
        <p:spPr>
          <a:xfrm>
            <a:off x="1824724" y="6491271"/>
            <a:ext cx="4114800" cy="365125"/>
          </a:xfrm>
        </p:spPr>
        <p:txBody>
          <a:bodyPr/>
          <a:lstStyle/>
          <a:p>
            <a:r>
              <a:rPr lang="en-US" dirty="0"/>
              <a:t>The Triangle Shirtwaist Factory Fire</a:t>
            </a:r>
          </a:p>
        </p:txBody>
      </p:sp>
      <p:sp>
        <p:nvSpPr>
          <p:cNvPr id="6" name="Slide Number Placeholder 5">
            <a:extLst>
              <a:ext uri="{FF2B5EF4-FFF2-40B4-BE49-F238E27FC236}">
                <a16:creationId xmlns:a16="http://schemas.microsoft.com/office/drawing/2014/main" id="{5793AE1D-B420-E3EA-2CAB-D320A71578D2}"/>
              </a:ext>
            </a:extLst>
          </p:cNvPr>
          <p:cNvSpPr>
            <a:spLocks noGrp="1"/>
          </p:cNvSpPr>
          <p:nvPr>
            <p:ph type="sldNum" sz="quarter" idx="12"/>
          </p:nvPr>
        </p:nvSpPr>
        <p:spPr/>
        <p:txBody>
          <a:bodyPr/>
          <a:lstStyle/>
          <a:p>
            <a:fld id="{BD10C032-AC90-4AD6-9D9E-EA93685B7341}" type="slidenum">
              <a:rPr lang="en-US" smtClean="0"/>
              <a:t>4</a:t>
            </a:fld>
            <a:endParaRPr lang="en-US" dirty="0"/>
          </a:p>
        </p:txBody>
      </p:sp>
      <p:grpSp>
        <p:nvGrpSpPr>
          <p:cNvPr id="9" name="Group 8">
            <a:extLst>
              <a:ext uri="{FF2B5EF4-FFF2-40B4-BE49-F238E27FC236}">
                <a16:creationId xmlns:a16="http://schemas.microsoft.com/office/drawing/2014/main" id="{47C1C635-8F6B-35D0-0E65-1E98DDC0DE2C}"/>
              </a:ext>
            </a:extLst>
          </p:cNvPr>
          <p:cNvGrpSpPr/>
          <p:nvPr/>
        </p:nvGrpSpPr>
        <p:grpSpPr>
          <a:xfrm>
            <a:off x="5607970" y="136525"/>
            <a:ext cx="6636965" cy="6861949"/>
            <a:chOff x="5553512" y="-3949"/>
            <a:chExt cx="6636965" cy="6861949"/>
          </a:xfrm>
        </p:grpSpPr>
        <p:pic>
          <p:nvPicPr>
            <p:cNvPr id="5122" name="Picture 2" descr="The Triangle Shirtwaist Fire and the Origins of International Women's Day |  Barbara's Bookstore">
              <a:extLst>
                <a:ext uri="{FF2B5EF4-FFF2-40B4-BE49-F238E27FC236}">
                  <a16:creationId xmlns:a16="http://schemas.microsoft.com/office/drawing/2014/main" id="{7BB3B495-E67E-D505-6298-E8928BAB9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1" r="1" b="1"/>
            <a:stretch/>
          </p:blipFill>
          <p:spPr bwMode="auto">
            <a:xfrm>
              <a:off x="5553512" y="10"/>
              <a:ext cx="663696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chemeClr val="bg1">
                <a:lumMod val="85000"/>
              </a:schemeClr>
            </a:solidFill>
          </p:spPr>
        </p:pic>
        <p:sp>
          <p:nvSpPr>
            <p:cNvPr id="8" name="TextBox 7">
              <a:extLst>
                <a:ext uri="{FF2B5EF4-FFF2-40B4-BE49-F238E27FC236}">
                  <a16:creationId xmlns:a16="http://schemas.microsoft.com/office/drawing/2014/main" id="{7229F28D-1A06-ACC3-B889-58663B66B4CC}"/>
                </a:ext>
              </a:extLst>
            </p:cNvPr>
            <p:cNvSpPr txBox="1"/>
            <p:nvPr/>
          </p:nvSpPr>
          <p:spPr>
            <a:xfrm>
              <a:off x="5665476" y="-3949"/>
              <a:ext cx="6523477" cy="923330"/>
            </a:xfrm>
            <a:prstGeom prst="rect">
              <a:avLst/>
            </a:prstGeom>
            <a:solidFill>
              <a:schemeClr val="bg1">
                <a:lumMod val="85000"/>
                <a:alpha val="85000"/>
              </a:schemeClr>
            </a:solidFill>
          </p:spPr>
          <p:txBody>
            <a:bodyPr wrap="square" rtlCol="0">
              <a:spAutoFit/>
            </a:bodyPr>
            <a:lstStyle/>
            <a:p>
              <a:r>
                <a:rPr lang="en-US" dirty="0">
                  <a:latin typeface="Arial" panose="020B0604020202020204" pitchFamily="34" charset="0"/>
                  <a:cs typeface="Arial" panose="020B0604020202020204" pitchFamily="34" charset="0"/>
                </a:rPr>
                <a:t>No political organization typified </a:t>
              </a:r>
              <a:r>
                <a:rPr lang="en-US" u="sng" dirty="0">
                  <a:latin typeface="Arial" panose="020B0604020202020204" pitchFamily="34" charset="0"/>
                  <a:cs typeface="Arial" panose="020B0604020202020204" pitchFamily="34" charset="0"/>
                </a:rPr>
                <a:t>corruption</a:t>
              </a:r>
              <a:r>
                <a:rPr lang="en-US" dirty="0">
                  <a:latin typeface="Arial" panose="020B0604020202020204" pitchFamily="34" charset="0"/>
                  <a:cs typeface="Arial" panose="020B0604020202020204" pitchFamily="34" charset="0"/>
                </a:rPr>
                <a:t> &amp;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party bossism </a:t>
              </a:r>
              <a:r>
                <a:rPr lang="en-US" dirty="0">
                  <a:latin typeface="Arial" panose="020B0604020202020204" pitchFamily="34" charset="0"/>
                  <a:cs typeface="Arial" panose="020B0604020202020204" pitchFamily="34" charset="0"/>
                </a:rPr>
                <a:t>as greatly as the </a:t>
              </a:r>
              <a:r>
                <a:rPr lang="en-US" b="1" dirty="0">
                  <a:latin typeface="Arial" panose="020B0604020202020204" pitchFamily="34" charset="0"/>
                  <a:cs typeface="Arial" panose="020B0604020202020204" pitchFamily="34" charset="0"/>
                </a:rPr>
                <a:t>Tammany Hall </a:t>
              </a:r>
              <a:r>
                <a:rPr lang="en-US" dirty="0">
                  <a:latin typeface="Arial" panose="020B0604020202020204" pitchFamily="34" charset="0"/>
                  <a:cs typeface="Arial" panose="020B0604020202020204" pitchFamily="34" charset="0"/>
                </a:rPr>
                <a:t>Democrats </a:t>
              </a:r>
              <a:r>
                <a:rPr lang="en-US" b="0" i="0" dirty="0">
                  <a:solidFill>
                    <a:srgbClr val="202124"/>
                  </a:solidFill>
                  <a:effectLst/>
                  <a:latin typeface="Roboto" panose="02000000000000000000" pitchFamily="2" charset="0"/>
                </a:rPr>
                <a:t> who played a major role in controlling NYC, from the </a:t>
              </a:r>
              <a:r>
                <a:rPr lang="en-US" b="1" i="0" dirty="0">
                  <a:solidFill>
                    <a:srgbClr val="202124"/>
                  </a:solidFill>
                  <a:effectLst/>
                  <a:latin typeface="Arial" panose="020B0604020202020204" pitchFamily="34" charset="0"/>
                  <a:cs typeface="Arial" panose="020B0604020202020204" pitchFamily="34" charset="0"/>
                </a:rPr>
                <a:t>1790s to the 1960s</a:t>
              </a:r>
              <a:r>
                <a:rPr lang="en-US" b="0" i="0" dirty="0">
                  <a:solidFill>
                    <a:srgbClr val="202124"/>
                  </a:solidFill>
                  <a:effectLst/>
                  <a:latin typeface="Roboto" panose="02000000000000000000" pitchFamily="2" charset="0"/>
                </a:rPr>
                <a:t>. </a:t>
              </a:r>
              <a:endParaRPr lang="en-US"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3C473912-D07D-34E7-8522-02AB99F7A80B}"/>
              </a:ext>
            </a:extLst>
          </p:cNvPr>
          <p:cNvSpPr txBox="1"/>
          <p:nvPr/>
        </p:nvSpPr>
        <p:spPr>
          <a:xfrm>
            <a:off x="5551988" y="4907560"/>
            <a:ext cx="6636965" cy="1200329"/>
          </a:xfrm>
          <a:prstGeom prst="rect">
            <a:avLst/>
          </a:prstGeom>
          <a:solidFill>
            <a:srgbClr val="FFFF00"/>
          </a:solidFill>
          <a:ln>
            <a:solidFill>
              <a:srgbClr val="FF0000"/>
            </a:solidFill>
          </a:ln>
        </p:spPr>
        <p:txBody>
          <a:bodyPr wrap="square" rtlCol="0">
            <a:spAutoFit/>
          </a:bodyPr>
          <a:lstStyle/>
          <a:p>
            <a:pPr algn="just"/>
            <a:r>
              <a:rPr lang="en-US" sz="1800" b="0" i="0" dirty="0">
                <a:solidFill>
                  <a:srgbClr val="000000"/>
                </a:solidFill>
                <a:effectLst/>
                <a:latin typeface="Arial" panose="020B0604020202020204" pitchFamily="34" charset="0"/>
                <a:cs typeface="Arial" panose="020B0604020202020204" pitchFamily="34" charset="0"/>
              </a:rPr>
              <a:t>The fire broke out at </a:t>
            </a:r>
            <a:r>
              <a:rPr lang="en-US" sz="1800" b="1" i="0" dirty="0">
                <a:solidFill>
                  <a:srgbClr val="24242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4:40 p.m</a:t>
            </a:r>
            <a:r>
              <a:rPr lang="en-US" sz="1800" b="0" i="0" dirty="0">
                <a:solidFill>
                  <a:srgbClr val="242424"/>
                </a:solidFill>
                <a:effectLst/>
                <a:latin typeface="Arial" panose="020B0604020202020204" pitchFamily="34" charset="0"/>
                <a:cs typeface="Arial" panose="020B0604020202020204" pitchFamily="34" charset="0"/>
              </a:rPr>
              <a:t>. </a:t>
            </a:r>
            <a:r>
              <a:rPr lang="en-US" sz="1800" b="0" i="0" dirty="0">
                <a:solidFill>
                  <a:srgbClr val="000000"/>
                </a:solidFill>
                <a:effectLst/>
                <a:latin typeface="Arial" panose="020B0604020202020204" pitchFamily="34" charset="0"/>
                <a:cs typeface="Arial" panose="020B0604020202020204" pitchFamily="34" charset="0"/>
              </a:rPr>
              <a:t>on the 8th floor. </a:t>
            </a:r>
            <a:r>
              <a:rPr lang="en-US" sz="1800" dirty="0">
                <a:solidFill>
                  <a:srgbClr val="000000"/>
                </a:solidFill>
                <a:latin typeface="Arial" panose="020B0604020202020204" pitchFamily="34" charset="0"/>
                <a:cs typeface="Arial" panose="020B0604020202020204" pitchFamily="34" charset="0"/>
              </a:rPr>
              <a:t>T</a:t>
            </a:r>
            <a:r>
              <a:rPr lang="en-US" sz="1800" b="0" i="0" dirty="0">
                <a:solidFill>
                  <a:srgbClr val="000000"/>
                </a:solidFill>
                <a:effectLst/>
                <a:latin typeface="Arial" panose="020B0604020202020204" pitchFamily="34" charset="0"/>
                <a:cs typeface="Arial" panose="020B0604020202020204" pitchFamily="34" charset="0"/>
              </a:rPr>
              <a:t>here was a flash of flames, leaping first among the girls in the SE corner of the </a:t>
            </a:r>
            <a:r>
              <a:rPr lang="en-US" sz="1800" b="1" i="0" dirty="0">
                <a:solidFill>
                  <a:srgbClr val="000000"/>
                </a:solidFill>
                <a:effectLst/>
                <a:latin typeface="Arial" panose="020B0604020202020204" pitchFamily="34" charset="0"/>
                <a:cs typeface="Arial" panose="020B0604020202020204" pitchFamily="34" charset="0"/>
              </a:rPr>
              <a:t>8</a:t>
            </a:r>
            <a:r>
              <a:rPr lang="en-US" sz="1800" b="1" i="0" baseline="30000" dirty="0">
                <a:solidFill>
                  <a:srgbClr val="000000"/>
                </a:solidFill>
                <a:effectLst/>
                <a:latin typeface="Arial" panose="020B0604020202020204" pitchFamily="34" charset="0"/>
                <a:cs typeface="Arial" panose="020B0604020202020204" pitchFamily="34" charset="0"/>
              </a:rPr>
              <a:t>th</a:t>
            </a:r>
            <a:r>
              <a:rPr lang="en-US" sz="1800" b="1" i="0" dirty="0">
                <a:solidFill>
                  <a:srgbClr val="000000"/>
                </a:solidFill>
                <a:effectLst/>
                <a:latin typeface="Arial" panose="020B0604020202020204" pitchFamily="34" charset="0"/>
                <a:cs typeface="Arial" panose="020B0604020202020204" pitchFamily="34" charset="0"/>
              </a:rPr>
              <a:t> floor</a:t>
            </a:r>
            <a:r>
              <a:rPr lang="en-US" sz="1800" b="0" i="0" dirty="0">
                <a:solidFill>
                  <a:srgbClr val="000000"/>
                </a:solidFill>
                <a:effectLst/>
                <a:latin typeface="Arial" panose="020B0604020202020204" pitchFamily="34" charset="0"/>
                <a:cs typeface="Arial" panose="020B0604020202020204" pitchFamily="34" charset="0"/>
              </a:rPr>
              <a:t>, &amp; then suddenly over the entire room, spreading through the linens &amp; cottons with which the girls were working</a:t>
            </a:r>
          </a:p>
        </p:txBody>
      </p:sp>
      <p:sp>
        <p:nvSpPr>
          <p:cNvPr id="10" name="Slide Number Placeholder 5">
            <a:extLst>
              <a:ext uri="{FF2B5EF4-FFF2-40B4-BE49-F238E27FC236}">
                <a16:creationId xmlns:a16="http://schemas.microsoft.com/office/drawing/2014/main" id="{2F21E495-8685-F87E-C2C5-225B2AB09CEB}"/>
              </a:ext>
            </a:extLst>
          </p:cNvPr>
          <p:cNvSpPr txBox="1">
            <a:spLocks/>
          </p:cNvSpPr>
          <p:nvPr/>
        </p:nvSpPr>
        <p:spPr>
          <a:xfrm>
            <a:off x="10153650" y="6508750"/>
            <a:ext cx="135255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10C032-AC90-4AD6-9D9E-EA93685B7341}" type="slidenum">
              <a:rPr lang="en-US" smtClean="0"/>
              <a:pPr/>
              <a:t>4</a:t>
            </a:fld>
            <a:endParaRPr lang="en-US" dirty="0"/>
          </a:p>
        </p:txBody>
      </p:sp>
    </p:spTree>
    <p:extLst>
      <p:ext uri="{BB962C8B-B14F-4D97-AF65-F5344CB8AC3E}">
        <p14:creationId xmlns:p14="http://schemas.microsoft.com/office/powerpoint/2010/main" val="383304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2E027C-B05D-1D8C-846C-B0B43211E0B8}"/>
              </a:ext>
            </a:extLst>
          </p:cNvPr>
          <p:cNvSpPr>
            <a:spLocks noGrp="1"/>
          </p:cNvSpPr>
          <p:nvPr>
            <p:ph type="title"/>
          </p:nvPr>
        </p:nvSpPr>
        <p:spPr>
          <a:xfrm>
            <a:off x="4186518" y="67113"/>
            <a:ext cx="8002434" cy="612396"/>
          </a:xfrm>
        </p:spPr>
        <p:txBody>
          <a:bodyPr>
            <a:normAutofit/>
          </a:bodyPr>
          <a:lstStyle/>
          <a:p>
            <a:pPr algn="ctr"/>
            <a:r>
              <a:rPr lang="en-US" sz="3600" dirty="0">
                <a:latin typeface="Arial Black" panose="020B0A04020102020204" pitchFamily="34" charset="0"/>
              </a:rPr>
              <a:t>History</a:t>
            </a:r>
          </a:p>
        </p:txBody>
      </p:sp>
      <p:sp>
        <p:nvSpPr>
          <p:cNvPr id="3" name="Content Placeholder 2">
            <a:extLst>
              <a:ext uri="{FF2B5EF4-FFF2-40B4-BE49-F238E27FC236}">
                <a16:creationId xmlns:a16="http://schemas.microsoft.com/office/drawing/2014/main" id="{C326E36E-0335-B480-B401-B1F19AB020CE}"/>
              </a:ext>
            </a:extLst>
          </p:cNvPr>
          <p:cNvSpPr>
            <a:spLocks noGrp="1"/>
          </p:cNvSpPr>
          <p:nvPr>
            <p:ph idx="1"/>
          </p:nvPr>
        </p:nvSpPr>
        <p:spPr>
          <a:xfrm>
            <a:off x="4544252" y="535709"/>
            <a:ext cx="7644700" cy="6362203"/>
          </a:xfrm>
        </p:spPr>
        <p:txBody>
          <a:bodyPr>
            <a:noAutofit/>
          </a:bodyPr>
          <a:lstStyle/>
          <a:p>
            <a:r>
              <a:rPr lang="en-US" sz="1800" b="0" i="0" dirty="0">
                <a:effectLst/>
                <a:latin typeface="Arial" panose="020B0604020202020204" pitchFamily="34" charset="0"/>
                <a:cs typeface="Arial" panose="020B0604020202020204" pitchFamily="34" charset="0"/>
              </a:rPr>
              <a:t>Max Blanck &amp; Isaac Harris </a:t>
            </a:r>
            <a:r>
              <a:rPr lang="en-US" sz="1800" dirty="0">
                <a:latin typeface="Arial" panose="020B0604020202020204" pitchFamily="34" charset="0"/>
                <a:cs typeface="Arial" panose="020B0604020202020204" pitchFamily="34" charset="0"/>
              </a:rPr>
              <a:t>started the Triangle Waist Company in 1900</a:t>
            </a:r>
          </a:p>
          <a:p>
            <a:r>
              <a:rPr lang="en-US" sz="1800" b="0" i="0" dirty="0">
                <a:effectLst/>
                <a:latin typeface="Arial" panose="020B0604020202020204" pitchFamily="34" charset="0"/>
                <a:cs typeface="Arial" panose="020B0604020202020204" pitchFamily="34" charset="0"/>
              </a:rPr>
              <a:t>Triangle factory, was on the top 3 floors of the 10-story </a:t>
            </a:r>
            <a:r>
              <a:rPr lang="en-US" sz="1800" b="1" i="0" dirty="0">
                <a:effectLst/>
                <a:latin typeface="Arial" panose="020B0604020202020204" pitchFamily="34" charset="0"/>
                <a:cs typeface="Arial" panose="020B0604020202020204" pitchFamily="34" charset="0"/>
              </a:rPr>
              <a:t>Asch Building</a:t>
            </a:r>
            <a:r>
              <a:rPr lang="en-US" sz="1800" b="0" i="0" dirty="0">
                <a:effectLst/>
                <a:latin typeface="Arial" panose="020B0604020202020204" pitchFamily="34" charset="0"/>
                <a:cs typeface="Arial" panose="020B0604020202020204" pitchFamily="34" charset="0"/>
              </a:rPr>
              <a:t>, on the corner of Greene Street &amp; Washington Place, in Manhattan. </a:t>
            </a:r>
          </a:p>
          <a:p>
            <a:pPr lvl="1"/>
            <a:r>
              <a:rPr lang="en-US" sz="1200" b="0" i="0" dirty="0">
                <a:solidFill>
                  <a:srgbClr val="202124"/>
                </a:solidFill>
                <a:effectLst/>
                <a:latin typeface="Arial" panose="020B0604020202020204" pitchFamily="34" charset="0"/>
                <a:cs typeface="Arial" panose="020B0604020202020204" pitchFamily="34" charset="0"/>
              </a:rPr>
              <a:t>Real estate speculator Frederick Brown bought the building &amp; donated it to the university in </a:t>
            </a:r>
            <a:r>
              <a:rPr lang="en-US" sz="1200" b="1" i="0" dirty="0">
                <a:solidFill>
                  <a:srgbClr val="202124"/>
                </a:solidFill>
                <a:effectLst/>
                <a:latin typeface="Arial" panose="020B0604020202020204" pitchFamily="34" charset="0"/>
                <a:cs typeface="Arial" panose="020B0604020202020204" pitchFamily="34" charset="0"/>
              </a:rPr>
              <a:t>1929</a:t>
            </a:r>
            <a:r>
              <a:rPr lang="en-US" sz="1200" b="0" i="0" dirty="0">
                <a:solidFill>
                  <a:srgbClr val="202124"/>
                </a:solidFill>
                <a:effectLst/>
                <a:latin typeface="Arial" panose="020B0604020202020204" pitchFamily="34" charset="0"/>
                <a:cs typeface="Arial" panose="020B0604020202020204" pitchFamily="34" charset="0"/>
              </a:rPr>
              <a:t> when it was renamed the </a:t>
            </a:r>
            <a:r>
              <a:rPr lang="en-US" sz="1200" b="1" i="0" dirty="0">
                <a:solidFill>
                  <a:srgbClr val="202124"/>
                </a:solidFill>
                <a:effectLst/>
                <a:latin typeface="Arial" panose="020B0604020202020204" pitchFamily="34" charset="0"/>
                <a:cs typeface="Arial" panose="020B0604020202020204" pitchFamily="34" charset="0"/>
              </a:rPr>
              <a:t>Brown Building</a:t>
            </a:r>
            <a:r>
              <a:rPr lang="en-US" sz="1200" b="0" i="0" dirty="0">
                <a:solidFill>
                  <a:srgbClr val="202124"/>
                </a:solidFill>
                <a:effectLst/>
                <a:latin typeface="Arial" panose="020B0604020202020204" pitchFamily="34" charset="0"/>
                <a:cs typeface="Arial" panose="020B0604020202020204" pitchFamily="34" charset="0"/>
              </a:rPr>
              <a:t>.</a:t>
            </a:r>
            <a:endParaRPr lang="en-US" sz="1200" b="0" i="0" dirty="0">
              <a:effectLst/>
              <a:latin typeface="Arial" panose="020B0604020202020204" pitchFamily="34" charset="0"/>
              <a:cs typeface="Arial" panose="020B0604020202020204" pitchFamily="34" charset="0"/>
            </a:endParaRPr>
          </a:p>
          <a:p>
            <a:r>
              <a:rPr lang="en-US" sz="1800" b="0" i="0" dirty="0">
                <a:effectLst/>
                <a:latin typeface="Arial" panose="020B0604020202020204" pitchFamily="34" charset="0"/>
                <a:cs typeface="Arial" panose="020B0604020202020204" pitchFamily="34" charset="0"/>
              </a:rPr>
              <a:t> It was a </a:t>
            </a:r>
            <a:r>
              <a:rPr lang="en-US" sz="1800" b="0" i="0">
                <a:effectLst/>
                <a:latin typeface="Arial" panose="020B0604020202020204" pitchFamily="34" charset="0"/>
                <a:cs typeface="Arial" panose="020B0604020202020204" pitchFamily="34" charset="0"/>
              </a:rPr>
              <a:t>modern factory, </a:t>
            </a:r>
            <a:r>
              <a:rPr lang="en-US" sz="1800" b="0" i="0" dirty="0">
                <a:effectLst/>
                <a:latin typeface="Arial" panose="020B0604020202020204" pitchFamily="34" charset="0"/>
                <a:cs typeface="Arial" panose="020B0604020202020204" pitchFamily="34" charset="0"/>
              </a:rPr>
              <a:t>occupying about 27,000 Ft</a:t>
            </a:r>
            <a:r>
              <a:rPr lang="en-US" sz="1800" b="0" i="0" baseline="30000" dirty="0">
                <a:effectLst/>
                <a:latin typeface="Arial" panose="020B0604020202020204" pitchFamily="34" charset="0"/>
                <a:cs typeface="Arial" panose="020B0604020202020204" pitchFamily="34" charset="0"/>
              </a:rPr>
              <a:t>2 </a:t>
            </a:r>
            <a:r>
              <a:rPr lang="en-US" sz="1800" b="0" i="0" dirty="0">
                <a:effectLst/>
                <a:latin typeface="Arial" panose="020B0604020202020204" pitchFamily="34" charset="0"/>
                <a:cs typeface="Arial" panose="020B0604020202020204" pitchFamily="34" charset="0"/>
              </a:rPr>
              <a:t>in a brightly lit 10-year-old building,</a:t>
            </a:r>
            <a:r>
              <a:rPr lang="en-US" sz="1200" b="0" i="0" dirty="0">
                <a:solidFill>
                  <a:srgbClr val="31445D"/>
                </a:solidFill>
                <a:effectLst/>
                <a:latin typeface="Akkurat"/>
              </a:rPr>
              <a:t> </a:t>
            </a:r>
            <a:r>
              <a:rPr lang="en-US" sz="1800" b="0" i="0" dirty="0">
                <a:effectLst/>
                <a:latin typeface="Arial" panose="020B0604020202020204" pitchFamily="34" charset="0"/>
                <a:cs typeface="Arial" panose="020B0604020202020204" pitchFamily="34" charset="0"/>
              </a:rPr>
              <a:t>it had </a:t>
            </a:r>
            <a:r>
              <a:rPr lang="en-US" sz="1800" b="1" i="0" dirty="0">
                <a:solidFill>
                  <a:srgbClr val="FF0000"/>
                </a:solidFill>
                <a:effectLst/>
                <a:latin typeface="Arial" panose="020B0604020202020204" pitchFamily="34" charset="0"/>
                <a:cs typeface="Arial" panose="020B0604020202020204" pitchFamily="34" charset="0"/>
              </a:rPr>
              <a:t>no sprinklers or audible alarm system</a:t>
            </a:r>
          </a:p>
          <a:p>
            <a:r>
              <a:rPr lang="en-US" sz="1800" b="0" i="0" dirty="0">
                <a:effectLst/>
                <a:latin typeface="Arial" panose="020B0604020202020204" pitchFamily="34" charset="0"/>
                <a:cs typeface="Arial" panose="020B0604020202020204" pitchFamily="34" charset="0"/>
              </a:rPr>
              <a:t>The waist company had </a:t>
            </a:r>
            <a:r>
              <a:rPr lang="en-US" sz="1800" b="1" i="0" dirty="0">
                <a:effectLst/>
                <a:latin typeface="Arial" panose="020B0604020202020204" pitchFamily="34" charset="0"/>
                <a:cs typeface="Arial" panose="020B0604020202020204" pitchFamily="34" charset="0"/>
              </a:rPr>
              <a:t>600 employees </a:t>
            </a:r>
            <a:r>
              <a:rPr lang="en-US" sz="1800" b="0" i="0" dirty="0">
                <a:effectLst/>
                <a:latin typeface="Arial" panose="020B0604020202020204" pitchFamily="34" charset="0"/>
                <a:cs typeface="Arial" panose="020B0604020202020204" pitchFamily="34" charset="0"/>
              </a:rPr>
              <a:t>500 of whom were girls. The fire had flashed through their workroom just as they were expecting the signal to leave the building. In </a:t>
            </a:r>
            <a:r>
              <a:rPr lang="en-US" sz="1800" b="1" i="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minutes, </a:t>
            </a:r>
            <a:r>
              <a:rPr lang="en-US" sz="1800" b="0" i="0" dirty="0">
                <a:effectLst/>
                <a:latin typeface="Arial" panose="020B0604020202020204" pitchFamily="34" charset="0"/>
                <a:cs typeface="Arial" panose="020B0604020202020204" pitchFamily="34" charset="0"/>
              </a:rPr>
              <a:t>all would have been out</a:t>
            </a:r>
            <a:r>
              <a:rPr lang="en-US" sz="1800" dirty="0">
                <a:latin typeface="Arial" panose="020B0604020202020204" pitchFamily="34" charset="0"/>
                <a:cs typeface="Arial" panose="020B0604020202020204" pitchFamily="34" charset="0"/>
              </a:rPr>
              <a:t>.</a:t>
            </a:r>
            <a:endParaRPr lang="en-US" sz="1800" b="0" i="0" dirty="0">
              <a:effectLst/>
              <a:latin typeface="Arial" panose="020B0604020202020204" pitchFamily="34" charset="0"/>
              <a:cs typeface="Arial" panose="020B0604020202020204" pitchFamily="34" charset="0"/>
            </a:endParaRPr>
          </a:p>
          <a:p>
            <a:r>
              <a:rPr lang="en-US" sz="1800" b="0" i="0" dirty="0">
                <a:effectLst/>
                <a:latin typeface="Arial" panose="020B0604020202020204" pitchFamily="34" charset="0"/>
                <a:cs typeface="Arial" panose="020B0604020202020204" pitchFamily="34" charset="0"/>
              </a:rPr>
              <a:t>There were </a:t>
            </a:r>
            <a:r>
              <a:rPr lang="en-US" sz="1800" b="1" i="0" dirty="0">
                <a:effectLst/>
                <a:latin typeface="Arial" panose="020B0604020202020204" pitchFamily="34" charset="0"/>
                <a:cs typeface="Arial" panose="020B0604020202020204" pitchFamily="34" charset="0"/>
              </a:rPr>
              <a:t>4</a:t>
            </a:r>
            <a:r>
              <a:rPr lang="en-US" sz="1800" b="0" i="0" dirty="0">
                <a:effectLst/>
                <a:latin typeface="Arial" panose="020B0604020202020204" pitchFamily="34" charset="0"/>
                <a:cs typeface="Arial" panose="020B0604020202020204" pitchFamily="34" charset="0"/>
              </a:rPr>
              <a:t> elevators with access to the factory floors, but only </a:t>
            </a:r>
            <a:r>
              <a:rPr lang="en-US" sz="2000" b="1" i="0" dirty="0">
                <a:solidFill>
                  <a:srgbClr val="FF0000"/>
                </a:solidFill>
                <a:effectLst/>
                <a:latin typeface="Arial" panose="020B0604020202020204" pitchFamily="34" charset="0"/>
                <a:cs typeface="Arial" panose="020B0604020202020204" pitchFamily="34" charset="0"/>
              </a:rPr>
              <a:t>1</a:t>
            </a:r>
            <a:r>
              <a:rPr lang="en-US" sz="1800" b="0" i="0" dirty="0">
                <a:effectLst/>
                <a:latin typeface="Arial" panose="020B0604020202020204" pitchFamily="34" charset="0"/>
                <a:cs typeface="Arial" panose="020B0604020202020204" pitchFamily="34" charset="0"/>
              </a:rPr>
              <a:t> was fully operational in the evening &amp; the workers had to file down a, narrow corridor to reach it.</a:t>
            </a:r>
          </a:p>
          <a:p>
            <a:pPr algn="just"/>
            <a:r>
              <a:rPr lang="en-US" sz="1800" b="0" i="0" dirty="0">
                <a:effectLst/>
                <a:latin typeface="Arial" panose="020B0604020202020204" pitchFamily="34" charset="0"/>
                <a:cs typeface="Arial" panose="020B0604020202020204" pitchFamily="34" charset="0"/>
              </a:rPr>
              <a:t>There were 2 inside stairways down to the street</a:t>
            </a:r>
            <a:r>
              <a:rPr lang="en-US" sz="2000" b="0" i="0" dirty="0">
                <a:effectLst/>
                <a:latin typeface="Arial" panose="020B0604020202020204" pitchFamily="34" charset="0"/>
                <a:cs typeface="Arial" panose="020B0604020202020204" pitchFamily="34" charset="0"/>
              </a:rPr>
              <a:t>, each </a:t>
            </a:r>
            <a:r>
              <a:rPr lang="en-US" sz="2000" b="0"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3’-6“ wide</a:t>
            </a:r>
            <a:r>
              <a:rPr lang="en-US" sz="2000" b="0" i="0" dirty="0">
                <a:effectLst/>
                <a:latin typeface="Arial" panose="020B0604020202020204" pitchFamily="34" charset="0"/>
                <a:cs typeface="Arial" panose="020B0604020202020204" pitchFamily="34" charset="0"/>
              </a:rPr>
              <a:t>,</a:t>
            </a:r>
            <a:r>
              <a:rPr lang="en-US" sz="1200" b="0" i="0" dirty="0">
                <a:solidFill>
                  <a:srgbClr val="000000"/>
                </a:solidFill>
                <a:effectLst/>
                <a:latin typeface="Muli"/>
              </a:rPr>
              <a:t> </a:t>
            </a:r>
            <a:r>
              <a:rPr lang="en-US" sz="1800" b="0" i="0" dirty="0">
                <a:effectLst/>
                <a:latin typeface="Arial" panose="020B0604020202020204" pitchFamily="34" charset="0"/>
                <a:cs typeface="Arial" panose="020B0604020202020204" pitchFamily="34" charset="0"/>
              </a:rPr>
              <a:t>but one was locked from the outside to prevent stealing &amp; the other only opened inward</a:t>
            </a:r>
            <a:r>
              <a:rPr lang="en-US" sz="1200" b="0" i="0" dirty="0">
                <a:solidFill>
                  <a:srgbClr val="000000"/>
                </a:solidFill>
                <a:effectLst/>
                <a:latin typeface="Roboto" panose="02000000000000000000" pitchFamily="2" charset="0"/>
              </a:rPr>
              <a:t>. </a:t>
            </a:r>
            <a:r>
              <a:rPr lang="en-US" sz="1800" b="0" i="0" dirty="0">
                <a:effectLst/>
                <a:latin typeface="Arial" panose="020B0604020202020204" pitchFamily="34" charset="0"/>
                <a:cs typeface="Arial" panose="020B0604020202020204" pitchFamily="34" charset="0"/>
              </a:rPr>
              <a:t>The building had only </a:t>
            </a:r>
            <a:r>
              <a:rPr lang="en-US" sz="1800" b="1" i="0" dirty="0">
                <a:solidFill>
                  <a:srgbClr val="FF0000"/>
                </a:solidFill>
                <a:effectLst/>
                <a:latin typeface="Arial" panose="020B0604020202020204" pitchFamily="34" charset="0"/>
                <a:cs typeface="Arial" panose="020B0604020202020204" pitchFamily="34" charset="0"/>
              </a:rPr>
              <a:t>one fire escape</a:t>
            </a:r>
            <a:r>
              <a:rPr lang="en-US" sz="1800" b="0" i="0" dirty="0">
                <a:effectLst/>
                <a:latin typeface="Arial" panose="020B0604020202020204" pitchFamily="34" charset="0"/>
                <a:cs typeface="Arial" panose="020B0604020202020204" pitchFamily="34" charset="0"/>
              </a:rPr>
              <a:t>, </a:t>
            </a:r>
            <a:r>
              <a:rPr lang="en-US" sz="1800" b="0" i="0" u="sng" dirty="0">
                <a:effectLst/>
                <a:latin typeface="Arial" panose="020B0604020202020204" pitchFamily="34" charset="0"/>
                <a:cs typeface="Arial" panose="020B0604020202020204" pitchFamily="34" charset="0"/>
              </a:rPr>
              <a:t>which collapsed killing two dozen </a:t>
            </a:r>
            <a:r>
              <a:rPr lang="en-US" sz="1800" b="0" i="0" dirty="0">
                <a:effectLst/>
                <a:latin typeface="Arial" panose="020B0604020202020204" pitchFamily="34" charset="0"/>
                <a:cs typeface="Arial" panose="020B0604020202020204" pitchFamily="34" charset="0"/>
              </a:rPr>
              <a:t>during the rescue effort. Had they made it all the way down, they would have found that it ended treacherously a </a:t>
            </a:r>
            <a:r>
              <a:rPr lang="en-US" sz="1800" b="0" i="0" u="sng" dirty="0">
                <a:effectLst/>
                <a:latin typeface="Arial" panose="020B0604020202020204" pitchFamily="34" charset="0"/>
                <a:cs typeface="Arial" panose="020B0604020202020204" pitchFamily="34" charset="0"/>
              </a:rPr>
              <a:t>full floor above a basement </a:t>
            </a:r>
            <a:r>
              <a:rPr lang="en-US" sz="1800" b="1" i="0" u="sng" dirty="0">
                <a:solidFill>
                  <a:srgbClr val="00B0F0"/>
                </a:solidFill>
                <a:effectLst/>
                <a:latin typeface="Arial" panose="020B0604020202020204" pitchFamily="34" charset="0"/>
                <a:cs typeface="Arial" panose="020B0604020202020204" pitchFamily="34" charset="0"/>
              </a:rPr>
              <a:t>skylight.  </a:t>
            </a:r>
            <a:r>
              <a:rPr lang="en-US" sz="1800" b="1" i="0" u="sng" dirty="0">
                <a:solidFill>
                  <a:srgbClr val="00B0F0"/>
                </a:solidFill>
                <a:effectLst/>
                <a:highlight>
                  <a:srgbClr val="FFFF00"/>
                </a:highlight>
                <a:latin typeface="Arial" panose="020B0604020202020204" pitchFamily="34" charset="0"/>
                <a:cs typeface="Arial" panose="020B0604020202020204" pitchFamily="34" charset="0"/>
              </a:rPr>
              <a:t>The air shaft had no exit to the street</a:t>
            </a:r>
            <a:endParaRPr lang="en-US" sz="1800" b="0" i="0" dirty="0">
              <a:effectLst/>
              <a:highlight>
                <a:srgbClr val="FFFF00"/>
              </a:highlight>
              <a:latin typeface="Arial" panose="020B0604020202020204" pitchFamily="34" charset="0"/>
              <a:cs typeface="Arial" panose="020B0604020202020204" pitchFamily="34" charset="0"/>
            </a:endParaRPr>
          </a:p>
          <a:p>
            <a:r>
              <a:rPr lang="en-US" sz="1800" b="0" i="0" dirty="0">
                <a:effectLst/>
                <a:latin typeface="Arial" panose="020B0604020202020204" pitchFamily="34" charset="0"/>
                <a:cs typeface="Arial" panose="020B0604020202020204" pitchFamily="34" charset="0"/>
              </a:rPr>
              <a:t>The cutters at the Triangle Shirtwaist Factory ignored the no </a:t>
            </a:r>
            <a:r>
              <a:rPr lang="en-US" sz="1800" b="0" i="0" u="none" strike="noStrike" dirty="0">
                <a:effectLst/>
                <a:latin typeface="Arial" panose="020B0604020202020204" pitchFamily="34" charset="0"/>
                <a:cs typeface="Arial" panose="020B0604020202020204" pitchFamily="34" charset="0"/>
              </a:rPr>
              <a:t>smoking on the job because their skills were so highly valued</a:t>
            </a:r>
            <a:r>
              <a:rPr lang="en-US" sz="1800" b="0" i="0" dirty="0">
                <a:effectLst/>
                <a:latin typeface="Arial" panose="020B0604020202020204" pitchFamily="34" charset="0"/>
                <a:cs typeface="Arial" panose="020B0604020202020204" pitchFamily="34" charset="0"/>
              </a:rPr>
              <a:t>. </a:t>
            </a:r>
          </a:p>
          <a:p>
            <a:endParaRPr lang="en-US"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583304CB-6F5F-4428-61E4-19281777B5AF}"/>
              </a:ext>
            </a:extLst>
          </p:cNvPr>
          <p:cNvSpPr>
            <a:spLocks noGrp="1"/>
          </p:cNvSpPr>
          <p:nvPr>
            <p:ph type="dt" sz="half" idx="10"/>
          </p:nvPr>
        </p:nvSpPr>
        <p:spPr/>
        <p:txBody>
          <a:bodyPr/>
          <a:lstStyle/>
          <a:p>
            <a:fld id="{0EC9278A-DD64-46F8-9CF6-B98D1A919798}" type="datetime1">
              <a:rPr lang="en-US" smtClean="0"/>
              <a:t>11/5/2023</a:t>
            </a:fld>
            <a:endParaRPr lang="en-US" dirty="0"/>
          </a:p>
        </p:txBody>
      </p:sp>
      <p:sp>
        <p:nvSpPr>
          <p:cNvPr id="5" name="Footer Placeholder 4">
            <a:extLst>
              <a:ext uri="{FF2B5EF4-FFF2-40B4-BE49-F238E27FC236}">
                <a16:creationId xmlns:a16="http://schemas.microsoft.com/office/drawing/2014/main" id="{7DDA20BC-0EDB-715E-1D50-1C0D64C3F7F1}"/>
              </a:ext>
            </a:extLst>
          </p:cNvPr>
          <p:cNvSpPr>
            <a:spLocks noGrp="1"/>
          </p:cNvSpPr>
          <p:nvPr>
            <p:ph type="ftr" sz="quarter" idx="11"/>
          </p:nvPr>
        </p:nvSpPr>
        <p:spPr>
          <a:xfrm>
            <a:off x="4038600" y="6463930"/>
            <a:ext cx="4114800" cy="365125"/>
          </a:xfrm>
        </p:spPr>
        <p:txBody>
          <a:bodyPr/>
          <a:lstStyle/>
          <a:p>
            <a:r>
              <a:rPr lang="en-US" dirty="0"/>
              <a:t>The Triangle Shirtwaist Factory Fire</a:t>
            </a:r>
          </a:p>
        </p:txBody>
      </p:sp>
      <p:sp>
        <p:nvSpPr>
          <p:cNvPr id="6" name="Slide Number Placeholder 5">
            <a:extLst>
              <a:ext uri="{FF2B5EF4-FFF2-40B4-BE49-F238E27FC236}">
                <a16:creationId xmlns:a16="http://schemas.microsoft.com/office/drawing/2014/main" id="{E1F53928-B39F-147C-943D-FC05C5B05FC9}"/>
              </a:ext>
            </a:extLst>
          </p:cNvPr>
          <p:cNvSpPr>
            <a:spLocks noGrp="1"/>
          </p:cNvSpPr>
          <p:nvPr>
            <p:ph type="sldNum" sz="quarter" idx="12"/>
          </p:nvPr>
        </p:nvSpPr>
        <p:spPr/>
        <p:txBody>
          <a:bodyPr/>
          <a:lstStyle/>
          <a:p>
            <a:fld id="{BD10C032-AC90-4AD6-9D9E-EA93685B7341}" type="slidenum">
              <a:rPr lang="en-US" smtClean="0"/>
              <a:t>5</a:t>
            </a:fld>
            <a:endParaRPr lang="en-US" dirty="0"/>
          </a:p>
        </p:txBody>
      </p:sp>
      <p:grpSp>
        <p:nvGrpSpPr>
          <p:cNvPr id="10" name="Group 9">
            <a:extLst>
              <a:ext uri="{FF2B5EF4-FFF2-40B4-BE49-F238E27FC236}">
                <a16:creationId xmlns:a16="http://schemas.microsoft.com/office/drawing/2014/main" id="{6D97775F-C78D-9FEB-603D-68250B5E2E92}"/>
              </a:ext>
            </a:extLst>
          </p:cNvPr>
          <p:cNvGrpSpPr/>
          <p:nvPr/>
        </p:nvGrpSpPr>
        <p:grpSpPr>
          <a:xfrm>
            <a:off x="69552" y="10"/>
            <a:ext cx="5077882" cy="6857990"/>
            <a:chOff x="69552" y="10"/>
            <a:chExt cx="5077882" cy="6857990"/>
          </a:xfrm>
        </p:grpSpPr>
        <p:grpSp>
          <p:nvGrpSpPr>
            <p:cNvPr id="8" name="Group 7">
              <a:extLst>
                <a:ext uri="{FF2B5EF4-FFF2-40B4-BE49-F238E27FC236}">
                  <a16:creationId xmlns:a16="http://schemas.microsoft.com/office/drawing/2014/main" id="{6FF0C7C8-DDA4-2EE0-7626-859FEF7D1220}"/>
                </a:ext>
              </a:extLst>
            </p:cNvPr>
            <p:cNvGrpSpPr/>
            <p:nvPr/>
          </p:nvGrpSpPr>
          <p:grpSpPr>
            <a:xfrm>
              <a:off x="69552" y="10"/>
              <a:ext cx="5077882" cy="6857990"/>
              <a:chOff x="44385" y="10"/>
              <a:chExt cx="5077882" cy="6857990"/>
            </a:xfrm>
          </p:grpSpPr>
          <p:pic>
            <p:nvPicPr>
              <p:cNvPr id="2052" name="Picture 4" descr="Mourners from the union that represented the Triangle employees gathered 10 days after the fire to remember the dead and call for workplace safety reforms. Photo source: International Ladies' Garment Workers' Union Archives, Kheel Center, Cornell University">
                <a:extLst>
                  <a:ext uri="{FF2B5EF4-FFF2-40B4-BE49-F238E27FC236}">
                    <a16:creationId xmlns:a16="http://schemas.microsoft.com/office/drawing/2014/main" id="{2EBE7F1F-766D-412B-5B27-CEFEBF2BD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83" t="-1" r="9573" b="-1"/>
              <a:stretch/>
            </p:blipFill>
            <p:spPr bwMode="auto">
              <a:xfrm>
                <a:off x="44385" y="10"/>
                <a:ext cx="5077882"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892593-FBEB-AFEF-E024-192FE25D2235}"/>
                  </a:ext>
                </a:extLst>
              </p:cNvPr>
              <p:cNvSpPr txBox="1"/>
              <p:nvPr/>
            </p:nvSpPr>
            <p:spPr>
              <a:xfrm>
                <a:off x="277907" y="4078403"/>
                <a:ext cx="4241178" cy="1200329"/>
              </a:xfrm>
              <a:prstGeom prst="rect">
                <a:avLst/>
              </a:prstGeom>
              <a:solidFill>
                <a:schemeClr val="bg1"/>
              </a:solidFill>
              <a:ln>
                <a:solidFill>
                  <a:schemeClr val="tx1"/>
                </a:solidFill>
              </a:ln>
            </p:spPr>
            <p:txBody>
              <a:bodyPr wrap="square" rtlCol="0">
                <a:spAutoFit/>
              </a:bodyPr>
              <a:lstStyle/>
              <a:p>
                <a:pPr algn="just"/>
                <a:r>
                  <a:rPr lang="en-US" sz="1600" b="0" i="0" dirty="0">
                    <a:solidFill>
                      <a:srgbClr val="000000"/>
                    </a:solidFill>
                    <a:effectLst/>
                    <a:latin typeface="Arial" panose="020B0604020202020204" pitchFamily="34" charset="0"/>
                    <a:cs typeface="Arial" panose="020B0604020202020204" pitchFamily="34" charset="0"/>
                  </a:rPr>
                  <a:t>Sections</a:t>
                </a:r>
                <a:r>
                  <a:rPr lang="en-US" b="0" i="0" dirty="0">
                    <a:solidFill>
                      <a:srgbClr val="000000"/>
                    </a:solidFill>
                    <a:effectLst/>
                    <a:latin typeface="verdana" panose="020B0604030504040204" pitchFamily="34" charset="0"/>
                  </a:rPr>
                  <a:t> of ladder which </a:t>
                </a:r>
                <a:r>
                  <a:rPr lang="en-US" b="1" i="0" dirty="0">
                    <a:solidFill>
                      <a:srgbClr val="000000"/>
                    </a:solidFill>
                    <a:effectLst/>
                    <a:latin typeface="Arial" panose="020B0604020202020204" pitchFamily="34" charset="0"/>
                    <a:cs typeface="Arial" panose="020B0604020202020204" pitchFamily="34" charset="0"/>
                  </a:rPr>
                  <a:t>ended two stories above the ground</a:t>
                </a:r>
                <a:r>
                  <a:rPr lang="en-US" b="0" i="0" dirty="0">
                    <a:solidFill>
                      <a:srgbClr val="000000"/>
                    </a:solidFill>
                    <a:effectLst/>
                    <a:latin typeface="verdana" panose="020B0604030504040204" pitchFamily="34" charset="0"/>
                  </a:rPr>
                  <a:t>, twisted &amp; collapsed under the weight of workers trying to escape the fire</a:t>
                </a:r>
                <a:endParaRPr lang="en-US" dirty="0"/>
              </a:p>
            </p:txBody>
          </p:sp>
        </p:grpSp>
        <p:sp>
          <p:nvSpPr>
            <p:cNvPr id="9" name="TextBox 8">
              <a:extLst>
                <a:ext uri="{FF2B5EF4-FFF2-40B4-BE49-F238E27FC236}">
                  <a16:creationId xmlns:a16="http://schemas.microsoft.com/office/drawing/2014/main" id="{CAF164C2-ED36-5DB3-C39B-D77393FBE582}"/>
                </a:ext>
              </a:extLst>
            </p:cNvPr>
            <p:cNvSpPr txBox="1"/>
            <p:nvPr/>
          </p:nvSpPr>
          <p:spPr>
            <a:xfrm rot="17755057">
              <a:off x="1439369" y="1695965"/>
              <a:ext cx="1138453" cy="400110"/>
            </a:xfrm>
            <a:prstGeom prst="rect">
              <a:avLst/>
            </a:prstGeom>
            <a:noFill/>
          </p:spPr>
          <p:txBody>
            <a:bodyPr wrap="none" rtlCol="0">
              <a:spAutoFit/>
            </a:bodyPr>
            <a:lstStyle/>
            <a:p>
              <a:r>
                <a:rPr lang="en-US" sz="2000" dirty="0">
                  <a:solidFill>
                    <a:srgbClr val="FFFF00"/>
                  </a:solidFill>
                  <a:latin typeface="Arial" panose="020B0604020202020204" pitchFamily="34" charset="0"/>
                  <a:cs typeface="Arial" panose="020B0604020202020204" pitchFamily="34" charset="0"/>
                </a:rPr>
                <a:t>Shutters</a:t>
              </a:r>
            </a:p>
          </p:txBody>
        </p:sp>
      </p:grpSp>
      <p:grpSp>
        <p:nvGrpSpPr>
          <p:cNvPr id="11" name="Group 10">
            <a:extLst>
              <a:ext uri="{FF2B5EF4-FFF2-40B4-BE49-F238E27FC236}">
                <a16:creationId xmlns:a16="http://schemas.microsoft.com/office/drawing/2014/main" id="{22963289-1DF6-99C9-A8AE-9C6E2D12349E}"/>
              </a:ext>
            </a:extLst>
          </p:cNvPr>
          <p:cNvGrpSpPr/>
          <p:nvPr/>
        </p:nvGrpSpPr>
        <p:grpSpPr>
          <a:xfrm>
            <a:off x="2437327" y="5347327"/>
            <a:ext cx="1996967" cy="1550585"/>
            <a:chOff x="10025837" y="178483"/>
            <a:chExt cx="1996967" cy="1550585"/>
          </a:xfrm>
        </p:grpSpPr>
        <p:pic>
          <p:nvPicPr>
            <p:cNvPr id="12" name="Picture 2" descr="100 YEARS AGO: the Triangle Factory Fire">
              <a:extLst>
                <a:ext uri="{FF2B5EF4-FFF2-40B4-BE49-F238E27FC236}">
                  <a16:creationId xmlns:a16="http://schemas.microsoft.com/office/drawing/2014/main" id="{EA104A52-84D0-314F-235F-D05B8C63A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5838" y="178483"/>
              <a:ext cx="1996966" cy="1550585"/>
            </a:xfrm>
            <a:prstGeom prst="rect">
              <a:avLst/>
            </a:prstGeom>
            <a:noFill/>
            <a:ln w="44450">
              <a:solidFill>
                <a:schemeClr val="bg1"/>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FC4ADDD-C404-36AB-5DEB-7302ABD73D37}"/>
                </a:ext>
              </a:extLst>
            </p:cNvPr>
            <p:cNvSpPr txBox="1"/>
            <p:nvPr/>
          </p:nvSpPr>
          <p:spPr>
            <a:xfrm>
              <a:off x="10025837" y="447693"/>
              <a:ext cx="1996967" cy="369332"/>
            </a:xfrm>
            <a:prstGeom prst="rect">
              <a:avLst/>
            </a:prstGeom>
            <a:solidFill>
              <a:schemeClr val="bg1">
                <a:lumMod val="85000"/>
                <a:alpha val="75000"/>
              </a:schemeClr>
            </a:solidFill>
          </p:spPr>
          <p:txBody>
            <a:bodyPr wrap="square" rtlCol="0">
              <a:spAutoFit/>
            </a:bodyPr>
            <a:lstStyle/>
            <a:p>
              <a:pPr algn="ctr"/>
              <a:r>
                <a:rPr lang="en-US" dirty="0">
                  <a:latin typeface="Arial" panose="020B0604020202020204" pitchFamily="34" charset="0"/>
                  <a:cs typeface="Arial" panose="020B0604020202020204" pitchFamily="34" charset="0"/>
                </a:rPr>
                <a:t>Skylight</a:t>
              </a:r>
            </a:p>
          </p:txBody>
        </p:sp>
      </p:grpSp>
    </p:spTree>
    <p:extLst>
      <p:ext uri="{BB962C8B-B14F-4D97-AF65-F5344CB8AC3E}">
        <p14:creationId xmlns:p14="http://schemas.microsoft.com/office/powerpoint/2010/main" val="224141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94BD-C71F-9220-0B9D-758DE9C80C1C}"/>
              </a:ext>
            </a:extLst>
          </p:cNvPr>
          <p:cNvSpPr>
            <a:spLocks noGrp="1"/>
          </p:cNvSpPr>
          <p:nvPr>
            <p:ph type="title"/>
          </p:nvPr>
        </p:nvSpPr>
        <p:spPr>
          <a:xfrm>
            <a:off x="0" y="62753"/>
            <a:ext cx="12192000" cy="1004047"/>
          </a:xfrm>
        </p:spPr>
        <p:txBody>
          <a:bodyPr>
            <a:normAutofit/>
          </a:bodyPr>
          <a:lstStyle/>
          <a:p>
            <a:pPr algn="ctr"/>
            <a:r>
              <a:rPr lang="en-US" sz="3600" dirty="0">
                <a:latin typeface="Arial Black" panose="020B0A04020102020204" pitchFamily="34" charset="0"/>
              </a:rPr>
              <a:t>Layout of the 9</a:t>
            </a:r>
            <a:r>
              <a:rPr lang="en-US" sz="3600" baseline="30000" dirty="0">
                <a:latin typeface="Arial Black" panose="020B0A04020102020204" pitchFamily="34" charset="0"/>
              </a:rPr>
              <a:t>th</a:t>
            </a:r>
            <a:r>
              <a:rPr lang="en-US" sz="3600" dirty="0">
                <a:latin typeface="Arial Black" panose="020B0A04020102020204" pitchFamily="34" charset="0"/>
              </a:rPr>
              <a:t> Floor</a:t>
            </a:r>
          </a:p>
        </p:txBody>
      </p:sp>
      <p:sp>
        <p:nvSpPr>
          <p:cNvPr id="4" name="Date Placeholder 3">
            <a:extLst>
              <a:ext uri="{FF2B5EF4-FFF2-40B4-BE49-F238E27FC236}">
                <a16:creationId xmlns:a16="http://schemas.microsoft.com/office/drawing/2014/main" id="{604BF418-F209-6BD0-9EFE-76E7893DEE45}"/>
              </a:ext>
            </a:extLst>
          </p:cNvPr>
          <p:cNvSpPr>
            <a:spLocks noGrp="1"/>
          </p:cNvSpPr>
          <p:nvPr>
            <p:ph type="dt" sz="half" idx="10"/>
          </p:nvPr>
        </p:nvSpPr>
        <p:spPr>
          <a:xfrm>
            <a:off x="838200" y="6482185"/>
            <a:ext cx="2743200" cy="365125"/>
          </a:xfrm>
        </p:spPr>
        <p:txBody>
          <a:bodyPr/>
          <a:lstStyle/>
          <a:p>
            <a:fld id="{9E9FB70C-0AF6-492E-AE4C-0DA7B94B92D9}" type="datetime1">
              <a:rPr lang="en-US" smtClean="0"/>
              <a:t>11/5/2023</a:t>
            </a:fld>
            <a:endParaRPr lang="en-US" dirty="0"/>
          </a:p>
        </p:txBody>
      </p:sp>
      <p:sp>
        <p:nvSpPr>
          <p:cNvPr id="5" name="Footer Placeholder 4">
            <a:extLst>
              <a:ext uri="{FF2B5EF4-FFF2-40B4-BE49-F238E27FC236}">
                <a16:creationId xmlns:a16="http://schemas.microsoft.com/office/drawing/2014/main" id="{E56F94E0-1A0B-A39C-FAC9-2407F7FC1052}"/>
              </a:ext>
            </a:extLst>
          </p:cNvPr>
          <p:cNvSpPr>
            <a:spLocks noGrp="1"/>
          </p:cNvSpPr>
          <p:nvPr>
            <p:ph type="ftr" sz="quarter" idx="11"/>
          </p:nvPr>
        </p:nvSpPr>
        <p:spPr>
          <a:xfrm>
            <a:off x="4038600" y="6473796"/>
            <a:ext cx="4114800" cy="365125"/>
          </a:xfrm>
        </p:spPr>
        <p:txBody>
          <a:bodyPr/>
          <a:lstStyle/>
          <a:p>
            <a:r>
              <a:rPr lang="en-US" dirty="0"/>
              <a:t>The Triangle Shirtwaist Factory Fire</a:t>
            </a:r>
          </a:p>
        </p:txBody>
      </p:sp>
      <p:sp>
        <p:nvSpPr>
          <p:cNvPr id="6" name="Slide Number Placeholder 5">
            <a:extLst>
              <a:ext uri="{FF2B5EF4-FFF2-40B4-BE49-F238E27FC236}">
                <a16:creationId xmlns:a16="http://schemas.microsoft.com/office/drawing/2014/main" id="{02AEE16A-21D4-F952-E1C8-4CCAD5EE1A0A}"/>
              </a:ext>
            </a:extLst>
          </p:cNvPr>
          <p:cNvSpPr>
            <a:spLocks noGrp="1"/>
          </p:cNvSpPr>
          <p:nvPr>
            <p:ph type="sldNum" sz="quarter" idx="12"/>
          </p:nvPr>
        </p:nvSpPr>
        <p:spPr>
          <a:xfrm>
            <a:off x="10813408" y="6599631"/>
            <a:ext cx="540391" cy="247679"/>
          </a:xfrm>
        </p:spPr>
        <p:txBody>
          <a:bodyPr/>
          <a:lstStyle/>
          <a:p>
            <a:fld id="{BD10C032-AC90-4AD6-9D9E-EA93685B7341}" type="slidenum">
              <a:rPr lang="en-US" smtClean="0"/>
              <a:t>6</a:t>
            </a:fld>
            <a:endParaRPr lang="en-US" dirty="0"/>
          </a:p>
        </p:txBody>
      </p:sp>
      <p:pic>
        <p:nvPicPr>
          <p:cNvPr id="4098" name="Picture 2" descr="image">
            <a:extLst>
              <a:ext uri="{FF2B5EF4-FFF2-40B4-BE49-F238E27FC236}">
                <a16:creationId xmlns:a16="http://schemas.microsoft.com/office/drawing/2014/main" id="{BE10189A-2A7D-F86F-2B75-3A5D4A4DEF65}"/>
              </a:ext>
            </a:extLst>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472" y="1004045"/>
            <a:ext cx="5008120" cy="505343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8655250A-0A02-2ABD-E9CC-EC3080FB4B2E}"/>
              </a:ext>
            </a:extLst>
          </p:cNvPr>
          <p:cNvGrpSpPr/>
          <p:nvPr/>
        </p:nvGrpSpPr>
        <p:grpSpPr>
          <a:xfrm>
            <a:off x="4612902" y="1460353"/>
            <a:ext cx="1237128" cy="1713154"/>
            <a:chOff x="4831977" y="1460353"/>
            <a:chExt cx="1237128" cy="1713154"/>
          </a:xfrm>
        </p:grpSpPr>
        <p:sp>
          <p:nvSpPr>
            <p:cNvPr id="14" name="TextBox 13">
              <a:extLst>
                <a:ext uri="{FF2B5EF4-FFF2-40B4-BE49-F238E27FC236}">
                  <a16:creationId xmlns:a16="http://schemas.microsoft.com/office/drawing/2014/main" id="{7E14CACD-B142-9EC7-84E4-0969F1C4B652}"/>
                </a:ext>
              </a:extLst>
            </p:cNvPr>
            <p:cNvSpPr txBox="1"/>
            <p:nvPr/>
          </p:nvSpPr>
          <p:spPr>
            <a:xfrm>
              <a:off x="4831977" y="1460353"/>
              <a:ext cx="1237128"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Front</a:t>
              </a:r>
            </a:p>
            <a:p>
              <a:pPr algn="ctr"/>
              <a:r>
                <a:rPr lang="en-US" sz="1600" dirty="0">
                  <a:latin typeface="Arial" panose="020B0604020202020204" pitchFamily="34" charset="0"/>
                  <a:cs typeface="Arial" panose="020B0604020202020204" pitchFamily="34" charset="0"/>
                </a:rPr>
                <a:t>Elevators</a:t>
              </a:r>
            </a:p>
          </p:txBody>
        </p:sp>
        <p:sp>
          <p:nvSpPr>
            <p:cNvPr id="15" name="Arrow: Down 14">
              <a:extLst>
                <a:ext uri="{FF2B5EF4-FFF2-40B4-BE49-F238E27FC236}">
                  <a16:creationId xmlns:a16="http://schemas.microsoft.com/office/drawing/2014/main" id="{AC69C66D-C3FF-9558-F9BC-EF22DCE94BC8}"/>
                </a:ext>
              </a:extLst>
            </p:cNvPr>
            <p:cNvSpPr/>
            <p:nvPr/>
          </p:nvSpPr>
          <p:spPr>
            <a:xfrm flipH="1">
              <a:off x="5333997" y="2160496"/>
              <a:ext cx="206191" cy="1013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0EA6B098-488E-028E-9DB0-E9E3149EEAB0}"/>
              </a:ext>
            </a:extLst>
          </p:cNvPr>
          <p:cNvSpPr txBox="1"/>
          <p:nvPr/>
        </p:nvSpPr>
        <p:spPr>
          <a:xfrm>
            <a:off x="2079809" y="3496233"/>
            <a:ext cx="2204899" cy="369332"/>
          </a:xfrm>
          <a:prstGeom prst="rect">
            <a:avLst/>
          </a:prstGeom>
          <a:solidFill>
            <a:schemeClr val="bg1"/>
          </a:solidFill>
        </p:spPr>
        <p:txBody>
          <a:bodyPr wrap="none" rtlCol="0">
            <a:spAutoFit/>
          </a:bodyPr>
          <a:lstStyle/>
          <a:p>
            <a:r>
              <a:rPr lang="en-US" dirty="0"/>
              <a:t>240 Sewing machines</a:t>
            </a:r>
          </a:p>
        </p:txBody>
      </p:sp>
      <p:sp>
        <p:nvSpPr>
          <p:cNvPr id="20" name="TextBox 19">
            <a:extLst>
              <a:ext uri="{FF2B5EF4-FFF2-40B4-BE49-F238E27FC236}">
                <a16:creationId xmlns:a16="http://schemas.microsoft.com/office/drawing/2014/main" id="{A8F59EE5-1338-1598-EFE5-BDDC9EFA7804}"/>
              </a:ext>
            </a:extLst>
          </p:cNvPr>
          <p:cNvSpPr txBox="1"/>
          <p:nvPr/>
        </p:nvSpPr>
        <p:spPr>
          <a:xfrm>
            <a:off x="5850030" y="888454"/>
            <a:ext cx="6246720" cy="1015663"/>
          </a:xfrm>
          <a:prstGeom prst="rect">
            <a:avLst/>
          </a:prstGeom>
          <a:noFill/>
        </p:spPr>
        <p:txBody>
          <a:bodyPr wrap="square" rtlCol="0">
            <a:spAutoFit/>
          </a:bodyPr>
          <a:lstStyle/>
          <a:p>
            <a:pPr algn="just"/>
            <a:r>
              <a:rPr lang="en-US" sz="2000" b="0" i="0" dirty="0">
                <a:solidFill>
                  <a:srgbClr val="000000"/>
                </a:solidFill>
                <a:effectLst/>
                <a:latin typeface="Arial" panose="020B0604020202020204" pitchFamily="34" charset="0"/>
                <a:cs typeface="Arial" panose="020B0604020202020204" pitchFamily="34" charset="0"/>
              </a:rPr>
              <a:t>Harris designed the layout of the sewing floor, placing the tables in a way that would minimize conversation among the workers to increase productivity</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905DCEE-A351-669C-4268-4D9A8F711E69}"/>
              </a:ext>
            </a:extLst>
          </p:cNvPr>
          <p:cNvSpPr txBox="1"/>
          <p:nvPr/>
        </p:nvSpPr>
        <p:spPr>
          <a:xfrm>
            <a:off x="0" y="6188669"/>
            <a:ext cx="12192001" cy="307777"/>
          </a:xfrm>
          <a:prstGeom prst="rect">
            <a:avLst/>
          </a:prstGeom>
          <a:solidFill>
            <a:srgbClr val="FFFF00"/>
          </a:solidFill>
          <a:ln>
            <a:solidFill>
              <a:srgbClr val="FF0000"/>
            </a:solidFill>
          </a:ln>
        </p:spPr>
        <p:txBody>
          <a:bodyPr wrap="square" rtlCol="0">
            <a:spAutoFit/>
          </a:bodyPr>
          <a:lstStyle/>
          <a:p>
            <a:pPr algn="just"/>
            <a:r>
              <a:rPr lang="en-US" sz="1400" b="0" i="0" dirty="0">
                <a:solidFill>
                  <a:srgbClr val="2C3346"/>
                </a:solidFill>
                <a:effectLst/>
                <a:latin typeface="Arial" panose="020B0604020202020204" pitchFamily="34" charset="0"/>
                <a:cs typeface="Arial" panose="020B0604020202020204" pitchFamily="34" charset="0"/>
              </a:rPr>
              <a:t>On Greene Street, running along the eastern face of the building more people leaped to the pavement than on Washington Place to the south. </a:t>
            </a:r>
            <a:endParaRPr lang="en-US" sz="1400"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8400790-C864-B0EE-7718-0CA2A976C5CA}"/>
              </a:ext>
            </a:extLst>
          </p:cNvPr>
          <p:cNvGrpSpPr/>
          <p:nvPr/>
        </p:nvGrpSpPr>
        <p:grpSpPr>
          <a:xfrm>
            <a:off x="41945" y="1004045"/>
            <a:ext cx="4048424" cy="2802319"/>
            <a:chOff x="41945" y="1004045"/>
            <a:chExt cx="4048424" cy="2802319"/>
          </a:xfrm>
        </p:grpSpPr>
        <p:grpSp>
          <p:nvGrpSpPr>
            <p:cNvPr id="13" name="Group 12">
              <a:extLst>
                <a:ext uri="{FF2B5EF4-FFF2-40B4-BE49-F238E27FC236}">
                  <a16:creationId xmlns:a16="http://schemas.microsoft.com/office/drawing/2014/main" id="{1B1ED515-A381-F960-CDE7-1A1B8554D295}"/>
                </a:ext>
              </a:extLst>
            </p:cNvPr>
            <p:cNvGrpSpPr/>
            <p:nvPr/>
          </p:nvGrpSpPr>
          <p:grpSpPr>
            <a:xfrm>
              <a:off x="594472" y="1004045"/>
              <a:ext cx="1519070" cy="842683"/>
              <a:chOff x="627529" y="1004045"/>
              <a:chExt cx="1519070" cy="842683"/>
            </a:xfrm>
          </p:grpSpPr>
          <p:sp>
            <p:nvSpPr>
              <p:cNvPr id="8" name="TextBox 7">
                <a:extLst>
                  <a:ext uri="{FF2B5EF4-FFF2-40B4-BE49-F238E27FC236}">
                    <a16:creationId xmlns:a16="http://schemas.microsoft.com/office/drawing/2014/main" id="{33CC64BC-84C5-BC0A-CAC0-E5D960D58C56}"/>
                  </a:ext>
                </a:extLst>
              </p:cNvPr>
              <p:cNvSpPr txBox="1"/>
              <p:nvPr/>
            </p:nvSpPr>
            <p:spPr>
              <a:xfrm>
                <a:off x="627529" y="1004045"/>
                <a:ext cx="1519070" cy="369332"/>
              </a:xfrm>
              <a:prstGeom prst="rect">
                <a:avLst/>
              </a:prstGeom>
              <a:noFill/>
            </p:spPr>
            <p:txBody>
              <a:bodyPr wrap="none" rtlCol="0">
                <a:spAutoFit/>
              </a:bodyPr>
              <a:lstStyle/>
              <a:p>
                <a:r>
                  <a:rPr lang="en-US" dirty="0"/>
                  <a:t>Rear elevators</a:t>
                </a:r>
              </a:p>
            </p:txBody>
          </p:sp>
          <p:sp>
            <p:nvSpPr>
              <p:cNvPr id="12" name="Arrow: Down 11">
                <a:extLst>
                  <a:ext uri="{FF2B5EF4-FFF2-40B4-BE49-F238E27FC236}">
                    <a16:creationId xmlns:a16="http://schemas.microsoft.com/office/drawing/2014/main" id="{4CCB1767-5AA8-12F1-A49D-B958B523731A}"/>
                  </a:ext>
                </a:extLst>
              </p:cNvPr>
              <p:cNvSpPr/>
              <p:nvPr/>
            </p:nvSpPr>
            <p:spPr>
              <a:xfrm flipH="1">
                <a:off x="1102655" y="1333961"/>
                <a:ext cx="152399" cy="512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49262D50-97AF-6281-EBD7-A71CCC15F8DE}"/>
                </a:ext>
              </a:extLst>
            </p:cNvPr>
            <p:cNvSpPr txBox="1"/>
            <p:nvPr/>
          </p:nvSpPr>
          <p:spPr>
            <a:xfrm rot="20244010">
              <a:off x="1369752" y="2561458"/>
              <a:ext cx="2720617" cy="307777"/>
            </a:xfrm>
            <a:prstGeom prst="rect">
              <a:avLst/>
            </a:prstGeom>
            <a:solidFill>
              <a:schemeClr val="bg1"/>
            </a:solidFill>
          </p:spPr>
          <p:txBody>
            <a:bodyPr wrap="none" rtlCol="0">
              <a:spAutoFit/>
            </a:bodyPr>
            <a:lstStyle/>
            <a:p>
              <a:r>
                <a:rPr lang="en-US" sz="1400" dirty="0">
                  <a:latin typeface="Arial" panose="020B0604020202020204" pitchFamily="34" charset="0"/>
                  <a:cs typeface="Arial" panose="020B0604020202020204" pitchFamily="34" charset="0"/>
                </a:rPr>
                <a:t>75’long tables bolted to the floor</a:t>
              </a:r>
            </a:p>
          </p:txBody>
        </p:sp>
        <p:grpSp>
          <p:nvGrpSpPr>
            <p:cNvPr id="11" name="Group 10">
              <a:extLst>
                <a:ext uri="{FF2B5EF4-FFF2-40B4-BE49-F238E27FC236}">
                  <a16:creationId xmlns:a16="http://schemas.microsoft.com/office/drawing/2014/main" id="{709ABA87-7891-0F8D-54D1-E7E55EF987FE}"/>
                </a:ext>
              </a:extLst>
            </p:cNvPr>
            <p:cNvGrpSpPr/>
            <p:nvPr/>
          </p:nvGrpSpPr>
          <p:grpSpPr>
            <a:xfrm>
              <a:off x="41945" y="2579274"/>
              <a:ext cx="1308622" cy="1227090"/>
              <a:chOff x="41945" y="2579274"/>
              <a:chExt cx="1308622" cy="1227090"/>
            </a:xfrm>
          </p:grpSpPr>
          <p:sp>
            <p:nvSpPr>
              <p:cNvPr id="7" name="TextBox 6">
                <a:extLst>
                  <a:ext uri="{FF2B5EF4-FFF2-40B4-BE49-F238E27FC236}">
                    <a16:creationId xmlns:a16="http://schemas.microsoft.com/office/drawing/2014/main" id="{D5A0BDBD-3439-F18E-67CD-21F5601B874D}"/>
                  </a:ext>
                </a:extLst>
              </p:cNvPr>
              <p:cNvSpPr txBox="1"/>
              <p:nvPr/>
            </p:nvSpPr>
            <p:spPr>
              <a:xfrm>
                <a:off x="41945" y="2852257"/>
                <a:ext cx="1142514"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 pile of bodies against locked door</a:t>
                </a:r>
              </a:p>
            </p:txBody>
          </p:sp>
          <p:sp>
            <p:nvSpPr>
              <p:cNvPr id="10" name="Arrow: Up 9">
                <a:extLst>
                  <a:ext uri="{FF2B5EF4-FFF2-40B4-BE49-F238E27FC236}">
                    <a16:creationId xmlns:a16="http://schemas.microsoft.com/office/drawing/2014/main" id="{C03C40FB-4A27-DFCE-3EBA-258A5BDDC33D}"/>
                  </a:ext>
                </a:extLst>
              </p:cNvPr>
              <p:cNvSpPr/>
              <p:nvPr/>
            </p:nvSpPr>
            <p:spPr>
              <a:xfrm rot="3879700" flipH="1">
                <a:off x="797286" y="2113909"/>
                <a:ext cx="87915" cy="1018646"/>
              </a:xfrm>
              <a:prstGeom prst="up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Oval 20">
              <a:extLst>
                <a:ext uri="{FF2B5EF4-FFF2-40B4-BE49-F238E27FC236}">
                  <a16:creationId xmlns:a16="http://schemas.microsoft.com/office/drawing/2014/main" id="{EE00C22F-A8EB-AE7D-9FBC-B96A916D3A5D}"/>
                </a:ext>
              </a:extLst>
            </p:cNvPr>
            <p:cNvSpPr/>
            <p:nvPr/>
          </p:nvSpPr>
          <p:spPr>
            <a:xfrm>
              <a:off x="1361542" y="2212314"/>
              <a:ext cx="477512" cy="486725"/>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F43E1BD5-B5B3-075E-6FDD-A2E6569A67A3}"/>
              </a:ext>
            </a:extLst>
          </p:cNvPr>
          <p:cNvGrpSpPr/>
          <p:nvPr/>
        </p:nvGrpSpPr>
        <p:grpSpPr>
          <a:xfrm>
            <a:off x="2934140" y="1304314"/>
            <a:ext cx="1545581" cy="2485012"/>
            <a:chOff x="2934140" y="1304314"/>
            <a:chExt cx="1545581" cy="2485012"/>
          </a:xfrm>
        </p:grpSpPr>
        <p:cxnSp>
          <p:nvCxnSpPr>
            <p:cNvPr id="24" name="Straight Arrow Connector 23">
              <a:extLst>
                <a:ext uri="{FF2B5EF4-FFF2-40B4-BE49-F238E27FC236}">
                  <a16:creationId xmlns:a16="http://schemas.microsoft.com/office/drawing/2014/main" id="{D137DEB9-3304-028C-A5F0-5F1245497C08}"/>
                </a:ext>
              </a:extLst>
            </p:cNvPr>
            <p:cNvCxnSpPr>
              <a:cxnSpLocks/>
            </p:cNvCxnSpPr>
            <p:nvPr/>
          </p:nvCxnSpPr>
          <p:spPr>
            <a:xfrm>
              <a:off x="2934140" y="1304314"/>
              <a:ext cx="1545581" cy="248501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2121054-FB5A-D006-63D6-CAB6861D0B0E}"/>
                </a:ext>
              </a:extLst>
            </p:cNvPr>
            <p:cNvSpPr txBox="1"/>
            <p:nvPr/>
          </p:nvSpPr>
          <p:spPr>
            <a:xfrm>
              <a:off x="2934140" y="1590344"/>
              <a:ext cx="593432" cy="369332"/>
            </a:xfrm>
            <a:prstGeom prst="rect">
              <a:avLst/>
            </a:prstGeom>
            <a:noFill/>
          </p:spPr>
          <p:txBody>
            <a:bodyPr wrap="none" rtlCol="0">
              <a:spAutoFit/>
            </a:bodyPr>
            <a:lstStyle/>
            <a:p>
              <a:r>
                <a:rPr lang="en-US" dirty="0">
                  <a:solidFill>
                    <a:srgbClr val="FF0000"/>
                  </a:solidFill>
                </a:rPr>
                <a:t>100</a:t>
              </a:r>
              <a:r>
                <a:rPr lang="en-US" dirty="0"/>
                <a:t>’</a:t>
              </a:r>
            </a:p>
          </p:txBody>
        </p:sp>
      </p:grpSp>
      <p:grpSp>
        <p:nvGrpSpPr>
          <p:cNvPr id="25" name="Group 24">
            <a:extLst>
              <a:ext uri="{FF2B5EF4-FFF2-40B4-BE49-F238E27FC236}">
                <a16:creationId xmlns:a16="http://schemas.microsoft.com/office/drawing/2014/main" id="{25FA7309-7079-D80D-D8BC-864AC196DDD9}"/>
              </a:ext>
            </a:extLst>
          </p:cNvPr>
          <p:cNvGrpSpPr/>
          <p:nvPr/>
        </p:nvGrpSpPr>
        <p:grpSpPr>
          <a:xfrm>
            <a:off x="6096000" y="2226479"/>
            <a:ext cx="6157792" cy="4247317"/>
            <a:chOff x="6096000" y="2226479"/>
            <a:chExt cx="6157792" cy="4247317"/>
          </a:xfrm>
        </p:grpSpPr>
        <p:sp>
          <p:nvSpPr>
            <p:cNvPr id="9" name="TextBox 8">
              <a:extLst>
                <a:ext uri="{FF2B5EF4-FFF2-40B4-BE49-F238E27FC236}">
                  <a16:creationId xmlns:a16="http://schemas.microsoft.com/office/drawing/2014/main" id="{C80169E9-33EA-E2FE-7CD9-FC8D09A4B768}"/>
                </a:ext>
              </a:extLst>
            </p:cNvPr>
            <p:cNvSpPr txBox="1"/>
            <p:nvPr/>
          </p:nvSpPr>
          <p:spPr>
            <a:xfrm>
              <a:off x="6096000" y="2226479"/>
              <a:ext cx="5862917" cy="4247317"/>
            </a:xfrm>
            <a:prstGeom prst="rect">
              <a:avLst/>
            </a:prstGeom>
            <a:noFill/>
          </p:spPr>
          <p:txBody>
            <a:bodyPr wrap="square">
              <a:spAutoFit/>
            </a:bodyPr>
            <a:lstStyle/>
            <a:p>
              <a:pPr algn="l"/>
              <a:r>
                <a:rPr lang="en-US" b="1" i="0" dirty="0">
                  <a:solidFill>
                    <a:srgbClr val="444444"/>
                  </a:solidFill>
                  <a:effectLst/>
                  <a:latin typeface="Arial" panose="020B0604020202020204" pitchFamily="34" charset="0"/>
                  <a:cs typeface="Arial" panose="020B0604020202020204" pitchFamily="34" charset="0"/>
                </a:rPr>
                <a:t>FIRE HAZARDS</a:t>
              </a:r>
              <a:endParaRPr lang="en-US" b="0" i="0" dirty="0">
                <a:solidFill>
                  <a:srgbClr val="444444"/>
                </a:solidFill>
                <a:effectLst/>
                <a:latin typeface="Arial" panose="020B0604020202020204" pitchFamily="34" charset="0"/>
                <a:cs typeface="Arial" panose="020B0604020202020204" pitchFamily="34" charset="0"/>
              </a:endParaRPr>
            </a:p>
            <a:p>
              <a:pPr algn="l"/>
              <a:r>
                <a:rPr lang="en-US" b="0" i="0" dirty="0">
                  <a:solidFill>
                    <a:srgbClr val="444444"/>
                  </a:solidFill>
                  <a:effectLst/>
                  <a:highlight>
                    <a:srgbClr val="FFFF00"/>
                  </a:highlight>
                  <a:latin typeface="Arial" panose="020B0604020202020204" pitchFamily="34" charset="0"/>
                  <a:cs typeface="Arial" panose="020B0604020202020204" pitchFamily="34" charset="0"/>
                </a:rPr>
                <a:t>1</a:t>
              </a:r>
              <a:r>
                <a:rPr lang="en-US" b="0" i="0" dirty="0">
                  <a:solidFill>
                    <a:srgbClr val="444444"/>
                  </a:solidFill>
                  <a:effectLst/>
                  <a:latin typeface="Arial" panose="020B0604020202020204" pitchFamily="34" charset="0"/>
                  <a:cs typeface="Arial" panose="020B0604020202020204" pitchFamily="34" charset="0"/>
                </a:rPr>
                <a:t>. </a:t>
              </a:r>
              <a:r>
                <a:rPr lang="en-US" b="0" i="0" dirty="0">
                  <a:solidFill>
                    <a:srgbClr val="444444"/>
                  </a:solidFill>
                  <a:effectLst/>
                  <a:highlight>
                    <a:srgbClr val="FFFF00"/>
                  </a:highlight>
                  <a:latin typeface="Arial" panose="020B0604020202020204" pitchFamily="34" charset="0"/>
                  <a:cs typeface="Arial" panose="020B0604020202020204" pitchFamily="34" charset="0"/>
                </a:rPr>
                <a:t>Locked door to the stair well</a:t>
              </a:r>
            </a:p>
            <a:p>
              <a:pPr algn="l"/>
              <a:r>
                <a:rPr lang="en-US" b="0" i="0" dirty="0">
                  <a:solidFill>
                    <a:srgbClr val="444444"/>
                  </a:solidFill>
                  <a:effectLst/>
                  <a:latin typeface="Arial" panose="020B0604020202020204" pitchFamily="34" charset="0"/>
                  <a:cs typeface="Arial" panose="020B0604020202020204" pitchFamily="34" charset="0"/>
                </a:rPr>
                <a:t>2. Rusty fire escape that collapsed, </a:t>
              </a:r>
              <a:r>
                <a:rPr lang="en-US" sz="1200" b="0" i="0" dirty="0">
                  <a:solidFill>
                    <a:srgbClr val="444444"/>
                  </a:solidFill>
                  <a:effectLst/>
                  <a:latin typeface="Arial" panose="020B0604020202020204" pitchFamily="34" charset="0"/>
                  <a:cs typeface="Arial" panose="020B0604020202020204" pitchFamily="34" charset="0"/>
                </a:rPr>
                <a:t>anchored only to face bricks</a:t>
              </a:r>
              <a:endParaRPr lang="en-US" b="0" i="0" dirty="0">
                <a:solidFill>
                  <a:srgbClr val="444444"/>
                </a:solidFill>
                <a:effectLst/>
                <a:latin typeface="Arial" panose="020B0604020202020204" pitchFamily="34" charset="0"/>
                <a:cs typeface="Arial" panose="020B0604020202020204" pitchFamily="34" charset="0"/>
              </a:endParaRPr>
            </a:p>
            <a:p>
              <a:pPr algn="l"/>
              <a:r>
                <a:rPr lang="en-US" b="0" i="0" dirty="0">
                  <a:solidFill>
                    <a:srgbClr val="444444"/>
                  </a:solidFill>
                  <a:effectLst/>
                  <a:latin typeface="Arial" panose="020B0604020202020204" pitchFamily="34" charset="0"/>
                  <a:cs typeface="Arial" panose="020B0604020202020204" pitchFamily="34" charset="0"/>
                </a:rPr>
                <a:t>3. Cluttered workspaces</a:t>
              </a:r>
            </a:p>
            <a:p>
              <a:pPr algn="l"/>
              <a:r>
                <a:rPr lang="en-US" b="0" i="0" dirty="0">
                  <a:solidFill>
                    <a:srgbClr val="444444"/>
                  </a:solidFill>
                  <a:effectLst/>
                  <a:latin typeface="Arial" panose="020B0604020202020204" pitchFamily="34" charset="0"/>
                  <a:cs typeface="Arial" panose="020B0604020202020204" pitchFamily="34" charset="0"/>
                </a:rPr>
                <a:t>4. Short ladders only reached 6th floor</a:t>
              </a:r>
            </a:p>
            <a:p>
              <a:pPr algn="l"/>
              <a:r>
                <a:rPr lang="en-US" b="0" i="0" dirty="0">
                  <a:solidFill>
                    <a:srgbClr val="444444"/>
                  </a:solidFill>
                  <a:effectLst/>
                  <a:latin typeface="Arial" panose="020B0604020202020204" pitchFamily="34" charset="0"/>
                  <a:cs typeface="Arial" panose="020B0604020202020204" pitchFamily="34" charset="0"/>
                </a:rPr>
                <a:t>5. Not enough water pressure</a:t>
              </a:r>
            </a:p>
            <a:p>
              <a:pPr algn="l"/>
              <a:r>
                <a:rPr lang="en-US" b="0" i="0" dirty="0">
                  <a:solidFill>
                    <a:srgbClr val="444444"/>
                  </a:solidFill>
                  <a:effectLst/>
                  <a:latin typeface="Arial" panose="020B0604020202020204" pitchFamily="34" charset="0"/>
                  <a:cs typeface="Arial" panose="020B0604020202020204" pitchFamily="34" charset="0"/>
                </a:rPr>
                <a:t>6. Long wooden tables became obstacles</a:t>
              </a:r>
            </a:p>
            <a:p>
              <a:pPr algn="l"/>
              <a:r>
                <a:rPr lang="en-US" b="0" i="0" dirty="0">
                  <a:solidFill>
                    <a:srgbClr val="444444"/>
                  </a:solidFill>
                  <a:effectLst/>
                  <a:latin typeface="Arial" panose="020B0604020202020204" pitchFamily="34" charset="0"/>
                  <a:cs typeface="Arial" panose="020B0604020202020204" pitchFamily="34" charset="0"/>
                </a:rPr>
                <a:t>7. Wicker baskets full of scraps</a:t>
              </a:r>
            </a:p>
            <a:p>
              <a:pPr algn="l"/>
              <a:r>
                <a:rPr lang="en-US" b="0" i="0" dirty="0">
                  <a:solidFill>
                    <a:srgbClr val="444444"/>
                  </a:solidFill>
                  <a:effectLst/>
                  <a:latin typeface="Arial" panose="020B0604020202020204" pitchFamily="34" charset="0"/>
                  <a:cs typeface="Arial" panose="020B0604020202020204" pitchFamily="34" charset="0"/>
                </a:rPr>
                <a:t>8. Oily floors spread the fire quickly</a:t>
              </a:r>
            </a:p>
            <a:p>
              <a:pPr algn="l"/>
              <a:r>
                <a:rPr lang="en-US" b="0" i="0" dirty="0">
                  <a:solidFill>
                    <a:srgbClr val="444444"/>
                  </a:solidFill>
                  <a:effectLst/>
                  <a:latin typeface="Arial" panose="020B0604020202020204" pitchFamily="34" charset="0"/>
                  <a:cs typeface="Arial" panose="020B0604020202020204" pitchFamily="34" charset="0"/>
                </a:rPr>
                <a:t>9. Fire nets failed to catch jumpers</a:t>
              </a:r>
            </a:p>
            <a:p>
              <a:pPr algn="l"/>
              <a:r>
                <a:rPr lang="en-US" b="0" i="0" dirty="0">
                  <a:solidFill>
                    <a:srgbClr val="000000"/>
                  </a:solidFill>
                  <a:effectLst/>
                  <a:latin typeface="Arial" panose="020B0604020202020204" pitchFamily="34" charset="0"/>
                  <a:cs typeface="Arial" panose="020B0604020202020204" pitchFamily="34" charset="0"/>
                </a:rPr>
                <a:t>10.No sprinkler system, only </a:t>
              </a:r>
              <a:r>
                <a:rPr lang="en-US"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a:t>
              </a:r>
              <a:r>
                <a:rPr lang="en-US" b="0" i="0" dirty="0">
                  <a:solidFill>
                    <a:srgbClr val="000000"/>
                  </a:solidFill>
                  <a:effectLst/>
                  <a:latin typeface="Arial" panose="020B0604020202020204" pitchFamily="34" charset="0"/>
                  <a:cs typeface="Arial" panose="020B0604020202020204" pitchFamily="34" charset="0"/>
                </a:rPr>
                <a:t> pails of water</a:t>
              </a:r>
            </a:p>
            <a:p>
              <a:pPr algn="l"/>
              <a:r>
                <a:rPr lang="en-US" b="0" i="0" dirty="0">
                  <a:solidFill>
                    <a:srgbClr val="000000"/>
                  </a:solidFill>
                  <a:effectLst/>
                  <a:latin typeface="Arial" panose="020B0604020202020204" pitchFamily="34" charset="0"/>
                  <a:cs typeface="Arial" panose="020B0604020202020204" pitchFamily="34" charset="0"/>
                </a:rPr>
                <a:t>11. Flammable barrel of oil for machines</a:t>
              </a:r>
            </a:p>
            <a:p>
              <a:pPr algn="l"/>
              <a:r>
                <a:rPr lang="en-US" b="0" i="0" dirty="0">
                  <a:solidFill>
                    <a:srgbClr val="000000"/>
                  </a:solidFill>
                  <a:effectLst/>
                  <a:latin typeface="Arial" panose="020B0604020202020204" pitchFamily="34" charset="0"/>
                  <a:cs typeface="Arial" panose="020B0604020202020204" pitchFamily="34" charset="0"/>
                </a:rPr>
                <a:t>12. Boxes crowding the exit</a:t>
              </a:r>
            </a:p>
            <a:p>
              <a:pPr algn="l"/>
              <a:r>
                <a:rPr lang="en-US" b="0" i="0" dirty="0">
                  <a:solidFill>
                    <a:srgbClr val="000000"/>
                  </a:solidFill>
                  <a:effectLst/>
                  <a:latin typeface="Arial" panose="020B0604020202020204" pitchFamily="34" charset="0"/>
                  <a:cs typeface="Arial" panose="020B0604020202020204" pitchFamily="34" charset="0"/>
                </a:rPr>
                <a:t>13. Lack of a required third staircase</a:t>
              </a:r>
            </a:p>
            <a:p>
              <a:pPr algn="l"/>
              <a:endParaRPr lang="en-US" b="0" i="0" dirty="0">
                <a:solidFill>
                  <a:srgbClr val="444444"/>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4DEFBB4-BD54-F90C-91D5-BAA4F8596493}"/>
                </a:ext>
              </a:extLst>
            </p:cNvPr>
            <p:cNvSpPr txBox="1"/>
            <p:nvPr/>
          </p:nvSpPr>
          <p:spPr>
            <a:xfrm>
              <a:off x="9672636" y="4481889"/>
              <a:ext cx="2581156" cy="276999"/>
            </a:xfrm>
            <a:prstGeom prst="rect">
              <a:avLst/>
            </a:prstGeom>
            <a:noFill/>
          </p:spPr>
          <p:txBody>
            <a:bodyPr wrap="none" rtlCol="0">
              <a:spAutoFit/>
            </a:bodyPr>
            <a:lstStyle/>
            <a:p>
              <a:r>
                <a:rPr lang="en-US" sz="1200" dirty="0">
                  <a:solidFill>
                    <a:srgbClr val="FF0000"/>
                  </a:solidFill>
                  <a:latin typeface="Arial" panose="020B0604020202020204" pitchFamily="34" charset="0"/>
                  <a:cs typeface="Arial" panose="020B0604020202020204" pitchFamily="34" charset="0"/>
                </a:rPr>
                <a:t>- use of alcohol irons was reported-</a:t>
              </a:r>
            </a:p>
          </p:txBody>
        </p:sp>
        <p:sp>
          <p:nvSpPr>
            <p:cNvPr id="23" name="TextBox 22">
              <a:extLst>
                <a:ext uri="{FF2B5EF4-FFF2-40B4-BE49-F238E27FC236}">
                  <a16:creationId xmlns:a16="http://schemas.microsoft.com/office/drawing/2014/main" id="{D34E1057-0F3A-D7C5-3625-740AF1C85A10}"/>
                </a:ext>
              </a:extLst>
            </p:cNvPr>
            <p:cNvSpPr txBox="1"/>
            <p:nvPr/>
          </p:nvSpPr>
          <p:spPr>
            <a:xfrm>
              <a:off x="8550106" y="3135076"/>
              <a:ext cx="282320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 Many tissue patterns hung from wires</a:t>
              </a:r>
            </a:p>
          </p:txBody>
        </p:sp>
      </p:grpSp>
      <p:pic>
        <p:nvPicPr>
          <p:cNvPr id="1026" name="Picture 2" descr="Early Rare 100 Yr Old Alcohol Sad Iron from Wurzburg Germany w Cast Iron  Trivit | #510528947">
            <a:extLst>
              <a:ext uri="{FF2B5EF4-FFF2-40B4-BE49-F238E27FC236}">
                <a16:creationId xmlns:a16="http://schemas.microsoft.com/office/drawing/2014/main" id="{AC7AEFB0-F706-5FEB-B9AC-FD51B3BCDA9D}"/>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10897705" y="3530764"/>
            <a:ext cx="1061212" cy="101950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2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83E9-D54F-F176-9EE7-298EAB8DF6BD}"/>
              </a:ext>
            </a:extLst>
          </p:cNvPr>
          <p:cNvSpPr>
            <a:spLocks noGrp="1"/>
          </p:cNvSpPr>
          <p:nvPr>
            <p:ph type="title"/>
          </p:nvPr>
        </p:nvSpPr>
        <p:spPr>
          <a:xfrm>
            <a:off x="0" y="1"/>
            <a:ext cx="12192000" cy="953162"/>
          </a:xfrm>
        </p:spPr>
        <p:txBody>
          <a:bodyPr>
            <a:normAutofit/>
          </a:bodyPr>
          <a:lstStyle/>
          <a:p>
            <a:pPr algn="ctr"/>
            <a:r>
              <a:rPr lang="en-US" sz="3600" dirty="0">
                <a:latin typeface="Arial Black" panose="020B0A04020102020204" pitchFamily="34" charset="0"/>
              </a:rPr>
              <a:t>Employee Response</a:t>
            </a:r>
          </a:p>
        </p:txBody>
      </p:sp>
      <p:sp>
        <p:nvSpPr>
          <p:cNvPr id="3" name="Content Placeholder 2">
            <a:extLst>
              <a:ext uri="{FF2B5EF4-FFF2-40B4-BE49-F238E27FC236}">
                <a16:creationId xmlns:a16="http://schemas.microsoft.com/office/drawing/2014/main" id="{82075F36-21A0-14CB-501F-007D3F5D8E37}"/>
              </a:ext>
            </a:extLst>
          </p:cNvPr>
          <p:cNvSpPr>
            <a:spLocks noGrp="1"/>
          </p:cNvSpPr>
          <p:nvPr>
            <p:ph idx="1"/>
          </p:nvPr>
        </p:nvSpPr>
        <p:spPr>
          <a:xfrm>
            <a:off x="411061" y="806242"/>
            <a:ext cx="11543251" cy="5728782"/>
          </a:xfrm>
        </p:spPr>
        <p:txBody>
          <a:bodyPr>
            <a:noAutofit/>
          </a:bodyPr>
          <a:lstStyle/>
          <a:p>
            <a:pPr algn="just"/>
            <a:r>
              <a:rPr lang="en-US" sz="2000" b="0" i="0" dirty="0">
                <a:effectLst/>
                <a:latin typeface="Arial" panose="020B0604020202020204" pitchFamily="34" charset="0"/>
                <a:cs typeface="Arial" panose="020B0604020202020204" pitchFamily="34" charset="0"/>
              </a:rPr>
              <a:t>Workers unraveled a hose from a stairwell fixture, </a:t>
            </a:r>
            <a:r>
              <a:rPr lang="en-US" sz="2000" b="1" i="0" dirty="0">
                <a:solidFill>
                  <a:schemeClr val="accent1"/>
                </a:solidFill>
                <a:effectLst/>
                <a:latin typeface="Arial" panose="020B0604020202020204" pitchFamily="34" charset="0"/>
                <a:cs typeface="Arial" panose="020B0604020202020204" pitchFamily="34" charset="0"/>
              </a:rPr>
              <a:t>but </a:t>
            </a:r>
            <a:r>
              <a:rPr lang="en-US" sz="2000" dirty="0">
                <a:latin typeface="Arial" panose="020B0604020202020204" pitchFamily="34" charset="0"/>
                <a:cs typeface="Arial" panose="020B0604020202020204" pitchFamily="34" charset="0"/>
              </a:rPr>
              <a:t>the hose had rotted, &amp; the water valve had rusted shut.</a:t>
            </a:r>
            <a:r>
              <a:rPr lang="en-US" sz="1600" b="1" i="0" dirty="0">
                <a:solidFill>
                  <a:schemeClr val="accent1"/>
                </a:solidFill>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The building had no sprinklers, nor had the factory held </a:t>
            </a:r>
            <a:r>
              <a:rPr lang="en-US" sz="2000" b="1" i="0" dirty="0">
                <a:effectLst/>
                <a:latin typeface="Arial" panose="020B0604020202020204" pitchFamily="34" charset="0"/>
                <a:cs typeface="Arial" panose="020B0604020202020204" pitchFamily="34" charset="0"/>
              </a:rPr>
              <a:t>fire drills</a:t>
            </a:r>
            <a:r>
              <a:rPr lang="en-US" sz="2000" b="0" i="0" dirty="0">
                <a:effectLst/>
                <a:latin typeface="Arial" panose="020B0604020202020204" pitchFamily="34" charset="0"/>
                <a:cs typeface="Arial" panose="020B0604020202020204" pitchFamily="34" charset="0"/>
              </a:rPr>
              <a:t>. The fire began to race across the 100-foot-long loft.</a:t>
            </a:r>
            <a:r>
              <a:rPr lang="en-US" sz="1400" b="0" i="0" dirty="0">
                <a:solidFill>
                  <a:srgbClr val="000000"/>
                </a:solidFill>
                <a:effectLst/>
                <a:latin typeface="Muli"/>
              </a:rPr>
              <a:t> </a:t>
            </a:r>
            <a:r>
              <a:rPr lang="en-US" sz="2000" b="0" i="0" dirty="0">
                <a:solidFill>
                  <a:srgbClr val="000000"/>
                </a:solidFill>
                <a:effectLst/>
                <a:latin typeface="Arial" panose="020B0604020202020204" pitchFamily="34" charset="0"/>
                <a:cs typeface="Arial" panose="020B0604020202020204" pitchFamily="34" charset="0"/>
              </a:rPr>
              <a:t>Workers on the 8</a:t>
            </a:r>
            <a:r>
              <a:rPr lang="en-US" sz="2000" b="0" i="0" baseline="30000" dirty="0">
                <a:solidFill>
                  <a:srgbClr val="000000"/>
                </a:solidFill>
                <a:effectLst/>
                <a:latin typeface="Arial" panose="020B0604020202020204" pitchFamily="34" charset="0"/>
                <a:cs typeface="Arial" panose="020B0604020202020204" pitchFamily="34" charset="0"/>
              </a:rPr>
              <a:t>th</a:t>
            </a:r>
            <a:r>
              <a:rPr lang="en-US" sz="2000" b="0" i="0" dirty="0">
                <a:solidFill>
                  <a:srgbClr val="000000"/>
                </a:solidFill>
                <a:effectLst/>
                <a:latin typeface="Arial" panose="020B0604020202020204" pitchFamily="34" charset="0"/>
                <a:cs typeface="Arial" panose="020B0604020202020204" pitchFamily="34" charset="0"/>
              </a:rPr>
              <a:t> floor rushed to escape down the stairs &amp; in the elevator, which bypassed them. </a:t>
            </a:r>
            <a:endParaRPr lang="en-US" sz="2000" b="0" i="0" dirty="0">
              <a:effectLst/>
              <a:latin typeface="Arial" panose="020B0604020202020204" pitchFamily="34" charset="0"/>
              <a:cs typeface="Arial" panose="020B0604020202020204" pitchFamily="34" charset="0"/>
            </a:endParaRPr>
          </a:p>
          <a:p>
            <a:pPr algn="just"/>
            <a:r>
              <a:rPr lang="en-US" sz="2000" b="0" i="0" dirty="0">
                <a:effectLst/>
                <a:latin typeface="Arial" panose="020B0604020202020204" pitchFamily="34" charset="0"/>
                <a:cs typeface="Arial" panose="020B0604020202020204" pitchFamily="34" charset="0"/>
              </a:rPr>
              <a:t>The panicked workers rushed to escape, but one of the fire doors was locked to keep them from leaving the building with stolen goods, taking breaks, &amp; excluding union organizers’ entry.</a:t>
            </a:r>
          </a:p>
          <a:p>
            <a:pPr lvl="1" algn="just"/>
            <a:r>
              <a:rPr lang="en-US" sz="1800" b="0" i="0" dirty="0">
                <a:solidFill>
                  <a:srgbClr val="202122"/>
                </a:solidFill>
                <a:effectLst/>
                <a:highlight>
                  <a:srgbClr val="FFFF00"/>
                </a:highlight>
                <a:latin typeface="Arial" panose="020B0604020202020204" pitchFamily="34" charset="0"/>
              </a:rPr>
              <a:t>The foreman who held the stairway door key </a:t>
            </a:r>
            <a:r>
              <a:rPr lang="en-US" sz="1800" b="0" i="0" u="sng" dirty="0">
                <a:solidFill>
                  <a:srgbClr val="202122"/>
                </a:solidFill>
                <a:effectLst>
                  <a:outerShdw blurRad="38100" dist="38100" dir="2700000" algn="tl">
                    <a:srgbClr val="000000">
                      <a:alpha val="43137"/>
                    </a:srgbClr>
                  </a:outerShdw>
                </a:effectLst>
                <a:highlight>
                  <a:srgbClr val="FFFF00"/>
                </a:highlight>
                <a:latin typeface="Arial" panose="020B0604020202020204" pitchFamily="34" charset="0"/>
              </a:rPr>
              <a:t>had already escaped </a:t>
            </a:r>
            <a:r>
              <a:rPr lang="en-US" sz="1800" b="0" i="0" dirty="0">
                <a:solidFill>
                  <a:srgbClr val="202122"/>
                </a:solidFill>
                <a:effectLst/>
                <a:highlight>
                  <a:srgbClr val="FFFF00"/>
                </a:highlight>
                <a:latin typeface="Arial" panose="020B0604020202020204" pitchFamily="34" charset="0"/>
              </a:rPr>
              <a:t>by another route</a:t>
            </a:r>
            <a:endParaRPr lang="en-US" sz="1800" b="0" i="0" dirty="0">
              <a:effectLst/>
              <a:highlight>
                <a:srgbClr val="FFFF00"/>
              </a:highlight>
              <a:latin typeface="Arial" panose="020B0604020202020204" pitchFamily="34" charset="0"/>
              <a:cs typeface="Arial" panose="020B0604020202020204" pitchFamily="34" charset="0"/>
            </a:endParaRPr>
          </a:p>
          <a:p>
            <a:pPr algn="just"/>
            <a:r>
              <a:rPr lang="en-US" sz="2000" b="0" i="0" dirty="0">
                <a:solidFill>
                  <a:srgbClr val="363636"/>
                </a:solidFill>
                <a:effectLst/>
                <a:latin typeface="Arial" panose="020B0604020202020204" pitchFamily="34" charset="0"/>
                <a:cs typeface="Arial" panose="020B0604020202020204" pitchFamily="34" charset="0"/>
              </a:rPr>
              <a:t>The 2 elevators </a:t>
            </a:r>
            <a:r>
              <a:rPr lang="en-US" sz="2000" b="0" i="0" dirty="0">
                <a:solidFill>
                  <a:srgbClr val="000000"/>
                </a:solidFill>
                <a:effectLst/>
                <a:latin typeface="Arial" panose="020B0604020202020204" pitchFamily="34" charset="0"/>
                <a:cs typeface="Arial" panose="020B0604020202020204" pitchFamily="34" charset="0"/>
              </a:rPr>
              <a:t>could </a:t>
            </a:r>
            <a:r>
              <a:rPr lang="en-US" sz="2000" b="0"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fit 12 people </a:t>
            </a:r>
            <a:r>
              <a:rPr lang="en-US" sz="2000" b="0" i="0" dirty="0">
                <a:solidFill>
                  <a:srgbClr val="000000"/>
                </a:solidFill>
                <a:effectLst/>
                <a:latin typeface="Arial" panose="020B0604020202020204" pitchFamily="34" charset="0"/>
                <a:cs typeface="Arial" panose="020B0604020202020204" pitchFamily="34" charset="0"/>
              </a:rPr>
              <a:t>at a time.  O</a:t>
            </a:r>
            <a:r>
              <a:rPr lang="en-US" sz="2000" b="0" i="0" dirty="0">
                <a:solidFill>
                  <a:srgbClr val="363636"/>
                </a:solidFill>
                <a:effectLst/>
                <a:latin typeface="Arial" panose="020B0604020202020204" pitchFamily="34" charset="0"/>
                <a:cs typeface="Arial" panose="020B0604020202020204" pitchFamily="34" charset="0"/>
              </a:rPr>
              <a:t>perator, </a:t>
            </a:r>
            <a:r>
              <a:rPr lang="en-US" sz="2000" b="1" i="0" dirty="0">
                <a:solidFill>
                  <a:srgbClr val="363636"/>
                </a:solidFill>
                <a:effectLst/>
                <a:latin typeface="Arial" panose="020B0604020202020204" pitchFamily="34" charset="0"/>
                <a:cs typeface="Arial" panose="020B0604020202020204" pitchFamily="34" charset="0"/>
              </a:rPr>
              <a:t>Joe Dido </a:t>
            </a:r>
            <a:r>
              <a:rPr lang="en-US" sz="2000" b="0" i="0" dirty="0">
                <a:solidFill>
                  <a:srgbClr val="363636"/>
                </a:solidFill>
                <a:effectLst/>
                <a:latin typeface="Arial" panose="020B0604020202020204" pitchFamily="34" charset="0"/>
                <a:cs typeface="Arial" panose="020B0604020202020204" pitchFamily="34" charset="0"/>
              </a:rPr>
              <a:t>made </a:t>
            </a:r>
            <a:r>
              <a:rPr lang="en-US" sz="2000" b="1" i="0" dirty="0">
                <a:solidFill>
                  <a:srgbClr val="FF0000"/>
                </a:solidFill>
                <a:effectLst/>
                <a:latin typeface="Arial" panose="020B0604020202020204" pitchFamily="34" charset="0"/>
                <a:cs typeface="Arial" panose="020B0604020202020204" pitchFamily="34" charset="0"/>
              </a:rPr>
              <a:t>20</a:t>
            </a:r>
            <a:r>
              <a:rPr lang="en-US" sz="2000" b="0" i="0" dirty="0">
                <a:solidFill>
                  <a:srgbClr val="363636"/>
                </a:solidFill>
                <a:effectLst/>
                <a:latin typeface="Arial" panose="020B0604020202020204" pitchFamily="34" charset="0"/>
                <a:cs typeface="Arial" panose="020B0604020202020204" pitchFamily="34" charset="0"/>
              </a:rPr>
              <a:t> trips up &amp; down, the women on the 9</a:t>
            </a:r>
            <a:r>
              <a:rPr lang="en-US" sz="2000" b="0" i="0" baseline="30000" dirty="0">
                <a:solidFill>
                  <a:srgbClr val="363636"/>
                </a:solidFill>
                <a:effectLst/>
                <a:latin typeface="Arial" panose="020B0604020202020204" pitchFamily="34" charset="0"/>
                <a:cs typeface="Arial" panose="020B0604020202020204" pitchFamily="34" charset="0"/>
              </a:rPr>
              <a:t>th</a:t>
            </a:r>
            <a:r>
              <a:rPr lang="en-US" sz="2000" b="0" i="0" dirty="0">
                <a:solidFill>
                  <a:srgbClr val="363636"/>
                </a:solidFill>
                <a:effectLst/>
                <a:latin typeface="Arial" panose="020B0604020202020204" pitchFamily="34" charset="0"/>
                <a:cs typeface="Arial" panose="020B0604020202020204" pitchFamily="34" charset="0"/>
              </a:rPr>
              <a:t> floor were trapped.  The elevators were full on the 8</a:t>
            </a:r>
            <a:r>
              <a:rPr lang="en-US" sz="2000" b="0" i="0" baseline="30000" dirty="0">
                <a:solidFill>
                  <a:srgbClr val="363636"/>
                </a:solidFill>
                <a:effectLst/>
                <a:latin typeface="Arial" panose="020B0604020202020204" pitchFamily="34" charset="0"/>
                <a:cs typeface="Arial" panose="020B0604020202020204" pitchFamily="34" charset="0"/>
              </a:rPr>
              <a:t>th</a:t>
            </a:r>
            <a:r>
              <a:rPr lang="en-US" sz="2000" b="0" i="0" dirty="0">
                <a:solidFill>
                  <a:srgbClr val="363636"/>
                </a:solidFill>
                <a:effectLst/>
                <a:latin typeface="Arial" panose="020B0604020202020204" pitchFamily="34" charset="0"/>
                <a:cs typeface="Arial" panose="020B0604020202020204" pitchFamily="34" charset="0"/>
              </a:rPr>
              <a:t> floor.</a:t>
            </a:r>
          </a:p>
          <a:p>
            <a:pPr algn="just"/>
            <a:r>
              <a:rPr lang="en-US" sz="2000" b="0" i="0" dirty="0">
                <a:solidFill>
                  <a:srgbClr val="000000"/>
                </a:solidFill>
                <a:effectLst/>
                <a:latin typeface="Arial" panose="020B0604020202020204" pitchFamily="34" charset="0"/>
                <a:cs typeface="Arial" panose="020B0604020202020204" pitchFamily="34" charset="0"/>
              </a:rPr>
              <a:t>The one inward-opening door made a pile-up of those trying to escape &amp; crushed the workers closest to the doors against them, preventing anyone inside from opening the doors. This crush also </a:t>
            </a:r>
            <a:r>
              <a:rPr lang="en-US" sz="2000" b="0" i="0" u="sng" dirty="0">
                <a:solidFill>
                  <a:srgbClr val="000000"/>
                </a:solidFill>
                <a:effectLst/>
                <a:latin typeface="Arial" panose="020B0604020202020204" pitchFamily="34" charset="0"/>
                <a:cs typeface="Arial" panose="020B0604020202020204" pitchFamily="34" charset="0"/>
              </a:rPr>
              <a:t>made it impossible for firefighters to smash them open </a:t>
            </a:r>
            <a:r>
              <a:rPr lang="en-US" sz="2000" b="0" i="0" dirty="0">
                <a:solidFill>
                  <a:srgbClr val="000000"/>
                </a:solidFill>
                <a:effectLst/>
                <a:latin typeface="Arial" panose="020B0604020202020204" pitchFamily="34" charset="0"/>
                <a:cs typeface="Arial" panose="020B0604020202020204" pitchFamily="34" charset="0"/>
              </a:rPr>
              <a:t>from the outside. </a:t>
            </a:r>
            <a:endParaRPr lang="en-US" sz="2000" b="0" i="0" dirty="0">
              <a:solidFill>
                <a:srgbClr val="363636"/>
              </a:solidFill>
              <a:effectLst/>
              <a:latin typeface="Arial" panose="020B0604020202020204" pitchFamily="34" charset="0"/>
              <a:cs typeface="Arial" panose="020B0604020202020204" pitchFamily="34" charset="0"/>
            </a:endParaRPr>
          </a:p>
          <a:p>
            <a:pPr algn="just"/>
            <a:r>
              <a:rPr lang="en-US" sz="2000" b="0" i="0" dirty="0">
                <a:solidFill>
                  <a:srgbClr val="363636"/>
                </a:solidFill>
                <a:effectLst/>
                <a:latin typeface="Arial" panose="020B0604020202020204" pitchFamily="34" charset="0"/>
                <a:cs typeface="Arial" panose="020B0604020202020204" pitchFamily="34" charset="0"/>
              </a:rPr>
              <a:t>Dozens more workers, inside the building, </a:t>
            </a:r>
            <a:r>
              <a:rPr lang="en-US" sz="2000" b="0" i="1" u="sng" dirty="0">
                <a:solidFill>
                  <a:srgbClr val="363636"/>
                </a:solidFill>
                <a:effectLst/>
                <a:latin typeface="Arial" panose="020B0604020202020204" pitchFamily="34" charset="0"/>
                <a:cs typeface="Arial" panose="020B0604020202020204" pitchFamily="34" charset="0"/>
              </a:rPr>
              <a:t>jumped into the elevator shaft</a:t>
            </a:r>
            <a:r>
              <a:rPr lang="en-US" sz="2000" b="0" i="0" dirty="0">
                <a:solidFill>
                  <a:srgbClr val="363636"/>
                </a:solidFill>
                <a:effectLst/>
                <a:latin typeface="Arial" panose="020B0604020202020204" pitchFamily="34" charset="0"/>
                <a:cs typeface="Arial" panose="020B0604020202020204" pitchFamily="34" charset="0"/>
              </a:rPr>
              <a:t>, trying to escape to safety by grabbing the cable. Some survived, many did not!</a:t>
            </a:r>
          </a:p>
          <a:p>
            <a:pPr lvl="1" algn="just"/>
            <a:r>
              <a:rPr lang="en-US" sz="2000" b="0" i="0" dirty="0">
                <a:solidFill>
                  <a:srgbClr val="333333"/>
                </a:solidFill>
                <a:effectLst/>
                <a:latin typeface="Arial" panose="020B0604020202020204" pitchFamily="34" charset="0"/>
                <a:cs typeface="Arial" panose="020B0604020202020204" pitchFamily="34" charset="0"/>
              </a:rPr>
              <a:t>The elevator was so weighed down by the crush of </a:t>
            </a:r>
            <a:r>
              <a:rPr lang="en-US" sz="2000" b="1" i="0" dirty="0">
                <a:solidFill>
                  <a:srgbClr val="FF0000"/>
                </a:solidFill>
                <a:effectLst/>
                <a:latin typeface="Arial" panose="020B0604020202020204" pitchFamily="34" charset="0"/>
                <a:cs typeface="Arial" panose="020B0604020202020204" pitchFamily="34" charset="0"/>
              </a:rPr>
              <a:t>19 bodies </a:t>
            </a:r>
            <a:r>
              <a:rPr lang="en-US" sz="2000" b="0" i="0" dirty="0">
                <a:solidFill>
                  <a:srgbClr val="333333"/>
                </a:solidFill>
                <a:effectLst/>
                <a:latin typeface="Arial" panose="020B0604020202020204" pitchFamily="34" charset="0"/>
                <a:cs typeface="Arial" panose="020B0604020202020204" pitchFamily="34" charset="0"/>
              </a:rPr>
              <a:t>that it could no longer rise.</a:t>
            </a:r>
          </a:p>
          <a:p>
            <a:pPr algn="just"/>
            <a:r>
              <a:rPr lang="en-US" sz="2000" b="0" i="0" dirty="0">
                <a:effectLst/>
                <a:latin typeface="Arial" panose="020B0604020202020204" pitchFamily="34" charset="0"/>
                <a:cs typeface="Arial" panose="020B0604020202020204" pitchFamily="34" charset="0"/>
              </a:rPr>
              <a:t>Workers who pressed onto the </a:t>
            </a:r>
            <a:r>
              <a:rPr lang="en-US" sz="2000" b="1" i="0" dirty="0">
                <a:effectLst/>
                <a:latin typeface="Arial" panose="020B0604020202020204" pitchFamily="34" charset="0"/>
                <a:cs typeface="Arial" panose="020B0604020202020204" pitchFamily="34" charset="0"/>
              </a:rPr>
              <a:t>narrow fire escape </a:t>
            </a:r>
            <a:r>
              <a:rPr lang="en-US" sz="2000" b="0" i="0" dirty="0">
                <a:effectLst/>
                <a:latin typeface="Arial" panose="020B0604020202020204" pitchFamily="34" charset="0"/>
                <a:cs typeface="Arial" panose="020B0604020202020204" pitchFamily="34" charset="0"/>
              </a:rPr>
              <a:t>in a rear air shaft found their way blocked by swinging metal shutters. </a:t>
            </a:r>
            <a:r>
              <a:rPr lang="en-US" sz="2000" i="0" dirty="0">
                <a:solidFill>
                  <a:srgbClr val="202124"/>
                </a:solidFill>
                <a:effectLst/>
                <a:latin typeface="Arial" panose="020B0604020202020204" pitchFamily="34" charset="0"/>
                <a:cs typeface="Arial" panose="020B0604020202020204" pitchFamily="34" charset="0"/>
              </a:rPr>
              <a:t>It was so narrow that it would have taken hours for all the workers to use it.</a:t>
            </a:r>
            <a:r>
              <a:rPr lang="en-US" sz="2000" b="0" i="0" dirty="0">
                <a:effectLst/>
                <a:latin typeface="Arial" panose="020B0604020202020204" pitchFamily="34" charset="0"/>
                <a:cs typeface="Arial" panose="020B0604020202020204" pitchFamily="34" charset="0"/>
              </a:rPr>
              <a:t> It collapsed!</a:t>
            </a: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18DDF953-C547-83C2-ADDA-20D21701C4F0}"/>
              </a:ext>
            </a:extLst>
          </p:cNvPr>
          <p:cNvSpPr>
            <a:spLocks noGrp="1"/>
          </p:cNvSpPr>
          <p:nvPr>
            <p:ph type="dt" sz="half" idx="10"/>
          </p:nvPr>
        </p:nvSpPr>
        <p:spPr>
          <a:xfrm>
            <a:off x="838200" y="6473796"/>
            <a:ext cx="2743200" cy="365125"/>
          </a:xfrm>
        </p:spPr>
        <p:txBody>
          <a:bodyPr/>
          <a:lstStyle/>
          <a:p>
            <a:fld id="{2209B1FB-09ED-42BE-B8CF-D1CFAE964EDC}" type="datetime1">
              <a:rPr lang="en-US" smtClean="0"/>
              <a:t>11/5/2023</a:t>
            </a:fld>
            <a:endParaRPr lang="en-US" dirty="0"/>
          </a:p>
        </p:txBody>
      </p:sp>
      <p:sp>
        <p:nvSpPr>
          <p:cNvPr id="5" name="Footer Placeholder 4">
            <a:extLst>
              <a:ext uri="{FF2B5EF4-FFF2-40B4-BE49-F238E27FC236}">
                <a16:creationId xmlns:a16="http://schemas.microsoft.com/office/drawing/2014/main" id="{54271AA5-F5E7-0178-4501-C2F716D6CE62}"/>
              </a:ext>
            </a:extLst>
          </p:cNvPr>
          <p:cNvSpPr>
            <a:spLocks noGrp="1"/>
          </p:cNvSpPr>
          <p:nvPr>
            <p:ph type="ftr" sz="quarter" idx="11"/>
          </p:nvPr>
        </p:nvSpPr>
        <p:spPr>
          <a:xfrm>
            <a:off x="4038600" y="6472895"/>
            <a:ext cx="4114800" cy="365125"/>
          </a:xfrm>
        </p:spPr>
        <p:txBody>
          <a:bodyPr/>
          <a:lstStyle/>
          <a:p>
            <a:r>
              <a:rPr lang="en-US" dirty="0"/>
              <a:t>The Triangle Shirtwaist Factory Fire</a:t>
            </a:r>
          </a:p>
        </p:txBody>
      </p:sp>
      <p:sp>
        <p:nvSpPr>
          <p:cNvPr id="6" name="Slide Number Placeholder 5">
            <a:extLst>
              <a:ext uri="{FF2B5EF4-FFF2-40B4-BE49-F238E27FC236}">
                <a16:creationId xmlns:a16="http://schemas.microsoft.com/office/drawing/2014/main" id="{A3543C5B-DA0B-FA2C-6516-A7CF3E430BBB}"/>
              </a:ext>
            </a:extLst>
          </p:cNvPr>
          <p:cNvSpPr>
            <a:spLocks noGrp="1"/>
          </p:cNvSpPr>
          <p:nvPr>
            <p:ph type="sldNum" sz="quarter" idx="12"/>
          </p:nvPr>
        </p:nvSpPr>
        <p:spPr/>
        <p:txBody>
          <a:bodyPr/>
          <a:lstStyle/>
          <a:p>
            <a:fld id="{BD10C032-AC90-4AD6-9D9E-EA93685B7341}" type="slidenum">
              <a:rPr lang="en-US" smtClean="0"/>
              <a:t>7</a:t>
            </a:fld>
            <a:endParaRPr lang="en-US" dirty="0"/>
          </a:p>
        </p:txBody>
      </p:sp>
    </p:spTree>
    <p:extLst>
      <p:ext uri="{BB962C8B-B14F-4D97-AF65-F5344CB8AC3E}">
        <p14:creationId xmlns:p14="http://schemas.microsoft.com/office/powerpoint/2010/main" val="103374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C88E6-8EFB-40A6-CE94-53CAC07586C1}"/>
              </a:ext>
            </a:extLst>
          </p:cNvPr>
          <p:cNvSpPr>
            <a:spLocks noGrp="1"/>
          </p:cNvSpPr>
          <p:nvPr>
            <p:ph type="title"/>
          </p:nvPr>
        </p:nvSpPr>
        <p:spPr>
          <a:xfrm>
            <a:off x="-1" y="1"/>
            <a:ext cx="5938345" cy="1061749"/>
          </a:xfrm>
        </p:spPr>
        <p:txBody>
          <a:bodyPr anchor="b">
            <a:normAutofit fontScale="90000"/>
          </a:bodyPr>
          <a:lstStyle/>
          <a:p>
            <a:pPr algn="ctr"/>
            <a:r>
              <a:rPr lang="en-US" sz="3600" dirty="0">
                <a:latin typeface="Arial Black" panose="020B0A04020102020204" pitchFamily="34" charset="0"/>
              </a:rPr>
              <a:t>Fire Department Response</a:t>
            </a:r>
          </a:p>
        </p:txBody>
      </p:sp>
      <p:sp>
        <p:nvSpPr>
          <p:cNvPr id="7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EA240F-1C2F-C288-4FF9-6071B4BBDF50}"/>
              </a:ext>
            </a:extLst>
          </p:cNvPr>
          <p:cNvSpPr>
            <a:spLocks noGrp="1"/>
          </p:cNvSpPr>
          <p:nvPr>
            <p:ph idx="1"/>
          </p:nvPr>
        </p:nvSpPr>
        <p:spPr>
          <a:xfrm>
            <a:off x="1" y="1015095"/>
            <a:ext cx="6096000" cy="5609640"/>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pPr algn="just"/>
            <a:r>
              <a:rPr lang="en-US" sz="1600" b="0" i="0" dirty="0">
                <a:effectLst/>
                <a:latin typeface="Arial" panose="020B0604020202020204" pitchFamily="34" charset="0"/>
                <a:cs typeface="Arial" panose="020B0604020202020204" pitchFamily="34" charset="0"/>
              </a:rPr>
              <a:t>Four alarms were rung in fifteen minutes. The first 5 girls who jumped did so before the first engine could respond.</a:t>
            </a:r>
          </a:p>
          <a:p>
            <a:pPr algn="just"/>
            <a:r>
              <a:rPr lang="en-US" sz="1600" b="0" i="0" dirty="0">
                <a:effectLst/>
                <a:latin typeface="Arial" panose="020B0604020202020204" pitchFamily="34" charset="0"/>
                <a:cs typeface="Arial" panose="020B0604020202020204" pitchFamily="34" charset="0"/>
              </a:rPr>
              <a:t>Horse drawn </a:t>
            </a:r>
            <a:r>
              <a:rPr lang="en-US" sz="1600" b="0"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Pump Engine Company 20 &amp; Ladder Company 20 </a:t>
            </a:r>
            <a:r>
              <a:rPr lang="en-US" sz="1600" b="0" i="0" dirty="0">
                <a:effectLst/>
                <a:latin typeface="Arial" panose="020B0604020202020204" pitchFamily="34" charset="0"/>
                <a:cs typeface="Arial" panose="020B0604020202020204" pitchFamily="34" charset="0"/>
              </a:rPr>
              <a:t>arrived quickly but were hindered </a:t>
            </a:r>
            <a:r>
              <a:rPr lang="en-US" sz="1600" b="0" i="0" dirty="0">
                <a:solidFill>
                  <a:srgbClr val="000000"/>
                </a:solidFill>
                <a:effectLst/>
                <a:latin typeface="Arial" panose="020B0604020202020204" pitchFamily="34" charset="0"/>
                <a:cs typeface="Arial" panose="020B0604020202020204" pitchFamily="34" charset="0"/>
              </a:rPr>
              <a:t>bringing their apparatus into position because of the bodies which strewed the pavement &amp; sidewalks. </a:t>
            </a:r>
            <a:endParaRPr lang="en-US" sz="1600" b="0" i="0" dirty="0">
              <a:effectLst/>
              <a:latin typeface="Arial" panose="020B0604020202020204" pitchFamily="34" charset="0"/>
              <a:cs typeface="Arial" panose="020B0604020202020204" pitchFamily="34" charset="0"/>
            </a:endParaRPr>
          </a:p>
          <a:p>
            <a:pPr algn="just"/>
            <a:r>
              <a:rPr lang="en-US" sz="1600" b="0" i="0" dirty="0">
                <a:effectLst/>
                <a:latin typeface="Arial" panose="020B0604020202020204" pitchFamily="34" charset="0"/>
                <a:cs typeface="Arial" panose="020B0604020202020204" pitchFamily="34" charset="0"/>
              </a:rPr>
              <a:t>The firefighter's ladders reached only </a:t>
            </a:r>
            <a:r>
              <a:rPr lang="en-US" sz="1600" b="1" i="0" dirty="0">
                <a:effectLst/>
                <a:latin typeface="Arial" panose="020B0604020202020204" pitchFamily="34" charset="0"/>
                <a:cs typeface="Arial" panose="020B0604020202020204" pitchFamily="34" charset="0"/>
              </a:rPr>
              <a:t>7 floors high</a:t>
            </a:r>
            <a:r>
              <a:rPr lang="en-US" sz="1600" b="0" i="0" dirty="0">
                <a:effectLst/>
                <a:latin typeface="Arial" panose="020B0604020202020204" pitchFamily="34" charset="0"/>
                <a:cs typeface="Arial" panose="020B0604020202020204" pitchFamily="34" charset="0"/>
              </a:rPr>
              <a:t>, &amp; the fire was on the </a:t>
            </a:r>
            <a:r>
              <a:rPr lang="en-US" sz="16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8th floor</a:t>
            </a:r>
            <a:r>
              <a:rPr lang="en-US" sz="1600" b="0" i="0" dirty="0">
                <a:effectLst/>
                <a:latin typeface="Arial" panose="020B0604020202020204" pitchFamily="34" charset="0"/>
                <a:cs typeface="Arial" panose="020B0604020202020204" pitchFamily="34" charset="0"/>
              </a:rPr>
              <a:t>. In one case, a life net was unfurled to catch jumpers, but 3 girls jumped at the same time, ripping the net. The nets turned out to be ineffectual.</a:t>
            </a:r>
          </a:p>
          <a:p>
            <a:pPr algn="just"/>
            <a:r>
              <a:rPr lang="en-US" sz="1600" dirty="0">
                <a:highlight>
                  <a:srgbClr val="FFFF00"/>
                </a:highlight>
                <a:latin typeface="Arial" panose="020B0604020202020204" pitchFamily="34" charset="0"/>
                <a:cs typeface="Arial" panose="020B0604020202020204" pitchFamily="34" charset="0"/>
              </a:rPr>
              <a:t>The available fire nets were designed to safely catch </a:t>
            </a:r>
            <a:r>
              <a:rPr lang="en-US" sz="1600" b="1" dirty="0">
                <a:highlight>
                  <a:srgbClr val="FFFF00"/>
                </a:highlight>
                <a:latin typeface="Arial" panose="020B0604020202020204" pitchFamily="34" charset="0"/>
                <a:cs typeface="Arial" panose="020B0604020202020204" pitchFamily="34" charset="0"/>
              </a:rPr>
              <a:t>one</a:t>
            </a:r>
            <a:r>
              <a:rPr lang="en-US" sz="1600" dirty="0">
                <a:highlight>
                  <a:srgbClr val="FFFF00"/>
                </a:highlight>
                <a:latin typeface="Arial" panose="020B0604020202020204" pitchFamily="34" charset="0"/>
                <a:cs typeface="Arial" panose="020B0604020202020204" pitchFamily="34" charset="0"/>
              </a:rPr>
              <a:t> person but tore on the combined weight of multiple jumpers</a:t>
            </a:r>
            <a:r>
              <a:rPr lang="en-US" sz="1600" dirty="0">
                <a:latin typeface="Arial" panose="020B0604020202020204" pitchFamily="34" charset="0"/>
                <a:cs typeface="Arial" panose="020B0604020202020204" pitchFamily="34" charset="0"/>
              </a:rPr>
              <a:t>.</a:t>
            </a:r>
            <a:endParaRPr lang="en-US" sz="1600" b="0" i="0" dirty="0">
              <a:effectLst/>
              <a:latin typeface="Arial" panose="020B0604020202020204" pitchFamily="34" charset="0"/>
              <a:cs typeface="Arial" panose="020B0604020202020204" pitchFamily="34" charset="0"/>
            </a:endParaRPr>
          </a:p>
          <a:p>
            <a:pPr algn="just"/>
            <a:r>
              <a:rPr lang="en-US" sz="1600" b="0" i="0" dirty="0">
                <a:solidFill>
                  <a:srgbClr val="000000"/>
                </a:solidFill>
                <a:effectLst/>
                <a:latin typeface="Arial" panose="020B0604020202020204" pitchFamily="34" charset="0"/>
                <a:cs typeface="Arial" panose="020B0604020202020204" pitchFamily="34" charset="0"/>
              </a:rPr>
              <a:t>One girl jumped into a horse blanket held by firemen &amp; policemen. The blanket ripped like cheesecloth, &amp; her body was mangled almost beyond recognition.</a:t>
            </a:r>
          </a:p>
          <a:p>
            <a:pPr algn="just"/>
            <a:r>
              <a:rPr lang="en-US" sz="1600" b="0" i="0" dirty="0">
                <a:solidFill>
                  <a:srgbClr val="000000"/>
                </a:solidFill>
                <a:effectLst/>
                <a:latin typeface="Arial" panose="020B0604020202020204" pitchFamily="34" charset="0"/>
                <a:cs typeface="Arial" panose="020B0604020202020204" pitchFamily="34" charset="0"/>
              </a:rPr>
              <a:t>Another dropped into a tarpaulin held by three men. Her weight tore it from their grasp, and she struck the street, breaking almost every bone in her body.</a:t>
            </a:r>
          </a:p>
          <a:p>
            <a:pPr algn="just"/>
            <a:r>
              <a:rPr lang="en-US" sz="1600" b="0" i="0" dirty="0">
                <a:solidFill>
                  <a:srgbClr val="181818"/>
                </a:solidFill>
                <a:effectLst/>
                <a:latin typeface="Arial" panose="020B0604020202020204" pitchFamily="34" charset="0"/>
                <a:cs typeface="Arial" panose="020B0604020202020204" pitchFamily="34" charset="0"/>
              </a:rPr>
              <a:t>The building containing the Triangle Shirtwaist Factory was one of 7,000 that had been recommended for additional fire escapes following a Fire Department investigation just weeks earlier.</a:t>
            </a:r>
            <a:endParaRPr lang="en-US" sz="1600" b="0" i="0" dirty="0">
              <a:solidFill>
                <a:srgbClr val="000000"/>
              </a:solidFill>
              <a:effectLst/>
              <a:latin typeface="Arial" panose="020B0604020202020204" pitchFamily="34" charset="0"/>
              <a:cs typeface="Arial" panose="020B0604020202020204" pitchFamily="34" charset="0"/>
            </a:endParaRPr>
          </a:p>
        </p:txBody>
      </p:sp>
      <p:pic>
        <p:nvPicPr>
          <p:cNvPr id="7174" name="Picture 6" descr="Picture">
            <a:extLst>
              <a:ext uri="{FF2B5EF4-FFF2-40B4-BE49-F238E27FC236}">
                <a16:creationId xmlns:a16="http://schemas.microsoft.com/office/drawing/2014/main" id="{DA021CE9-93FC-597D-6577-D476678F7C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12302" b="23978"/>
          <a:stretch/>
        </p:blipFill>
        <p:spPr bwMode="auto">
          <a:xfrm>
            <a:off x="6126257" y="730623"/>
            <a:ext cx="6032437" cy="609600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3E5261CB-848A-8DC1-A9DB-2B7AF3A28680}"/>
              </a:ext>
            </a:extLst>
          </p:cNvPr>
          <p:cNvSpPr>
            <a:spLocks noGrp="1"/>
          </p:cNvSpPr>
          <p:nvPr>
            <p:ph type="dt" sz="half" idx="10"/>
          </p:nvPr>
        </p:nvSpPr>
        <p:spPr>
          <a:xfrm>
            <a:off x="1160930" y="6520648"/>
            <a:ext cx="981635" cy="380624"/>
          </a:xfrm>
        </p:spPr>
        <p:txBody>
          <a:bodyPr/>
          <a:lstStyle/>
          <a:p>
            <a:fld id="{4DA1CC29-C86E-4578-B27D-C99FA150698A}" type="datetime1">
              <a:rPr lang="en-US" smtClean="0"/>
              <a:t>11/5/2023</a:t>
            </a:fld>
            <a:endParaRPr lang="en-US" dirty="0"/>
          </a:p>
        </p:txBody>
      </p:sp>
      <p:sp>
        <p:nvSpPr>
          <p:cNvPr id="5" name="Footer Placeholder 4">
            <a:extLst>
              <a:ext uri="{FF2B5EF4-FFF2-40B4-BE49-F238E27FC236}">
                <a16:creationId xmlns:a16="http://schemas.microsoft.com/office/drawing/2014/main" id="{397B54AF-F64A-038B-D681-802FB5644397}"/>
              </a:ext>
            </a:extLst>
          </p:cNvPr>
          <p:cNvSpPr>
            <a:spLocks noGrp="1"/>
          </p:cNvSpPr>
          <p:nvPr>
            <p:ph type="ftr" sz="quarter" idx="11"/>
          </p:nvPr>
        </p:nvSpPr>
        <p:spPr>
          <a:xfrm>
            <a:off x="6629400" y="6356350"/>
            <a:ext cx="4114800" cy="365125"/>
          </a:xfrm>
        </p:spPr>
        <p:txBody>
          <a:bodyPr/>
          <a:lstStyle/>
          <a:p>
            <a:r>
              <a:rPr lang="en-US" dirty="0">
                <a:solidFill>
                  <a:schemeClr val="bg1"/>
                </a:solidFill>
              </a:rPr>
              <a:t>The Triangle Shirtwaist Factory Fire</a:t>
            </a:r>
          </a:p>
        </p:txBody>
      </p:sp>
      <p:sp>
        <p:nvSpPr>
          <p:cNvPr id="6" name="Slide Number Placeholder 5">
            <a:extLst>
              <a:ext uri="{FF2B5EF4-FFF2-40B4-BE49-F238E27FC236}">
                <a16:creationId xmlns:a16="http://schemas.microsoft.com/office/drawing/2014/main" id="{DA3832EB-84FD-1020-0081-48C2C29A4095}"/>
              </a:ext>
            </a:extLst>
          </p:cNvPr>
          <p:cNvSpPr>
            <a:spLocks noGrp="1"/>
          </p:cNvSpPr>
          <p:nvPr>
            <p:ph type="sldNum" sz="quarter" idx="12"/>
          </p:nvPr>
        </p:nvSpPr>
        <p:spPr>
          <a:xfrm>
            <a:off x="11031522" y="6356350"/>
            <a:ext cx="322277" cy="365125"/>
          </a:xfrm>
        </p:spPr>
        <p:txBody>
          <a:bodyPr/>
          <a:lstStyle/>
          <a:p>
            <a:fld id="{BD10C032-AC90-4AD6-9D9E-EA93685B7341}" type="slidenum">
              <a:rPr lang="en-US" smtClean="0">
                <a:solidFill>
                  <a:schemeClr val="bg1"/>
                </a:solidFill>
              </a:rPr>
              <a:t>8</a:t>
            </a:fld>
            <a:endParaRPr lang="en-US" dirty="0">
              <a:solidFill>
                <a:schemeClr val="bg1"/>
              </a:solidFill>
            </a:endParaRPr>
          </a:p>
        </p:txBody>
      </p:sp>
      <p:sp>
        <p:nvSpPr>
          <p:cNvPr id="7" name="TextBox 6">
            <a:extLst>
              <a:ext uri="{FF2B5EF4-FFF2-40B4-BE49-F238E27FC236}">
                <a16:creationId xmlns:a16="http://schemas.microsoft.com/office/drawing/2014/main" id="{6B5818BD-5416-BAC9-F801-2FAC786A2B50}"/>
              </a:ext>
            </a:extLst>
          </p:cNvPr>
          <p:cNvSpPr txBox="1"/>
          <p:nvPr/>
        </p:nvSpPr>
        <p:spPr>
          <a:xfrm>
            <a:off x="6736359" y="5196991"/>
            <a:ext cx="5061357" cy="646331"/>
          </a:xfrm>
          <a:prstGeom prst="rect">
            <a:avLst/>
          </a:prstGeom>
          <a:solidFill>
            <a:schemeClr val="bg1">
              <a:lumMod val="85000"/>
              <a:alpha val="70000"/>
            </a:schemeClr>
          </a:solidFill>
          <a:ln w="6350">
            <a:solidFill>
              <a:schemeClr val="tx1"/>
            </a:solidFill>
          </a:ln>
        </p:spPr>
        <p:txBody>
          <a:bodyPr wrap="square" rtlCol="0">
            <a:spAutoFit/>
          </a:bodyPr>
          <a:lstStyle/>
          <a:p>
            <a:pPr algn="just"/>
            <a:r>
              <a:rPr lang="en-US" b="1" dirty="0">
                <a:latin typeface="Arial" panose="020B0604020202020204" pitchFamily="34" charset="0"/>
                <a:cs typeface="Arial" panose="020B0604020202020204" pitchFamily="34" charset="0"/>
              </a:rPr>
              <a:t>56</a:t>
            </a:r>
            <a:r>
              <a:rPr lang="en-US" dirty="0">
                <a:latin typeface="Arial" panose="020B0604020202020204" pitchFamily="34" charset="0"/>
                <a:cs typeface="Arial" panose="020B0604020202020204" pitchFamily="34" charset="0"/>
              </a:rPr>
              <a:t> f</a:t>
            </a:r>
            <a:r>
              <a:rPr lang="en-US" b="0" i="0" dirty="0">
                <a:effectLst/>
                <a:latin typeface="Arial" panose="020B0604020202020204" pitchFamily="34" charset="0"/>
                <a:cs typeface="Arial" panose="020B0604020202020204" pitchFamily="34" charset="0"/>
              </a:rPr>
              <a:t>iction &amp; non-fiction books  have been written about the Triangle Shirtwaist Factory fire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67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CB07-2E2B-5674-59CF-E1DD946DE7B6}"/>
              </a:ext>
            </a:extLst>
          </p:cNvPr>
          <p:cNvSpPr>
            <a:spLocks noGrp="1"/>
          </p:cNvSpPr>
          <p:nvPr>
            <p:ph type="title"/>
          </p:nvPr>
        </p:nvSpPr>
        <p:spPr>
          <a:xfrm>
            <a:off x="3457546" y="1"/>
            <a:ext cx="8734453" cy="746620"/>
          </a:xfrm>
        </p:spPr>
        <p:txBody>
          <a:bodyPr anchor="b">
            <a:normAutofit/>
          </a:bodyPr>
          <a:lstStyle/>
          <a:p>
            <a:pPr algn="ctr"/>
            <a:r>
              <a:rPr lang="en-US" sz="4000" dirty="0">
                <a:latin typeface="Arial Black" panose="020B0A04020102020204" pitchFamily="34" charset="0"/>
                <a:cs typeface="Arial" panose="020B0604020202020204" pitchFamily="34" charset="0"/>
              </a:rPr>
              <a:t>Tragic Results</a:t>
            </a:r>
          </a:p>
        </p:txBody>
      </p:sp>
      <p:pic>
        <p:nvPicPr>
          <p:cNvPr id="4100" name="Picture 4" descr="Amazon.com: Triangle Factory Fire Nthe Triangle Shirtwaist Factory Fire New  York City 25 March 1911 A View Of One Of The The Floors Destroyed By The  Fire In The Fire-Proof Building Poster">
            <a:extLst>
              <a:ext uri="{FF2B5EF4-FFF2-40B4-BE49-F238E27FC236}">
                <a16:creationId xmlns:a16="http://schemas.microsoft.com/office/drawing/2014/main" id="{FCB95087-215C-F0F6-14AE-7BE991F92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808" t="10206" r="3531" b="-2"/>
          <a:stretch/>
        </p:blipFill>
        <p:spPr bwMode="auto">
          <a:xfrm>
            <a:off x="32161" y="0"/>
            <a:ext cx="3393224" cy="616644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AF0069-B8AC-8108-3AFF-4ED36E6417ED}"/>
              </a:ext>
            </a:extLst>
          </p:cNvPr>
          <p:cNvSpPr>
            <a:spLocks noGrp="1"/>
          </p:cNvSpPr>
          <p:nvPr>
            <p:ph idx="1"/>
          </p:nvPr>
        </p:nvSpPr>
        <p:spPr>
          <a:xfrm>
            <a:off x="3425384" y="698339"/>
            <a:ext cx="8734453" cy="4906729"/>
          </a:xfrm>
        </p:spPr>
        <p:txBody>
          <a:bodyPr>
            <a:normAutofit lnSpcReduction="10000"/>
          </a:bodyPr>
          <a:lstStyle/>
          <a:p>
            <a:pPr marL="0" indent="0">
              <a:buNone/>
            </a:pPr>
            <a:r>
              <a:rPr lang="en-US" sz="2000" b="0" i="0" dirty="0">
                <a:effectLst/>
                <a:latin typeface="Arial" panose="020B0604020202020204" pitchFamily="34" charset="0"/>
                <a:cs typeface="Arial" panose="020B0604020202020204" pitchFamily="34" charset="0"/>
              </a:rPr>
              <a:t>Within </a:t>
            </a:r>
            <a:r>
              <a:rPr lang="en-US" sz="24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minutes</a:t>
            </a:r>
            <a:r>
              <a:rPr lang="en-US" sz="2000" b="0" i="0" dirty="0">
                <a:effectLst/>
                <a:latin typeface="Arial" panose="020B0604020202020204" pitchFamily="34" charset="0"/>
                <a:cs typeface="Arial" panose="020B0604020202020204" pitchFamily="34" charset="0"/>
              </a:rPr>
              <a:t>, it was all over; </a:t>
            </a:r>
            <a:r>
              <a:rPr lang="en-US" sz="1800" b="0" i="0" dirty="0">
                <a:effectLst/>
                <a:latin typeface="Arial" panose="020B0604020202020204" pitchFamily="34" charset="0"/>
              </a:rPr>
              <a:t>123 women/girls &amp; 23 </a:t>
            </a:r>
            <a:r>
              <a:rPr lang="en-US" sz="2000" b="0" i="0" dirty="0">
                <a:effectLst/>
                <a:latin typeface="Arial" panose="020B0604020202020204" pitchFamily="34" charset="0"/>
                <a:cs typeface="Arial" panose="020B0604020202020204" pitchFamily="34" charset="0"/>
              </a:rPr>
              <a:t>men were dead. </a:t>
            </a:r>
          </a:p>
          <a:p>
            <a:pPr marL="457200" indent="-457200">
              <a:buAutoNum type="arabicPlain" startAt="49"/>
            </a:pPr>
            <a:r>
              <a:rPr lang="en-US" sz="2000" b="0" i="0" dirty="0">
                <a:effectLst/>
                <a:latin typeface="Arial" panose="020B0604020202020204" pitchFamily="34" charset="0"/>
                <a:cs typeface="Arial" panose="020B0604020202020204" pitchFamily="34" charset="0"/>
              </a:rPr>
              <a:t>workers had burned to death or been suffocated by smoke, </a:t>
            </a:r>
          </a:p>
          <a:p>
            <a:pPr marL="0" indent="0">
              <a:buNone/>
            </a:pPr>
            <a:r>
              <a:rPr lang="en-US" sz="2000" b="0" i="0" dirty="0">
                <a:effectLst/>
                <a:latin typeface="Arial" panose="020B0604020202020204" pitchFamily="34" charset="0"/>
                <a:cs typeface="Arial" panose="020B0604020202020204" pitchFamily="34" charset="0"/>
              </a:rPr>
              <a:t>36  </a:t>
            </a:r>
            <a:r>
              <a:rPr lang="en-US" sz="1800" b="0" i="0" dirty="0">
                <a:solidFill>
                  <a:srgbClr val="202122"/>
                </a:solidFill>
                <a:effectLst/>
                <a:latin typeface="Arial" panose="020B0604020202020204" pitchFamily="34" charset="0"/>
              </a:rPr>
              <a:t>pried the elevator doors open and jumped into the empty shaft,</a:t>
            </a:r>
            <a:endParaRPr lang="en-US" sz="1800" b="0" i="0" dirty="0">
              <a:effectLst/>
              <a:latin typeface="Arial" panose="020B0604020202020204" pitchFamily="34" charset="0"/>
              <a:cs typeface="Arial" panose="020B0604020202020204" pitchFamily="34" charset="0"/>
            </a:endParaRPr>
          </a:p>
          <a:p>
            <a:pPr marL="0" indent="0">
              <a:buNone/>
            </a:pPr>
            <a:r>
              <a:rPr lang="en-US" sz="20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58</a:t>
            </a:r>
            <a:r>
              <a:rPr lang="en-US" sz="2000" b="0" i="0" dirty="0">
                <a:effectLst/>
                <a:latin typeface="Arial" panose="020B0604020202020204" pitchFamily="34" charset="0"/>
                <a:cs typeface="Arial" panose="020B0604020202020204" pitchFamily="34" charset="0"/>
              </a:rPr>
              <a:t>  died from jumping to the sidewalks.  </a:t>
            </a:r>
            <a:r>
              <a:rPr lang="en-US" sz="1800" b="0" i="0" dirty="0">
                <a:effectLst/>
                <a:latin typeface="Arial" panose="020B0604020202020204" pitchFamily="34" charset="0"/>
                <a:cs typeface="Arial" panose="020B0604020202020204" pitchFamily="34" charset="0"/>
              </a:rPr>
              <a:t>(</a:t>
            </a:r>
            <a:r>
              <a:rPr lang="en-US" sz="18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Hit the ground at </a:t>
            </a:r>
            <a:r>
              <a:rPr lang="en-US"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58</a:t>
            </a:r>
            <a:r>
              <a:rPr lang="en-US" sz="1800" b="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MPH</a:t>
            </a:r>
            <a:r>
              <a:rPr lang="en-US" sz="1800" b="0" i="0" dirty="0">
                <a:effectLst/>
                <a:latin typeface="Arial" panose="020B0604020202020204" pitchFamily="34" charset="0"/>
                <a:cs typeface="Arial" panose="020B0604020202020204" pitchFamily="34" charset="0"/>
              </a:rPr>
              <a:t>)</a:t>
            </a:r>
            <a:endParaRPr lang="en-US" sz="2000" b="0" i="0" dirty="0">
              <a:effectLst/>
              <a:latin typeface="Arial" panose="020B0604020202020204" pitchFamily="34" charset="0"/>
              <a:cs typeface="Arial" panose="020B0604020202020204" pitchFamily="34" charset="0"/>
            </a:endParaRPr>
          </a:p>
          <a:p>
            <a:pPr marL="457200" lvl="1" indent="0">
              <a:buNone/>
            </a:pPr>
            <a:r>
              <a:rPr lang="en-US" sz="2000" b="0" i="0" dirty="0">
                <a:effectLst/>
                <a:latin typeface="Arial" panose="020B0604020202020204" pitchFamily="34" charset="0"/>
                <a:cs typeface="Arial" panose="020B0604020202020204" pitchFamily="34" charset="0"/>
              </a:rPr>
              <a:t>As an eyewitness to the horrific ordeal William G. Shepherd, explained “I learned a new sound–a more horrible sound than description can picture. </a:t>
            </a:r>
            <a:r>
              <a:rPr lang="en-US" sz="2000" b="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was the thud of a speeding, living body on a stone sidewalk. </a:t>
            </a:r>
          </a:p>
          <a:p>
            <a:pPr marL="457200" lvl="1" indent="0">
              <a:buNone/>
            </a:pPr>
            <a:r>
              <a:rPr lang="en-US" sz="1600" b="0" i="1" dirty="0">
                <a:solidFill>
                  <a:srgbClr val="575757"/>
                </a:solidFill>
                <a:effectLst/>
                <a:latin typeface="Arial" panose="020B0604020202020204" pitchFamily="34" charset="0"/>
              </a:rPr>
              <a:t>Thud—dead, thud—dead, thud—dead, thud—dead. 58 thud—dead.</a:t>
            </a:r>
            <a:endParaRPr lang="en-US" sz="2000" b="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600"/>
              </a:spcBef>
              <a:buNone/>
            </a:pPr>
            <a:r>
              <a:rPr lang="en-US" sz="2000" b="0" i="0" dirty="0">
                <a:effectLst/>
                <a:latin typeface="Arial" panose="020B0604020202020204" pitchFamily="34" charset="0"/>
                <a:cs typeface="Arial" panose="020B0604020202020204" pitchFamily="34" charset="0"/>
              </a:rPr>
              <a:t>2   more died later from their injuries, </a:t>
            </a:r>
          </a:p>
          <a:p>
            <a:pPr marL="0" indent="0">
              <a:lnSpc>
                <a:spcPct val="100000"/>
              </a:lnSpc>
              <a:spcBef>
                <a:spcPts val="600"/>
              </a:spcBef>
              <a:buNone/>
            </a:pPr>
            <a:r>
              <a:rPr lang="en-US" sz="2000" b="0" i="0" u="sng" dirty="0">
                <a:effectLst/>
                <a:latin typeface="Arial" panose="020B0604020202020204" pitchFamily="34" charset="0"/>
                <a:cs typeface="Arial" panose="020B0604020202020204" pitchFamily="34" charset="0"/>
              </a:rPr>
              <a:t>50 </a:t>
            </a:r>
            <a:r>
              <a:rPr lang="en-US" sz="2000" b="0" i="0" dirty="0">
                <a:effectLst/>
                <a:latin typeface="Arial" panose="020B0604020202020204" pitchFamily="34" charset="0"/>
                <a:cs typeface="Arial" panose="020B0604020202020204" pitchFamily="34" charset="0"/>
              </a:rPr>
              <a:t> burned bodies were taken from the ninth floor alone.</a:t>
            </a:r>
          </a:p>
          <a:p>
            <a:pPr marL="0" indent="0">
              <a:lnSpc>
                <a:spcPct val="100000"/>
              </a:lnSpc>
              <a:spcBef>
                <a:spcPts val="600"/>
              </a:spcBef>
              <a:buNone/>
            </a:pPr>
            <a:r>
              <a:rPr lang="en-US" sz="2000" b="0" i="0" dirty="0">
                <a:effectLst/>
                <a:latin typeface="Arial" panose="020B0604020202020204" pitchFamily="34" charset="0"/>
                <a:cs typeface="Arial" panose="020B0604020202020204" pitchFamily="34" charset="0"/>
              </a:rPr>
              <a:t>146 were killed by the fire</a:t>
            </a:r>
            <a:r>
              <a:rPr lang="en-US" sz="1800" b="0" i="0" dirty="0">
                <a:effectLst/>
                <a:latin typeface="Arial" panose="020B0604020202020204" pitchFamily="34" charset="0"/>
                <a:cs typeface="Arial" panose="020B0604020202020204" pitchFamily="34" charset="0"/>
              </a:rPr>
              <a:t>.  (</a:t>
            </a:r>
            <a:r>
              <a:rPr lang="en-US" sz="1800" b="1" i="0" dirty="0">
                <a:effectLst/>
                <a:latin typeface="Arial" panose="020B0604020202020204" pitchFamily="34" charset="0"/>
                <a:cs typeface="Arial" panose="020B0604020202020204" pitchFamily="34" charset="0"/>
              </a:rPr>
              <a:t>24%</a:t>
            </a:r>
            <a:r>
              <a:rPr lang="en-US" sz="1800" b="0" i="0" dirty="0">
                <a:effectLst/>
                <a:latin typeface="Arial" panose="020B0604020202020204" pitchFamily="34" charset="0"/>
                <a:cs typeface="Arial" panose="020B0604020202020204" pitchFamily="34" charset="0"/>
              </a:rPr>
              <a:t> of the workforce</a:t>
            </a:r>
            <a:r>
              <a:rPr lang="en-US" sz="2000" b="0" i="0" dirty="0">
                <a:effectLst/>
                <a:latin typeface="Arial" panose="020B0604020202020204" pitchFamily="34" charset="0"/>
                <a:cs typeface="Arial" panose="020B0604020202020204" pitchFamily="34" charset="0"/>
              </a:rPr>
              <a:t>)</a:t>
            </a:r>
          </a:p>
          <a:p>
            <a:pPr lvl="1">
              <a:lnSpc>
                <a:spcPct val="100000"/>
              </a:lnSpc>
              <a:spcBef>
                <a:spcPts val="600"/>
              </a:spcBef>
            </a:pPr>
            <a:r>
              <a:rPr lang="en-US" sz="1600" b="0" i="0" dirty="0">
                <a:solidFill>
                  <a:srgbClr val="2C3346"/>
                </a:solidFill>
                <a:effectLst/>
                <a:latin typeface="Arial" panose="020B0604020202020204" pitchFamily="34" charset="0"/>
                <a:cs typeface="Arial" panose="020B0604020202020204" pitchFamily="34" charset="0"/>
              </a:rPr>
              <a:t>102 of the victims of the fire were reported to be Jewish</a:t>
            </a:r>
          </a:p>
          <a:p>
            <a:pPr marL="0" indent="0">
              <a:lnSpc>
                <a:spcPct val="100000"/>
              </a:lnSpc>
              <a:spcBef>
                <a:spcPts val="600"/>
              </a:spcBef>
              <a:buNone/>
            </a:pPr>
            <a:r>
              <a:rPr lang="en-US" sz="1800" b="0" i="0" dirty="0">
                <a:solidFill>
                  <a:srgbClr val="000000"/>
                </a:solidFill>
                <a:effectLst/>
                <a:latin typeface="Arial" panose="020B0604020202020204" pitchFamily="34" charset="0"/>
                <a:cs typeface="Arial" panose="020B0604020202020204" pitchFamily="34" charset="0"/>
              </a:rPr>
              <a:t>Out of the 200 workers on the 9</a:t>
            </a:r>
            <a:r>
              <a:rPr lang="en-US" sz="1800" b="0" i="0" baseline="30000" dirty="0">
                <a:solidFill>
                  <a:srgbClr val="000000"/>
                </a:solidFill>
                <a:effectLst/>
                <a:latin typeface="Arial" panose="020B0604020202020204" pitchFamily="34" charset="0"/>
                <a:cs typeface="Arial" panose="020B0604020202020204" pitchFamily="34" charset="0"/>
              </a:rPr>
              <a:t>th</a:t>
            </a:r>
            <a:r>
              <a:rPr lang="en-US" sz="1800" b="0" i="0" dirty="0">
                <a:solidFill>
                  <a:srgbClr val="000000"/>
                </a:solidFill>
                <a:effectLst/>
                <a:latin typeface="Arial" panose="020B0604020202020204" pitchFamily="34" charset="0"/>
                <a:cs typeface="Arial" panose="020B0604020202020204" pitchFamily="34" charset="0"/>
              </a:rPr>
              <a:t> floor, 146 perished,</a:t>
            </a:r>
          </a:p>
          <a:p>
            <a:pPr>
              <a:lnSpc>
                <a:spcPct val="100000"/>
              </a:lnSpc>
              <a:spcBef>
                <a:spcPts val="600"/>
              </a:spcBef>
            </a:pPr>
            <a:r>
              <a:rPr lang="en-US" sz="18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54</a:t>
            </a:r>
            <a:r>
              <a:rPr lang="en-US" sz="1800" dirty="0">
                <a:solidFill>
                  <a:srgbClr val="000000"/>
                </a:solidFill>
                <a:latin typeface="Arial" panose="020B0604020202020204" pitchFamily="34" charset="0"/>
                <a:cs typeface="Arial" panose="020B0604020202020204" pitchFamily="34" charset="0"/>
              </a:rPr>
              <a:t> burned beyond recognition</a:t>
            </a:r>
            <a:endParaRPr lang="en-US" b="0" i="0" dirty="0">
              <a:effectLst/>
              <a:latin typeface="Arial" panose="020B0604020202020204" pitchFamily="34" charset="0"/>
              <a:cs typeface="Arial" panose="020B0604020202020204" pitchFamily="34" charset="0"/>
            </a:endParaRPr>
          </a:p>
          <a:p>
            <a:pPr>
              <a:lnSpc>
                <a:spcPct val="100000"/>
              </a:lnSpc>
              <a:spcBef>
                <a:spcPts val="600"/>
              </a:spcBef>
            </a:pPr>
            <a:endParaRPr lang="en-US" sz="2000" b="0" i="0" dirty="0">
              <a:effectLst/>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C0BBB80-D123-FAC8-D17B-408F9B500E0A}"/>
              </a:ext>
            </a:extLst>
          </p:cNvPr>
          <p:cNvSpPr>
            <a:spLocks noGrp="1"/>
          </p:cNvSpPr>
          <p:nvPr>
            <p:ph type="dt" sz="half" idx="10"/>
          </p:nvPr>
        </p:nvSpPr>
        <p:spPr/>
        <p:txBody>
          <a:bodyPr/>
          <a:lstStyle/>
          <a:p>
            <a:fld id="{809C805D-B921-44D1-B1B3-F1C093DFDA63}" type="datetime1">
              <a:rPr lang="en-US" smtClean="0"/>
              <a:t>11/5/2023</a:t>
            </a:fld>
            <a:endParaRPr lang="en-US" dirty="0"/>
          </a:p>
        </p:txBody>
      </p:sp>
      <p:sp>
        <p:nvSpPr>
          <p:cNvPr id="5" name="Footer Placeholder 4">
            <a:extLst>
              <a:ext uri="{FF2B5EF4-FFF2-40B4-BE49-F238E27FC236}">
                <a16:creationId xmlns:a16="http://schemas.microsoft.com/office/drawing/2014/main" id="{E57330BD-7081-E90C-8C2E-A491AB93A69D}"/>
              </a:ext>
            </a:extLst>
          </p:cNvPr>
          <p:cNvSpPr>
            <a:spLocks noGrp="1"/>
          </p:cNvSpPr>
          <p:nvPr>
            <p:ph type="ftr" sz="quarter" idx="11"/>
          </p:nvPr>
        </p:nvSpPr>
        <p:spPr/>
        <p:txBody>
          <a:bodyPr/>
          <a:lstStyle/>
          <a:p>
            <a:r>
              <a:rPr lang="en-US" dirty="0"/>
              <a:t>The Triangle Shirtwaist Factory Fire</a:t>
            </a:r>
          </a:p>
        </p:txBody>
      </p:sp>
      <p:sp>
        <p:nvSpPr>
          <p:cNvPr id="6" name="Slide Number Placeholder 5">
            <a:extLst>
              <a:ext uri="{FF2B5EF4-FFF2-40B4-BE49-F238E27FC236}">
                <a16:creationId xmlns:a16="http://schemas.microsoft.com/office/drawing/2014/main" id="{DD320515-AD59-B248-EDF2-66EDAE69808B}"/>
              </a:ext>
            </a:extLst>
          </p:cNvPr>
          <p:cNvSpPr>
            <a:spLocks noGrp="1"/>
          </p:cNvSpPr>
          <p:nvPr>
            <p:ph type="sldNum" sz="quarter" idx="12"/>
          </p:nvPr>
        </p:nvSpPr>
        <p:spPr/>
        <p:txBody>
          <a:bodyPr/>
          <a:lstStyle/>
          <a:p>
            <a:fld id="{BD10C032-AC90-4AD6-9D9E-EA93685B7341}" type="slidenum">
              <a:rPr lang="en-US" smtClean="0"/>
              <a:t>9</a:t>
            </a:fld>
            <a:endParaRPr lang="en-US" dirty="0"/>
          </a:p>
        </p:txBody>
      </p:sp>
      <p:pic>
        <p:nvPicPr>
          <p:cNvPr id="2050" name="Picture 2" descr="A Somber Centennial For The Triangle Factory Fire : NPR">
            <a:extLst>
              <a:ext uri="{FF2B5EF4-FFF2-40B4-BE49-F238E27FC236}">
                <a16:creationId xmlns:a16="http://schemas.microsoft.com/office/drawing/2014/main" id="{36F52F9F-6DDF-3C74-A621-693EBE27A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2453" y="4479925"/>
            <a:ext cx="2428875" cy="1876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A1F6FF-0A63-ECA0-69F2-0DA39CE77032}"/>
              </a:ext>
            </a:extLst>
          </p:cNvPr>
          <p:cNvSpPr txBox="1"/>
          <p:nvPr/>
        </p:nvSpPr>
        <p:spPr>
          <a:xfrm>
            <a:off x="0" y="5605068"/>
            <a:ext cx="9576618" cy="646331"/>
          </a:xfrm>
          <a:prstGeom prst="rect">
            <a:avLst/>
          </a:prstGeom>
          <a:solidFill>
            <a:srgbClr val="FFFF00"/>
          </a:solidFill>
          <a:ln>
            <a:solidFill>
              <a:srgbClr val="FF0000"/>
            </a:solidFill>
          </a:ln>
        </p:spPr>
        <p:txBody>
          <a:bodyPr wrap="square" rtlCol="0">
            <a:spAutoFit/>
          </a:bodyPr>
          <a:lstStyle/>
          <a:p>
            <a:pPr algn="ctr"/>
            <a:r>
              <a:rPr lang="en-US" b="0" i="0" dirty="0">
                <a:solidFill>
                  <a:srgbClr val="000000"/>
                </a:solidFill>
                <a:effectLst/>
                <a:latin typeface="verdana" panose="020B0604030504040204" pitchFamily="34" charset="0"/>
              </a:rPr>
              <a:t>Police &amp; firefighters spent 4 discouraging hours lowering shrouded bodies from the factory after the Triangle fire.</a:t>
            </a:r>
            <a:endParaRPr lang="en-US" dirty="0"/>
          </a:p>
        </p:txBody>
      </p:sp>
      <p:grpSp>
        <p:nvGrpSpPr>
          <p:cNvPr id="9" name="Group 8">
            <a:extLst>
              <a:ext uri="{FF2B5EF4-FFF2-40B4-BE49-F238E27FC236}">
                <a16:creationId xmlns:a16="http://schemas.microsoft.com/office/drawing/2014/main" id="{808C197D-7412-FC67-AF57-38B3751EFDFE}"/>
              </a:ext>
            </a:extLst>
          </p:cNvPr>
          <p:cNvGrpSpPr/>
          <p:nvPr/>
        </p:nvGrpSpPr>
        <p:grpSpPr>
          <a:xfrm>
            <a:off x="3478566" y="3925012"/>
            <a:ext cx="3622318" cy="435558"/>
            <a:chOff x="3478566" y="3925012"/>
            <a:chExt cx="3622318" cy="435558"/>
          </a:xfrm>
        </p:grpSpPr>
        <p:sp>
          <p:nvSpPr>
            <p:cNvPr id="8" name="Oval 7">
              <a:extLst>
                <a:ext uri="{FF2B5EF4-FFF2-40B4-BE49-F238E27FC236}">
                  <a16:creationId xmlns:a16="http://schemas.microsoft.com/office/drawing/2014/main" id="{49B447E6-797F-063A-74A2-884244272A7F}"/>
                </a:ext>
              </a:extLst>
            </p:cNvPr>
            <p:cNvSpPr/>
            <p:nvPr/>
          </p:nvSpPr>
          <p:spPr>
            <a:xfrm>
              <a:off x="3478566" y="3926464"/>
              <a:ext cx="502058" cy="4341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7F6942B-D154-32D0-FCF7-5611282F17B3}"/>
                </a:ext>
              </a:extLst>
            </p:cNvPr>
            <p:cNvSpPr/>
            <p:nvPr/>
          </p:nvSpPr>
          <p:spPr>
            <a:xfrm>
              <a:off x="6598826" y="3925012"/>
              <a:ext cx="502058" cy="4341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43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orror Body Drop - QuickSounds.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9024</TotalTime>
  <Words>9718</Words>
  <Application>Microsoft Office PowerPoint</Application>
  <PresentationFormat>Widescreen</PresentationFormat>
  <Paragraphs>414</Paragraphs>
  <Slides>18</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Akkurat</vt:lpstr>
      <vt:lpstr>Arial</vt:lpstr>
      <vt:lpstr>Arial Black</vt:lpstr>
      <vt:lpstr>Calibri</vt:lpstr>
      <vt:lpstr>Calibri Light</vt:lpstr>
      <vt:lpstr>Georgia</vt:lpstr>
      <vt:lpstr>Georgia</vt:lpstr>
      <vt:lpstr>Helvetica Neue</vt:lpstr>
      <vt:lpstr>Lato</vt:lpstr>
      <vt:lpstr>Muli</vt:lpstr>
      <vt:lpstr>Roboto</vt:lpstr>
      <vt:lpstr>Times New Roman</vt:lpstr>
      <vt:lpstr>verdana</vt:lpstr>
      <vt:lpstr>Office Theme</vt:lpstr>
      <vt:lpstr>The Triangle Shirt Waist Fire</vt:lpstr>
      <vt:lpstr>What was a shirtwaist</vt:lpstr>
      <vt:lpstr>Who were the Employees?</vt:lpstr>
      <vt:lpstr>Political Environment</vt:lpstr>
      <vt:lpstr>History</vt:lpstr>
      <vt:lpstr>Layout of the 9th Floor</vt:lpstr>
      <vt:lpstr>Employee Response</vt:lpstr>
      <vt:lpstr>Fire Department Response</vt:lpstr>
      <vt:lpstr>Tragic Results</vt:lpstr>
      <vt:lpstr>Identifying the Victims</vt:lpstr>
      <vt:lpstr>Who was Saved?</vt:lpstr>
      <vt:lpstr>Workers Compensation</vt:lpstr>
      <vt:lpstr>Action in the Courts</vt:lpstr>
      <vt:lpstr>Growth of the Union Movement</vt:lpstr>
      <vt:lpstr>Regulatory Reform</vt:lpstr>
      <vt:lpstr>Aftermath &amp; Legacy</vt:lpstr>
      <vt:lpstr>What Remains to be Done</vt:lpstr>
      <vt:lpstr>Triangle Fire  Memorial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 Shirt Waist Fire</dc:title>
  <dc:creator>Howard Spencer</dc:creator>
  <cp:lastModifiedBy>Howard Spencer</cp:lastModifiedBy>
  <cp:revision>338</cp:revision>
  <cp:lastPrinted>2023-02-26T01:25:28Z</cp:lastPrinted>
  <dcterms:created xsi:type="dcterms:W3CDTF">2022-05-21T23:01:23Z</dcterms:created>
  <dcterms:modified xsi:type="dcterms:W3CDTF">2023-11-06T01:17:43Z</dcterms:modified>
</cp:coreProperties>
</file>